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30" r:id="rId4"/>
    <p:sldMasterId id="2147483990" r:id="rId5"/>
  </p:sldMasterIdLst>
  <p:notesMasterIdLst>
    <p:notesMasterId r:id="rId87"/>
  </p:notesMasterIdLst>
  <p:handoutMasterIdLst>
    <p:handoutMasterId r:id="rId88"/>
  </p:handoutMasterIdLst>
  <p:sldIdLst>
    <p:sldId id="1001" r:id="rId6"/>
    <p:sldId id="960" r:id="rId7"/>
    <p:sldId id="1047" r:id="rId8"/>
    <p:sldId id="1035" r:id="rId9"/>
    <p:sldId id="962" r:id="rId10"/>
    <p:sldId id="971" r:id="rId11"/>
    <p:sldId id="972" r:id="rId12"/>
    <p:sldId id="1048" r:id="rId13"/>
    <p:sldId id="963" r:id="rId14"/>
    <p:sldId id="1049" r:id="rId15"/>
    <p:sldId id="964" r:id="rId16"/>
    <p:sldId id="965" r:id="rId17"/>
    <p:sldId id="1050" r:id="rId18"/>
    <p:sldId id="966" r:id="rId19"/>
    <p:sldId id="1051" r:id="rId20"/>
    <p:sldId id="967" r:id="rId21"/>
    <p:sldId id="1052" r:id="rId22"/>
    <p:sldId id="968" r:id="rId23"/>
    <p:sldId id="1053" r:id="rId24"/>
    <p:sldId id="969" r:id="rId25"/>
    <p:sldId id="1054" r:id="rId26"/>
    <p:sldId id="1036" r:id="rId27"/>
    <p:sldId id="973" r:id="rId28"/>
    <p:sldId id="974" r:id="rId29"/>
    <p:sldId id="975" r:id="rId30"/>
    <p:sldId id="976" r:id="rId31"/>
    <p:sldId id="977" r:id="rId32"/>
    <p:sldId id="1025" r:id="rId33"/>
    <p:sldId id="1026" r:id="rId34"/>
    <p:sldId id="1056" r:id="rId35"/>
    <p:sldId id="1037" r:id="rId36"/>
    <p:sldId id="980" r:id="rId37"/>
    <p:sldId id="1057" r:id="rId38"/>
    <p:sldId id="1046" r:id="rId39"/>
    <p:sldId id="1028" r:id="rId40"/>
    <p:sldId id="1029" r:id="rId41"/>
    <p:sldId id="1058" r:id="rId42"/>
    <p:sldId id="983" r:id="rId43"/>
    <p:sldId id="1059" r:id="rId44"/>
    <p:sldId id="984" r:id="rId45"/>
    <p:sldId id="1060" r:id="rId46"/>
    <p:sldId id="1039" r:id="rId47"/>
    <p:sldId id="1030" r:id="rId48"/>
    <p:sldId id="986" r:id="rId49"/>
    <p:sldId id="1061" r:id="rId50"/>
    <p:sldId id="1040" r:id="rId51"/>
    <p:sldId id="1031" r:id="rId52"/>
    <p:sldId id="988" r:id="rId53"/>
    <p:sldId id="989" r:id="rId54"/>
    <p:sldId id="1042" r:id="rId55"/>
    <p:sldId id="990" r:id="rId56"/>
    <p:sldId id="991" r:id="rId57"/>
    <p:sldId id="992" r:id="rId58"/>
    <p:sldId id="1062" r:id="rId59"/>
    <p:sldId id="1041" r:id="rId60"/>
    <p:sldId id="1032" r:id="rId61"/>
    <p:sldId id="995" r:id="rId62"/>
    <p:sldId id="1063" r:id="rId63"/>
    <p:sldId id="996" r:id="rId64"/>
    <p:sldId id="1064" r:id="rId65"/>
    <p:sldId id="997" r:id="rId66"/>
    <p:sldId id="1065" r:id="rId67"/>
    <p:sldId id="1044" r:id="rId68"/>
    <p:sldId id="1066" r:id="rId69"/>
    <p:sldId id="998" r:id="rId70"/>
    <p:sldId id="1067" r:id="rId71"/>
    <p:sldId id="999" r:id="rId72"/>
    <p:sldId id="1068" r:id="rId73"/>
    <p:sldId id="1033" r:id="rId74"/>
    <p:sldId id="1002" r:id="rId75"/>
    <p:sldId id="1004" r:id="rId76"/>
    <p:sldId id="1005" r:id="rId77"/>
    <p:sldId id="1006" r:id="rId78"/>
    <p:sldId id="1007" r:id="rId79"/>
    <p:sldId id="1008" r:id="rId80"/>
    <p:sldId id="1009" r:id="rId81"/>
    <p:sldId id="1038" r:id="rId82"/>
    <p:sldId id="1011" r:id="rId83"/>
    <p:sldId id="1069" r:id="rId84"/>
    <p:sldId id="1045" r:id="rId85"/>
    <p:sldId id="3731" r:id="rId86"/>
  </p:sldIdLst>
  <p:sldSz cx="12192000" cy="6858000"/>
  <p:notesSz cx="6858000" cy="9144000"/>
  <p:defaultText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77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7"/>
    <a:srgbClr val="A21820"/>
    <a:srgbClr val="171C2D"/>
    <a:srgbClr val="F5811F"/>
    <a:srgbClr val="045C99"/>
    <a:srgbClr val="EB1C23"/>
    <a:srgbClr val="7F7F7F"/>
    <a:srgbClr val="0C0C0C"/>
    <a:srgbClr val="00B2BA"/>
    <a:srgbClr val="8D91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30"/>
    <p:restoredTop sz="94694"/>
  </p:normalViewPr>
  <p:slideViewPr>
    <p:cSldViewPr snapToGrid="0">
      <p:cViewPr varScale="1">
        <p:scale>
          <a:sx n="81" d="100"/>
          <a:sy n="81" d="100"/>
        </p:scale>
        <p:origin x="307" y="58"/>
      </p:cViewPr>
      <p:guideLst>
        <p:guide orient="horz" pos="2160"/>
        <p:guide pos="3840"/>
        <p:guide orient="horz" pos="177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9EEC3C-A001-4107-B54E-3DA93EFF18E7}" type="datetimeFigureOut">
              <a:rPr lang="en-US" smtClean="0"/>
              <a:t>4/14/2022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F9C473-A00E-481E-A6E8-16CFC626F8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6447F-F8B4-4CE6-9C1A-CBB4604770CA}" type="slidenum">
              <a:rPr lang="en-US" smtClean="0"/>
              <a:t>‹#›</a:t>
            </a:fld>
            <a:endParaRPr lang="en-US"/>
          </a:p>
        </p:txBody>
      </p:sp>
    </p:spTree>
    <p:extLst>
      <p:ext uri="{BB962C8B-B14F-4D97-AF65-F5344CB8AC3E}">
        <p14:creationId xmlns:p14="http://schemas.microsoft.com/office/powerpoint/2010/main" val="1929677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396E16B4-3FB2-4CDC-BEBF-CD70C72EF480}" type="datetimeFigureOut">
              <a:rPr lang="en-US" smtClean="0"/>
              <a:pPr/>
              <a:t>4/14/2022</a:t>
            </a:fld>
            <a:endParaRPr lang="en-US"/>
          </a:p>
        </p:txBody>
      </p:sp>
      <p:sp>
        <p:nvSpPr>
          <p:cNvPr id="4" name="Slide Image Placeholder 3"/>
          <p:cNvSpPr>
            <a:spLocks noGrp="1" noRot="1" noChangeAspect="1"/>
          </p:cNvSpPr>
          <p:nvPr>
            <p:ph type="sldImg" idx="2"/>
          </p:nvPr>
        </p:nvSpPr>
        <p:spPr>
          <a:xfrm>
            <a:off x="381000" y="8382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A9D42829-8409-4711-B36D-25AE5703B863}" type="slidenum">
              <a:rPr lang="en-US" smtClean="0"/>
              <a:pPr/>
              <a:t>‹#›</a:t>
            </a:fld>
            <a:endParaRPr lang="en-US"/>
          </a:p>
        </p:txBody>
      </p:sp>
    </p:spTree>
    <p:extLst>
      <p:ext uri="{BB962C8B-B14F-4D97-AF65-F5344CB8AC3E}">
        <p14:creationId xmlns:p14="http://schemas.microsoft.com/office/powerpoint/2010/main" val="3364622551"/>
      </p:ext>
    </p:extLst>
  </p:cSld>
  <p:clrMap bg1="lt1" tx1="dk1" bg2="lt2" tx2="dk2" accent1="accent1" accent2="accent2" accent3="accent3" accent4="accent4" accent5="accent5" accent6="accent6" hlink="hlink" folHlink="folHlink"/>
  <p:notesStyle>
    <a:lvl1pPr marL="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1pPr>
    <a:lvl2pPr marL="45712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2pPr>
    <a:lvl3pPr marL="91424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3pPr>
    <a:lvl4pPr marL="137136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4pPr>
    <a:lvl5pPr marL="182848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5pPr>
    <a:lvl6pPr marL="2285600" algn="l" defTabSz="914240" rtl="0" eaLnBrk="1" latinLnBrk="0" hangingPunct="1">
      <a:defRPr sz="1200" kern="1200">
        <a:solidFill>
          <a:schemeClr val="tx1"/>
        </a:solidFill>
        <a:latin typeface="+mn-lt"/>
        <a:ea typeface="+mn-ea"/>
        <a:cs typeface="+mn-cs"/>
      </a:defRPr>
    </a:lvl6pPr>
    <a:lvl7pPr marL="2742720" algn="l" defTabSz="914240" rtl="0" eaLnBrk="1" latinLnBrk="0" hangingPunct="1">
      <a:defRPr sz="1200" kern="1200">
        <a:solidFill>
          <a:schemeClr val="tx1"/>
        </a:solidFill>
        <a:latin typeface="+mn-lt"/>
        <a:ea typeface="+mn-ea"/>
        <a:cs typeface="+mn-cs"/>
      </a:defRPr>
    </a:lvl7pPr>
    <a:lvl8pPr marL="3199840" algn="l" defTabSz="914240" rtl="0" eaLnBrk="1" latinLnBrk="0" hangingPunct="1">
      <a:defRPr sz="1200" kern="1200">
        <a:solidFill>
          <a:schemeClr val="tx1"/>
        </a:solidFill>
        <a:latin typeface="+mn-lt"/>
        <a:ea typeface="+mn-ea"/>
        <a:cs typeface="+mn-cs"/>
      </a:defRPr>
    </a:lvl8pPr>
    <a:lvl9pPr marL="3656960" algn="l" defTabSz="9142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06E2F6-ADDE-49E1-9923-76418EAA3B24}" type="slidenum">
              <a:rPr kumimoji="0" lang="en-US" sz="18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594587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414678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812414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Ug1391</a:t>
            </a:r>
            <a:r>
              <a:rPr lang="zh-CN" altLang="en-US" dirty="0"/>
              <a:t>：</a:t>
            </a:r>
            <a:r>
              <a:rPr lang="en-US" altLang="zh-CN" dirty="0" err="1"/>
              <a:t>par</a:t>
            </a:r>
            <a:r>
              <a:rPr lang="en-US" sz="1200" b="0" i="0" kern="1200" dirty="0" err="1">
                <a:solidFill>
                  <a:schemeClr val="tx1"/>
                </a:solidFill>
                <a:effectLst/>
                <a:latin typeface="Arial" charset="0"/>
                <a:ea typeface="+mn-ea"/>
                <a:cs typeface="+mn-cs"/>
              </a:rPr>
              <a:t>agma</a:t>
            </a:r>
            <a:r>
              <a:rPr lang="en-US" sz="1200" b="0" i="0" kern="1200" dirty="0">
                <a:solidFill>
                  <a:schemeClr val="tx1"/>
                </a:solidFill>
                <a:effectLst/>
                <a:latin typeface="Arial" charset="0"/>
                <a:ea typeface="+mn-ea"/>
                <a:cs typeface="+mn-cs"/>
              </a:rPr>
              <a:t> INTERFACE no longer supports the </a:t>
            </a:r>
            <a:r>
              <a:rPr lang="en-US" sz="1200" b="0" i="0" kern="1200" dirty="0" err="1">
                <a:solidFill>
                  <a:schemeClr val="tx1"/>
                </a:solidFill>
                <a:effectLst/>
                <a:latin typeface="Arial" charset="0"/>
                <a:ea typeface="+mn-ea"/>
                <a:cs typeface="+mn-cs"/>
              </a:rPr>
              <a:t>ap_bus</a:t>
            </a:r>
            <a:r>
              <a:rPr lang="en-US" sz="1200" b="0" i="0" kern="1200" dirty="0">
                <a:solidFill>
                  <a:schemeClr val="tx1"/>
                </a:solidFill>
                <a:effectLst/>
                <a:latin typeface="Arial" charset="0"/>
                <a:ea typeface="+mn-ea"/>
                <a:cs typeface="+mn-cs"/>
              </a:rPr>
              <a:t> mode that was supported in </a:t>
            </a:r>
            <a:r>
              <a:rPr lang="en-US" sz="1200" b="0" i="0" kern="1200" dirty="0" err="1">
                <a:solidFill>
                  <a:schemeClr val="tx1"/>
                </a:solidFill>
                <a:effectLst/>
                <a:latin typeface="Arial" charset="0"/>
                <a:ea typeface="+mn-ea"/>
                <a:cs typeface="+mn-cs"/>
              </a:rPr>
              <a:t>Vivado</a:t>
            </a:r>
            <a:r>
              <a:rPr lang="en-US" sz="1200" b="0" i="0" kern="1200" dirty="0">
                <a:solidFill>
                  <a:schemeClr val="tx1"/>
                </a:solidFill>
                <a:effectLst/>
                <a:latin typeface="Arial" charset="0"/>
                <a:ea typeface="+mn-ea"/>
                <a:cs typeface="+mn-cs"/>
              </a:rPr>
              <a:t> HLS. You should use the </a:t>
            </a:r>
            <a:r>
              <a:rPr lang="en-US" sz="1200" b="0" i="0" kern="1200" dirty="0" err="1">
                <a:solidFill>
                  <a:schemeClr val="tx1"/>
                </a:solidFill>
                <a:effectLst/>
                <a:latin typeface="Arial" charset="0"/>
                <a:ea typeface="+mn-ea"/>
                <a:cs typeface="+mn-cs"/>
              </a:rPr>
              <a:t>m_axi</a:t>
            </a:r>
            <a:r>
              <a:rPr lang="en-US" sz="1200" b="0" i="0" kern="1200" dirty="0">
                <a:solidFill>
                  <a:schemeClr val="tx1"/>
                </a:solidFill>
                <a:effectLst/>
                <a:latin typeface="Arial" charset="0"/>
                <a:ea typeface="+mn-ea"/>
                <a:cs typeface="+mn-cs"/>
              </a:rPr>
              <a:t> interface instead</a:t>
            </a:r>
          </a:p>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a:defRPr/>
            </a:pPr>
            <a:fld id="{0306E2F6-ADDE-49E1-9923-76418EAA3B24}" type="slidenum">
              <a:rPr lang="en-US" smtClean="0">
                <a:solidFill>
                  <a:prstClr val="black"/>
                </a:solidFill>
              </a:rPr>
              <a:pPr>
                <a:defRPr/>
              </a:pPr>
              <a:t>36</a:t>
            </a:fld>
            <a:endParaRPr lang="en-US" dirty="0">
              <a:solidFill>
                <a:prstClr val="black"/>
              </a:solidFill>
            </a:endParaRPr>
          </a:p>
        </p:txBody>
      </p:sp>
    </p:spTree>
    <p:extLst>
      <p:ext uri="{BB962C8B-B14F-4D97-AF65-F5344CB8AC3E}">
        <p14:creationId xmlns:p14="http://schemas.microsoft.com/office/powerpoint/2010/main" val="4206536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Ug1391</a:t>
            </a:r>
            <a:r>
              <a:rPr lang="zh-CN" altLang="en-US" dirty="0"/>
              <a:t>：</a:t>
            </a:r>
            <a:r>
              <a:rPr lang="en-US" altLang="zh-CN" dirty="0" err="1"/>
              <a:t>par</a:t>
            </a:r>
            <a:r>
              <a:rPr lang="en-US" sz="1200" b="0" i="0" kern="1200" dirty="0" err="1">
                <a:solidFill>
                  <a:schemeClr val="tx1"/>
                </a:solidFill>
                <a:effectLst/>
                <a:latin typeface="Arial" charset="0"/>
                <a:ea typeface="+mn-ea"/>
                <a:cs typeface="+mn-cs"/>
              </a:rPr>
              <a:t>agma</a:t>
            </a:r>
            <a:r>
              <a:rPr lang="en-US" sz="1200" b="0" i="0" kern="1200" dirty="0">
                <a:solidFill>
                  <a:schemeClr val="tx1"/>
                </a:solidFill>
                <a:effectLst/>
                <a:latin typeface="Arial" charset="0"/>
                <a:ea typeface="+mn-ea"/>
                <a:cs typeface="+mn-cs"/>
              </a:rPr>
              <a:t> INTERFACE no longer supports the </a:t>
            </a:r>
            <a:r>
              <a:rPr lang="en-US" sz="1200" b="0" i="0" kern="1200" dirty="0" err="1">
                <a:solidFill>
                  <a:schemeClr val="tx1"/>
                </a:solidFill>
                <a:effectLst/>
                <a:latin typeface="Arial" charset="0"/>
                <a:ea typeface="+mn-ea"/>
                <a:cs typeface="+mn-cs"/>
              </a:rPr>
              <a:t>ap_bus</a:t>
            </a:r>
            <a:r>
              <a:rPr lang="en-US" sz="1200" b="0" i="0" kern="1200" dirty="0">
                <a:solidFill>
                  <a:schemeClr val="tx1"/>
                </a:solidFill>
                <a:effectLst/>
                <a:latin typeface="Arial" charset="0"/>
                <a:ea typeface="+mn-ea"/>
                <a:cs typeface="+mn-cs"/>
              </a:rPr>
              <a:t> mode that was supported in </a:t>
            </a:r>
            <a:r>
              <a:rPr lang="en-US" sz="1200" b="0" i="0" kern="1200" dirty="0" err="1">
                <a:solidFill>
                  <a:schemeClr val="tx1"/>
                </a:solidFill>
                <a:effectLst/>
                <a:latin typeface="Arial" charset="0"/>
                <a:ea typeface="+mn-ea"/>
                <a:cs typeface="+mn-cs"/>
              </a:rPr>
              <a:t>Vivado</a:t>
            </a:r>
            <a:r>
              <a:rPr lang="en-US" sz="1200" b="0" i="0" kern="1200" dirty="0">
                <a:solidFill>
                  <a:schemeClr val="tx1"/>
                </a:solidFill>
                <a:effectLst/>
                <a:latin typeface="Arial" charset="0"/>
                <a:ea typeface="+mn-ea"/>
                <a:cs typeface="+mn-cs"/>
              </a:rPr>
              <a:t> HLS. You should use the </a:t>
            </a:r>
            <a:r>
              <a:rPr lang="en-US" sz="1200" b="0" i="0" kern="1200" dirty="0" err="1">
                <a:solidFill>
                  <a:schemeClr val="tx1"/>
                </a:solidFill>
                <a:effectLst/>
                <a:latin typeface="Arial" charset="0"/>
                <a:ea typeface="+mn-ea"/>
                <a:cs typeface="+mn-cs"/>
              </a:rPr>
              <a:t>m_axi</a:t>
            </a:r>
            <a:r>
              <a:rPr lang="en-US" sz="1200" b="0" i="0" kern="1200" dirty="0">
                <a:solidFill>
                  <a:schemeClr val="tx1"/>
                </a:solidFill>
                <a:effectLst/>
                <a:latin typeface="Arial" charset="0"/>
                <a:ea typeface="+mn-ea"/>
                <a:cs typeface="+mn-cs"/>
              </a:rPr>
              <a:t> interface instead</a:t>
            </a:r>
          </a:p>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06E2F6-ADDE-49E1-9923-76418EAA3B2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6536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a:defRPr/>
            </a:pPr>
            <a:fld id="{0306E2F6-ADDE-49E1-9923-76418EAA3B24}" type="slidenum">
              <a:rPr lang="en-US" smtClean="0">
                <a:solidFill>
                  <a:prstClr val="black"/>
                </a:solidFill>
              </a:rPr>
              <a:pPr>
                <a:defRPr/>
              </a:pPr>
              <a:t>42</a:t>
            </a:fld>
            <a:endParaRPr lang="en-US" dirty="0">
              <a:solidFill>
                <a:prstClr val="black"/>
              </a:solidFill>
            </a:endParaRPr>
          </a:p>
        </p:txBody>
      </p:sp>
    </p:spTree>
    <p:extLst>
      <p:ext uri="{BB962C8B-B14F-4D97-AF65-F5344CB8AC3E}">
        <p14:creationId xmlns:p14="http://schemas.microsoft.com/office/powerpoint/2010/main" val="2943154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06E2F6-ADDE-49E1-9923-76418EAA3B2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77992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a:defRPr/>
            </a:pPr>
            <a:fld id="{0306E2F6-ADDE-49E1-9923-76418EAA3B24}" type="slidenum">
              <a:rPr lang="en-US" smtClean="0">
                <a:solidFill>
                  <a:prstClr val="black"/>
                </a:solidFill>
              </a:rPr>
              <a:pPr>
                <a:defRPr/>
              </a:pPr>
              <a:t>46</a:t>
            </a:fld>
            <a:endParaRPr lang="en-US" dirty="0">
              <a:solidFill>
                <a:prstClr val="black"/>
              </a:solidFill>
            </a:endParaRPr>
          </a:p>
        </p:txBody>
      </p:sp>
    </p:spTree>
    <p:extLst>
      <p:ext uri="{BB962C8B-B14F-4D97-AF65-F5344CB8AC3E}">
        <p14:creationId xmlns:p14="http://schemas.microsoft.com/office/powerpoint/2010/main" val="1829548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06E2F6-ADDE-49E1-9923-76418EAA3B2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8687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a:defRPr/>
            </a:pPr>
            <a:fld id="{0306E2F6-ADDE-49E1-9923-76418EAA3B24}" type="slidenum">
              <a:rPr lang="en-US" smtClean="0"/>
              <a:pPr>
                <a:defRPr/>
              </a:pPr>
              <a:t>50</a:t>
            </a:fld>
            <a:endParaRPr lang="en-US" dirty="0"/>
          </a:p>
        </p:txBody>
      </p:sp>
    </p:spTree>
    <p:extLst>
      <p:ext uri="{BB962C8B-B14F-4D97-AF65-F5344CB8AC3E}">
        <p14:creationId xmlns:p14="http://schemas.microsoft.com/office/powerpoint/2010/main" val="471618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06E2F6-ADDE-49E1-9923-76418EAA3B24}" type="slidenum">
              <a:rPr kumimoji="0" lang="en-US" sz="18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048537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a:defRPr/>
            </a:pPr>
            <a:fld id="{0306E2F6-ADDE-49E1-9923-76418EAA3B24}" type="slidenum">
              <a:rPr lang="en-US" smtClean="0"/>
              <a:pPr>
                <a:defRPr/>
              </a:pPr>
              <a:t>12</a:t>
            </a:fld>
            <a:endParaRPr lang="en-US" dirty="0"/>
          </a:p>
        </p:txBody>
      </p:sp>
    </p:spTree>
    <p:extLst>
      <p:ext uri="{BB962C8B-B14F-4D97-AF65-F5344CB8AC3E}">
        <p14:creationId xmlns:p14="http://schemas.microsoft.com/office/powerpoint/2010/main" val="1379157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a:defRPr/>
            </a:pPr>
            <a:fld id="{0306E2F6-ADDE-49E1-9923-76418EAA3B24}" type="slidenum">
              <a:rPr lang="en-US" smtClean="0">
                <a:solidFill>
                  <a:prstClr val="black"/>
                </a:solidFill>
              </a:rPr>
              <a:pPr>
                <a:defRPr/>
              </a:pPr>
              <a:t>55</a:t>
            </a:fld>
            <a:endParaRPr lang="en-US" dirty="0">
              <a:solidFill>
                <a:prstClr val="black"/>
              </a:solidFill>
            </a:endParaRPr>
          </a:p>
        </p:txBody>
      </p:sp>
    </p:spTree>
    <p:extLst>
      <p:ext uri="{BB962C8B-B14F-4D97-AF65-F5344CB8AC3E}">
        <p14:creationId xmlns:p14="http://schemas.microsoft.com/office/powerpoint/2010/main" val="1253481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06E2F6-ADDE-49E1-9923-76418EAA3B2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3770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Pragma RESOURCE is replaced by BIND_OP and BIND_STORAGE pragmas</a:t>
            </a:r>
          </a:p>
          <a:p>
            <a:endParaRPr lang="en-US" dirty="0"/>
          </a:p>
        </p:txBody>
      </p:sp>
    </p:spTree>
    <p:extLst>
      <p:ext uri="{BB962C8B-B14F-4D97-AF65-F5344CB8AC3E}">
        <p14:creationId xmlns:p14="http://schemas.microsoft.com/office/powerpoint/2010/main" val="2789590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Pragma RESOURCE is replaced by BIND_OP and BIND_STORAGE pragmas</a:t>
            </a:r>
          </a:p>
          <a:p>
            <a:endParaRPr lang="en-US" dirty="0"/>
          </a:p>
        </p:txBody>
      </p:sp>
    </p:spTree>
    <p:extLst>
      <p:ext uri="{BB962C8B-B14F-4D97-AF65-F5344CB8AC3E}">
        <p14:creationId xmlns:p14="http://schemas.microsoft.com/office/powerpoint/2010/main" val="2789590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06E2F6-ADDE-49E1-9923-76418EAA3B2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5728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14172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06E2F6-ADDE-49E1-9923-76418EAA3B24}" type="slidenum">
              <a:rPr kumimoji="0" lang="en-US" sz="18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379157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a:defRPr/>
            </a:pPr>
            <a:fld id="{0306E2F6-ADDE-49E1-9923-76418EAA3B24}" type="slidenum">
              <a:rPr lang="en-US" smtClean="0"/>
              <a:pPr>
                <a:defRPr/>
              </a:pPr>
              <a:t>14</a:t>
            </a:fld>
            <a:endParaRPr lang="en-US" dirty="0"/>
          </a:p>
        </p:txBody>
      </p:sp>
    </p:spTree>
    <p:extLst>
      <p:ext uri="{BB962C8B-B14F-4D97-AF65-F5344CB8AC3E}">
        <p14:creationId xmlns:p14="http://schemas.microsoft.com/office/powerpoint/2010/main" val="1534377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06E2F6-ADDE-49E1-9923-76418EAA3B24}" type="slidenum">
              <a:rPr kumimoji="0" lang="en-US" sz="18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534377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a:defRPr/>
            </a:pPr>
            <a:fld id="{0306E2F6-ADDE-49E1-9923-76418EAA3B24}" type="slidenum">
              <a:rPr lang="en-US" smtClean="0"/>
              <a:pPr>
                <a:defRPr/>
              </a:pPr>
              <a:t>16</a:t>
            </a:fld>
            <a:endParaRPr lang="en-US" dirty="0"/>
          </a:p>
        </p:txBody>
      </p:sp>
    </p:spTree>
    <p:extLst>
      <p:ext uri="{BB962C8B-B14F-4D97-AF65-F5344CB8AC3E}">
        <p14:creationId xmlns:p14="http://schemas.microsoft.com/office/powerpoint/2010/main" val="1538675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06E2F6-ADDE-49E1-9923-76418EAA3B24}" type="slidenum">
              <a:rPr kumimoji="0" lang="en-US" sz="18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538675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a:defRPr/>
            </a:pPr>
            <a:fld id="{0306E2F6-ADDE-49E1-9923-76418EAA3B24}" type="slidenum">
              <a:rPr lang="en-US" smtClean="0"/>
              <a:pPr>
                <a:defRPr/>
              </a:pPr>
              <a:t>20</a:t>
            </a:fld>
            <a:endParaRPr lang="en-US" dirty="0"/>
          </a:p>
        </p:txBody>
      </p:sp>
    </p:spTree>
    <p:extLst>
      <p:ext uri="{BB962C8B-B14F-4D97-AF65-F5344CB8AC3E}">
        <p14:creationId xmlns:p14="http://schemas.microsoft.com/office/powerpoint/2010/main" val="1825155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06E2F6-ADDE-49E1-9923-76418EAA3B24}" type="slidenum">
              <a:rPr kumimoji="0" lang="en-US" sz="18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8251553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36CB97-8324-8440-AF83-FDCF5C83423C}"/>
              </a:ext>
            </a:extLst>
          </p:cNvPr>
          <p:cNvSpPr/>
          <p:nvPr userDrawn="1"/>
        </p:nvSpPr>
        <p:spPr>
          <a:xfrm>
            <a:off x="10210800" y="6119691"/>
            <a:ext cx="1752600" cy="6621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92695751-8148-D44C-819F-19AC107A8E9D}"/>
              </a:ext>
            </a:extLst>
          </p:cNvPr>
          <p:cNvSpPr>
            <a:spLocks noGrp="1"/>
          </p:cNvSpPr>
          <p:nvPr>
            <p:ph type="title" hasCustomPrompt="1"/>
          </p:nvPr>
        </p:nvSpPr>
        <p:spPr>
          <a:xfrm>
            <a:off x="579121" y="2700534"/>
            <a:ext cx="8945879" cy="975360"/>
          </a:xfrm>
        </p:spPr>
        <p:txBody>
          <a:bodyPr/>
          <a:lstStyle>
            <a:lvl1pPr>
              <a:defRPr sz="4400"/>
            </a:lvl1pPr>
          </a:lstStyle>
          <a:p>
            <a:pPr>
              <a:lnSpc>
                <a:spcPct val="85000"/>
              </a:lnSpc>
            </a:pPr>
            <a:r>
              <a:rPr lang="en-US">
                <a:solidFill>
                  <a:schemeClr val="tx1"/>
                </a:solidFill>
              </a:rPr>
              <a:t>Presentation Title</a:t>
            </a:r>
          </a:p>
        </p:txBody>
      </p:sp>
      <p:sp>
        <p:nvSpPr>
          <p:cNvPr id="32" name="Name, Title, Date">
            <a:extLst>
              <a:ext uri="{FF2B5EF4-FFF2-40B4-BE49-F238E27FC236}">
                <a16:creationId xmlns:a16="http://schemas.microsoft.com/office/drawing/2014/main" id="{2396738D-B05F-FC45-B1A8-82AA1CB933D0}"/>
              </a:ext>
            </a:extLst>
          </p:cNvPr>
          <p:cNvSpPr>
            <a:spLocks noGrp="1"/>
          </p:cNvSpPr>
          <p:nvPr>
            <p:ph type="subTitle" idx="1" hasCustomPrompt="1"/>
          </p:nvPr>
        </p:nvSpPr>
        <p:spPr>
          <a:xfrm>
            <a:off x="579121" y="4490866"/>
            <a:ext cx="7417990" cy="1092607"/>
          </a:xfrm>
        </p:spPr>
        <p:txBody>
          <a:bodyPr wrap="square">
            <a:spAutoFit/>
          </a:bodyPr>
          <a:lstStyle>
            <a:lvl1pPr marL="0" indent="0" algn="l">
              <a:spcBef>
                <a:spcPts val="300"/>
              </a:spcBef>
              <a:buNone/>
              <a:defRPr lang="en-US" sz="2000" b="0" i="0" kern="1200" baseline="0" dirty="0">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Name</a:t>
            </a:r>
          </a:p>
          <a:p>
            <a:r>
              <a:rPr lang="en-US"/>
              <a:t>Title</a:t>
            </a:r>
          </a:p>
          <a:p>
            <a:r>
              <a:rPr lang="en-US"/>
              <a:t>Date</a:t>
            </a:r>
          </a:p>
        </p:txBody>
      </p:sp>
      <p:pic>
        <p:nvPicPr>
          <p:cNvPr id="3" name="Picture 2">
            <a:extLst>
              <a:ext uri="{FF2B5EF4-FFF2-40B4-BE49-F238E27FC236}">
                <a16:creationId xmlns:a16="http://schemas.microsoft.com/office/drawing/2014/main" id="{E2C59811-BED7-2645-B53F-2ABD7993559A}"/>
              </a:ext>
            </a:extLst>
          </p:cNvPr>
          <p:cNvPicPr>
            <a:picLocks noChangeAspect="1"/>
          </p:cNvPicPr>
          <p:nvPr userDrawn="1"/>
        </p:nvPicPr>
        <p:blipFill>
          <a:blip r:embed="rId2"/>
          <a:stretch>
            <a:fillRect/>
          </a:stretch>
        </p:blipFill>
        <p:spPr>
          <a:xfrm>
            <a:off x="693414" y="498870"/>
            <a:ext cx="1092729" cy="676787"/>
          </a:xfrm>
          <a:prstGeom prst="rect">
            <a:avLst/>
          </a:prstGeom>
        </p:spPr>
      </p:pic>
    </p:spTree>
    <p:extLst>
      <p:ext uri="{BB962C8B-B14F-4D97-AF65-F5344CB8AC3E}">
        <p14:creationId xmlns:p14="http://schemas.microsoft.com/office/powerpoint/2010/main" val="3273246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8" name="Slide Number Placeholder 7"/>
          <p:cNvSpPr>
            <a:spLocks noGrp="1"/>
          </p:cNvSpPr>
          <p:nvPr>
            <p:ph type="sldNum" sz="quarter" idx="10"/>
          </p:nvPr>
        </p:nvSpPr>
        <p:spPr>
          <a:xfrm>
            <a:off x="579121" y="6325606"/>
            <a:ext cx="975360" cy="365125"/>
          </a:xfrm>
          <a:prstGeom prst="rect">
            <a:avLst/>
          </a:prstGeom>
        </p:spPr>
        <p:txBody>
          <a:bodyPr/>
          <a:lstStyle/>
          <a:p>
            <a:pPr>
              <a:defRPr/>
            </a:pPr>
            <a:r>
              <a:rPr lang="en-US"/>
              <a:t>IO Level Protocols 22-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1457306354"/>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21793" y="1463042"/>
            <a:ext cx="5181600" cy="4835843"/>
          </a:xfrm>
        </p:spPr>
        <p:txBody>
          <a:bodyPr/>
          <a:lstStyle>
            <a:lvl1pPr>
              <a:defRPr sz="1799">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955793" y="1463042"/>
            <a:ext cx="5181600" cy="4835843"/>
          </a:xfrm>
        </p:spPr>
        <p:txBody>
          <a:bodyPr/>
          <a:lstStyle>
            <a:lvl1pPr>
              <a:defRPr sz="1799">
                <a:solidFill>
                  <a:schemeClr val="tx1"/>
                </a:solidFill>
              </a:defRPr>
            </a:lvl1pPr>
            <a:lvl2pPr>
              <a:defRPr sz="1600">
                <a:solidFill>
                  <a:schemeClr val="tx1"/>
                </a:solidFill>
              </a:defRPr>
            </a:lvl2pPr>
            <a:lvl3pPr>
              <a:defRPr sz="1799">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a:xfrm>
            <a:off x="579121" y="6325606"/>
            <a:ext cx="975360" cy="365125"/>
          </a:xfrm>
          <a:prstGeom prst="rect">
            <a:avLst/>
          </a:prstGeom>
        </p:spPr>
        <p:txBody>
          <a:bodyPr/>
          <a:lstStyle/>
          <a:p>
            <a:pPr>
              <a:defRPr/>
            </a:pPr>
            <a:r>
              <a:rPr lang="en-US"/>
              <a:t>IO Level Protocols 22-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52800459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5"/>
            <a:ext cx="7417990" cy="1092607"/>
          </a:xfrm>
        </p:spPr>
        <p:txBody>
          <a:bodyPr wrap="square">
            <a:spAutoFit/>
          </a:bodyPr>
          <a:lstStyle>
            <a:lvl1pPr marL="0" indent="0" algn="l">
              <a:spcBef>
                <a:spcPts val="300"/>
              </a:spcBef>
              <a:buNone/>
              <a:defRPr lang="en-US" sz="1999" b="0" i="0" kern="1200" baseline="0" dirty="0">
                <a:solidFill>
                  <a:schemeClr val="tx1"/>
                </a:solidFill>
                <a:latin typeface="Arial" charset="0"/>
                <a:ea typeface="Arial" charset="0"/>
                <a:cs typeface="Arial"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Name</a:t>
            </a:r>
          </a:p>
          <a:p>
            <a:r>
              <a:rPr lang="en-US" dirty="0"/>
              <a:t>Title</a:t>
            </a:r>
          </a:p>
          <a:p>
            <a:r>
              <a:rPr lang="en-US" dirty="0"/>
              <a:t>Date</a:t>
            </a:r>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126" rtl="0" eaLnBrk="1" latinLnBrk="0" hangingPunct="1">
              <a:lnSpc>
                <a:spcPct val="100000"/>
              </a:lnSpc>
              <a:spcBef>
                <a:spcPct val="0"/>
              </a:spcBef>
              <a:buNone/>
              <a:defRPr lang="en-US" sz="3999" b="1" i="0" kern="1200" baseline="0" dirty="0">
                <a:solidFill>
                  <a:schemeClr val="tx1"/>
                </a:solidFill>
                <a:latin typeface="Arial" charset="0"/>
                <a:ea typeface="+mj-ea"/>
                <a:cs typeface="Arial" charset="0"/>
              </a:defRPr>
            </a:lvl1pPr>
          </a:lstStyle>
          <a:p>
            <a:r>
              <a:rPr lang="en-US" dirty="0"/>
              <a:t>Presentation Title</a:t>
            </a:r>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8" name="object 6">
            <a:extLst>
              <a:ext uri="{FF2B5EF4-FFF2-40B4-BE49-F238E27FC236}">
                <a16:creationId xmlns:a16="http://schemas.microsoft.com/office/drawing/2014/main" id="{F6833D8A-D81B-AA4D-BC0C-B9F9B99BDC1F}"/>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13" name="object 6">
            <a:extLst>
              <a:ext uri="{FF2B5EF4-FFF2-40B4-BE49-F238E27FC236}">
                <a16:creationId xmlns:a16="http://schemas.microsoft.com/office/drawing/2014/main" id="{6DC90665-93DD-BA43-AEB2-9473ED9E14A5}"/>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17" name="object 6">
            <a:extLst>
              <a:ext uri="{FF2B5EF4-FFF2-40B4-BE49-F238E27FC236}">
                <a16:creationId xmlns:a16="http://schemas.microsoft.com/office/drawing/2014/main" id="{B1B3D47F-2C53-4E4B-A632-F9836852D486}"/>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6" name="Rectangle 5"/>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0" name="Picture 19" descr="ww.png">
            <a:extLst>
              <a:ext uri="{FF2B5EF4-FFF2-40B4-BE49-F238E27FC236}">
                <a16:creationId xmlns:a16="http://schemas.microsoft.com/office/drawing/2014/main" id="{BD515A1B-E781-9542-B11E-020D7530B53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185"/>
          <a:stretch/>
        </p:blipFill>
        <p:spPr>
          <a:xfrm>
            <a:off x="8912570" y="-1"/>
            <a:ext cx="3279430" cy="6858001"/>
          </a:xfrm>
          <a:prstGeom prst="rect">
            <a:avLst/>
          </a:prstGeom>
        </p:spPr>
      </p:pic>
      <p:sp>
        <p:nvSpPr>
          <p:cNvPr id="18" name="object 6">
            <a:extLst>
              <a:ext uri="{FF2B5EF4-FFF2-40B4-BE49-F238E27FC236}">
                <a16:creationId xmlns:a16="http://schemas.microsoft.com/office/drawing/2014/main" id="{30CB90D7-B2ED-5F4B-9C4A-4C5F388B6601}"/>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2" name="object 6">
            <a:extLst>
              <a:ext uri="{FF2B5EF4-FFF2-40B4-BE49-F238E27FC236}">
                <a16:creationId xmlns:a16="http://schemas.microsoft.com/office/drawing/2014/main" id="{B3322536-4D68-4C45-93CB-EBED08E3CB52}"/>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5" name="Picture 4">
            <a:extLst>
              <a:ext uri="{FF2B5EF4-FFF2-40B4-BE49-F238E27FC236}">
                <a16:creationId xmlns:a16="http://schemas.microsoft.com/office/drawing/2014/main" id="{A2289EF4-0CD0-CE40-B328-01966A945E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14" name="object 6">
            <a:extLst>
              <a:ext uri="{FF2B5EF4-FFF2-40B4-BE49-F238E27FC236}">
                <a16:creationId xmlns:a16="http://schemas.microsoft.com/office/drawing/2014/main" id="{8C16838A-F495-2546-9F44-BF6397F12E0C}"/>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5" name="Picture 14">
            <a:extLst>
              <a:ext uri="{FF2B5EF4-FFF2-40B4-BE49-F238E27FC236}">
                <a16:creationId xmlns:a16="http://schemas.microsoft.com/office/drawing/2014/main" id="{3D4E9A42-40D8-6146-BC40-79DAE6208D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19" name="object 6">
            <a:extLst>
              <a:ext uri="{FF2B5EF4-FFF2-40B4-BE49-F238E27FC236}">
                <a16:creationId xmlns:a16="http://schemas.microsoft.com/office/drawing/2014/main" id="{2EF15590-5F1E-D542-BD85-EFD08C30A698}"/>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1" name="Picture 20">
            <a:extLst>
              <a:ext uri="{FF2B5EF4-FFF2-40B4-BE49-F238E27FC236}">
                <a16:creationId xmlns:a16="http://schemas.microsoft.com/office/drawing/2014/main" id="{67CB4086-1311-4B49-818E-1966244940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24" name="object 6">
            <a:extLst>
              <a:ext uri="{FF2B5EF4-FFF2-40B4-BE49-F238E27FC236}">
                <a16:creationId xmlns:a16="http://schemas.microsoft.com/office/drawing/2014/main" id="{F0122A65-85C0-6541-8107-BF11595575F3}"/>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5" name="Picture 24">
            <a:extLst>
              <a:ext uri="{FF2B5EF4-FFF2-40B4-BE49-F238E27FC236}">
                <a16:creationId xmlns:a16="http://schemas.microsoft.com/office/drawing/2014/main" id="{46713B90-AF64-CD41-A82E-7B206B39F3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Tree>
    <p:extLst>
      <p:ext uri="{BB962C8B-B14F-4D97-AF65-F5344CB8AC3E}">
        <p14:creationId xmlns:p14="http://schemas.microsoft.com/office/powerpoint/2010/main" val="248862317"/>
      </p:ext>
    </p:extLst>
  </p:cSld>
  <p:clrMapOvr>
    <a:overrideClrMapping bg1="dk1" tx1="lt1" bg2="dk2" tx2="lt2" accent1="accent1" accent2="accent2" accent3="accent3" accent4="accent4" accent5="accent5" accent6="accent6" hlink="hlink" folHlink="folHlink"/>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1F99C1-A850-AA46-A3A6-13755C4E5C56}"/>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1"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126" rtl="0" eaLnBrk="1" latinLnBrk="0" hangingPunct="1">
              <a:lnSpc>
                <a:spcPct val="100000"/>
              </a:lnSpc>
              <a:spcBef>
                <a:spcPct val="0"/>
              </a:spcBef>
              <a:buNone/>
              <a:defRPr lang="en-US" sz="3999" b="1" i="0" kern="1200" baseline="0" dirty="0">
                <a:solidFill>
                  <a:schemeClr val="tx1"/>
                </a:solidFill>
                <a:latin typeface="Arial" charset="0"/>
                <a:ea typeface="+mj-ea"/>
                <a:cs typeface="Arial" charset="0"/>
              </a:defRPr>
            </a:lvl1pPr>
          </a:lstStyle>
          <a:p>
            <a:r>
              <a:rPr lang="en-US" dirty="0"/>
              <a:t>Presentation Title</a:t>
            </a:r>
          </a:p>
        </p:txBody>
      </p:sp>
      <p:sp>
        <p:nvSpPr>
          <p:cNvPr id="12" name="Name, Title, Date"/>
          <p:cNvSpPr>
            <a:spLocks noGrp="1"/>
          </p:cNvSpPr>
          <p:nvPr>
            <p:ph type="subTitle" idx="1" hasCustomPrompt="1"/>
          </p:nvPr>
        </p:nvSpPr>
        <p:spPr>
          <a:xfrm>
            <a:off x="872570" y="4513635"/>
            <a:ext cx="4877066" cy="1092607"/>
          </a:xfrm>
        </p:spPr>
        <p:txBody>
          <a:bodyPr>
            <a:normAutofit/>
          </a:bodyPr>
          <a:lstStyle>
            <a:lvl1pPr marL="0" indent="0" algn="l">
              <a:spcBef>
                <a:spcPts val="300"/>
              </a:spcBef>
              <a:buNone/>
              <a:defRPr lang="en-US" sz="1999" b="0" i="0" kern="1200" baseline="0" dirty="0">
                <a:solidFill>
                  <a:schemeClr val="tx1"/>
                </a:solidFill>
                <a:latin typeface="Arial" charset="0"/>
                <a:ea typeface="Arial" charset="0"/>
                <a:cs typeface="Arial"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Name</a:t>
            </a:r>
          </a:p>
          <a:p>
            <a:r>
              <a:rPr lang="en-US" dirty="0"/>
              <a:t>Title</a:t>
            </a:r>
          </a:p>
          <a:p>
            <a:r>
              <a:rPr lang="en-US" dirty="0"/>
              <a:t>Date</a:t>
            </a:r>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16" name="object 6">
            <a:extLst>
              <a:ext uri="{FF2B5EF4-FFF2-40B4-BE49-F238E27FC236}">
                <a16:creationId xmlns:a16="http://schemas.microsoft.com/office/drawing/2014/main" id="{79F46B48-C01A-1340-8C6B-DA07FABAAD3F}"/>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0" name="object 6">
            <a:extLst>
              <a:ext uri="{FF2B5EF4-FFF2-40B4-BE49-F238E27FC236}">
                <a16:creationId xmlns:a16="http://schemas.microsoft.com/office/drawing/2014/main" id="{529EC48C-88EC-4F48-B6BB-B7BB27D37DBD}"/>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4" name="object 6">
            <a:extLst>
              <a:ext uri="{FF2B5EF4-FFF2-40B4-BE49-F238E27FC236}">
                <a16:creationId xmlns:a16="http://schemas.microsoft.com/office/drawing/2014/main" id="{14E96798-EC8B-FA4C-AC7D-DE75AF3811AF}"/>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3" name="Rectangle 22"/>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5" name="Picture 24" descr="ww.png">
            <a:extLst>
              <a:ext uri="{FF2B5EF4-FFF2-40B4-BE49-F238E27FC236}">
                <a16:creationId xmlns:a16="http://schemas.microsoft.com/office/drawing/2014/main" id="{6CB568A7-486F-7E43-8841-829B657830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185"/>
          <a:stretch/>
        </p:blipFill>
        <p:spPr>
          <a:xfrm>
            <a:off x="8912570" y="-1"/>
            <a:ext cx="3279430" cy="6858001"/>
          </a:xfrm>
          <a:prstGeom prst="rect">
            <a:avLst/>
          </a:prstGeom>
        </p:spPr>
      </p:pic>
      <p:sp>
        <p:nvSpPr>
          <p:cNvPr id="26" name="object 6">
            <a:extLst>
              <a:ext uri="{FF2B5EF4-FFF2-40B4-BE49-F238E27FC236}">
                <a16:creationId xmlns:a16="http://schemas.microsoft.com/office/drawing/2014/main" id="{55A0589D-3199-824F-BB2E-0165FD1B46B8}"/>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30" name="object 6">
            <a:extLst>
              <a:ext uri="{FF2B5EF4-FFF2-40B4-BE49-F238E27FC236}">
                <a16:creationId xmlns:a16="http://schemas.microsoft.com/office/drawing/2014/main" id="{4AB8CBEA-6665-9A4C-BAFF-830C38095BF8}"/>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32" name="Picture 31">
            <a:extLst>
              <a:ext uri="{FF2B5EF4-FFF2-40B4-BE49-F238E27FC236}">
                <a16:creationId xmlns:a16="http://schemas.microsoft.com/office/drawing/2014/main" id="{BBC7CEB1-422C-D04C-9AF5-6F9B7A7142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15" name="object 6">
            <a:extLst>
              <a:ext uri="{FF2B5EF4-FFF2-40B4-BE49-F238E27FC236}">
                <a16:creationId xmlns:a16="http://schemas.microsoft.com/office/drawing/2014/main" id="{C6EFF017-BB71-2946-8429-D5C445CE839E}"/>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7" name="Picture 16">
            <a:extLst>
              <a:ext uri="{FF2B5EF4-FFF2-40B4-BE49-F238E27FC236}">
                <a16:creationId xmlns:a16="http://schemas.microsoft.com/office/drawing/2014/main" id="{CD59F683-89D6-C24E-B6D3-272BC62A26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18" name="object 6">
            <a:extLst>
              <a:ext uri="{FF2B5EF4-FFF2-40B4-BE49-F238E27FC236}">
                <a16:creationId xmlns:a16="http://schemas.microsoft.com/office/drawing/2014/main" id="{BCF7B235-4328-1747-AC5E-57DC6D753214}"/>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9" name="Picture 18">
            <a:extLst>
              <a:ext uri="{FF2B5EF4-FFF2-40B4-BE49-F238E27FC236}">
                <a16:creationId xmlns:a16="http://schemas.microsoft.com/office/drawing/2014/main" id="{6A880B90-D46C-0D44-8AFE-4A062DD38A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21" name="object 6">
            <a:extLst>
              <a:ext uri="{FF2B5EF4-FFF2-40B4-BE49-F238E27FC236}">
                <a16:creationId xmlns:a16="http://schemas.microsoft.com/office/drawing/2014/main" id="{EC8AB604-7AB0-AA4A-8D3F-975F013C2F51}"/>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2" name="Picture 21">
            <a:extLst>
              <a:ext uri="{FF2B5EF4-FFF2-40B4-BE49-F238E27FC236}">
                <a16:creationId xmlns:a16="http://schemas.microsoft.com/office/drawing/2014/main" id="{4D0C4FA3-D3E2-BF43-880D-3DA206335E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Tree>
    <p:extLst>
      <p:ext uri="{BB962C8B-B14F-4D97-AF65-F5344CB8AC3E}">
        <p14:creationId xmlns:p14="http://schemas.microsoft.com/office/powerpoint/2010/main" val="382076542"/>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1" name="Picture 10" descr="ww.png"/>
          <p:cNvPicPr>
            <a:picLocks noChangeAspect="1"/>
          </p:cNvPicPr>
          <p:nvPr/>
        </p:nvPicPr>
        <p:blipFill rotWithShape="1">
          <a:blip r:embed="rId2" cstate="print">
            <a:extLst>
              <a:ext uri="{28A0092B-C50C-407E-A947-70E740481C1C}">
                <a14:useLocalDpi xmlns:a14="http://schemas.microsoft.com/office/drawing/2010/main" val="0"/>
              </a:ext>
            </a:extLst>
          </a:blip>
          <a:srcRect b="3185"/>
          <a:stretch/>
        </p:blipFill>
        <p:spPr>
          <a:xfrm>
            <a:off x="8912570" y="2"/>
            <a:ext cx="3279430" cy="6858001"/>
          </a:xfrm>
          <a:prstGeom prst="rect">
            <a:avLst/>
          </a:prstGeom>
        </p:spPr>
      </p:pic>
      <p:sp>
        <p:nvSpPr>
          <p:cNvPr id="7" name="Title 1">
            <a:extLst>
              <a:ext uri="{FF2B5EF4-FFF2-40B4-BE49-F238E27FC236}">
                <a16:creationId xmlns:a16="http://schemas.microsoft.com/office/drawing/2014/main" id="{E89E807F-F94B-F442-B5BC-972820E2E7DF}"/>
              </a:ext>
            </a:extLst>
          </p:cNvPr>
          <p:cNvSpPr>
            <a:spLocks noGrp="1"/>
          </p:cNvSpPr>
          <p:nvPr>
            <p:ph type="title" hasCustomPrompt="1"/>
          </p:nvPr>
        </p:nvSpPr>
        <p:spPr>
          <a:xfrm>
            <a:off x="621793" y="210312"/>
            <a:ext cx="10541508" cy="502920"/>
          </a:xfrm>
        </p:spPr>
        <p:txBody>
          <a:bodyPr/>
          <a:lstStyle>
            <a:lvl1pPr>
              <a:defRPr/>
            </a:lvl1pPr>
          </a:lstStyle>
          <a:p>
            <a:r>
              <a:rPr lang="en-US" dirty="0"/>
              <a:t>Agenda Slide</a:t>
            </a:r>
          </a:p>
        </p:txBody>
      </p:sp>
      <p:sp>
        <p:nvSpPr>
          <p:cNvPr id="8" name="Content Placeholder 2">
            <a:extLst>
              <a:ext uri="{FF2B5EF4-FFF2-40B4-BE49-F238E27FC236}">
                <a16:creationId xmlns:a16="http://schemas.microsoft.com/office/drawing/2014/main" id="{9A49FD6F-DB7C-B74F-8B28-DE0F77ACFB62}"/>
              </a:ext>
            </a:extLst>
          </p:cNvPr>
          <p:cNvSpPr>
            <a:spLocks noGrp="1"/>
          </p:cNvSpPr>
          <p:nvPr>
            <p:ph idx="1" hasCustomPrompt="1"/>
          </p:nvPr>
        </p:nvSpPr>
        <p:spPr>
          <a:xfrm>
            <a:off x="647700" y="1463040"/>
            <a:ext cx="10515600" cy="4759404"/>
          </a:xfrm>
        </p:spPr>
        <p:txBody>
          <a:bodyPr>
            <a:normAutofit/>
          </a:bodyPr>
          <a:lstStyle>
            <a:lvl1pPr>
              <a:lnSpc>
                <a:spcPct val="150000"/>
              </a:lnSpc>
              <a:defRPr sz="2799"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525" algn="l"/>
              </a:tabLst>
              <a:defRPr sz="1400">
                <a:solidFill>
                  <a:schemeClr val="accent3">
                    <a:lumMod val="50000"/>
                  </a:schemeClr>
                </a:solidFill>
              </a:defRPr>
            </a:lvl5pPr>
          </a:lstStyle>
          <a:p>
            <a:pPr lvl="0"/>
            <a:r>
              <a:rPr lang="en-US" dirty="0"/>
              <a:t>Agenda Item 1</a:t>
            </a:r>
          </a:p>
          <a:p>
            <a:pPr lvl="0"/>
            <a:r>
              <a:rPr lang="en-US" dirty="0"/>
              <a:t>Agenda Item 2</a:t>
            </a:r>
          </a:p>
          <a:p>
            <a:pPr lvl="0"/>
            <a:r>
              <a:rPr lang="en-US" dirty="0"/>
              <a:t>Agenda Item 3</a:t>
            </a:r>
          </a:p>
          <a:p>
            <a:pPr lvl="0"/>
            <a:r>
              <a:rPr lang="en-US" dirty="0"/>
              <a:t>Agenda Item 4</a:t>
            </a:r>
          </a:p>
        </p:txBody>
      </p:sp>
      <p:sp>
        <p:nvSpPr>
          <p:cNvPr id="9" name="Slide Number Placeholder 8">
            <a:extLst>
              <a:ext uri="{FF2B5EF4-FFF2-40B4-BE49-F238E27FC236}">
                <a16:creationId xmlns:a16="http://schemas.microsoft.com/office/drawing/2014/main" id="{94FEC80D-D41B-2941-AA64-3734E35A7DC4}"/>
              </a:ext>
            </a:extLst>
          </p:cNvPr>
          <p:cNvSpPr>
            <a:spLocks noGrp="1"/>
          </p:cNvSpPr>
          <p:nvPr>
            <p:ph type="sldNum" sz="quarter" idx="10"/>
          </p:nvPr>
        </p:nvSpPr>
        <p:spPr>
          <a:xfrm>
            <a:off x="647700" y="6356352"/>
            <a:ext cx="2743200" cy="365125"/>
          </a:xfrm>
        </p:spPr>
        <p:txBody>
          <a:bodyPr/>
          <a:lstStyle/>
          <a:p>
            <a:r>
              <a:rPr lang="en-US"/>
              <a:t>&gt;&gt; </a:t>
            </a:r>
            <a:fld id="{626C978B-826E-438C-909A-E9C381D3FF04}" type="slidenum">
              <a:rPr lang="en-US" smtClean="0"/>
              <a:pPr/>
              <a:t>‹#›</a:t>
            </a:fld>
            <a:endParaRPr lang="en-US" dirty="0"/>
          </a:p>
        </p:txBody>
      </p:sp>
      <p:sp>
        <p:nvSpPr>
          <p:cNvPr id="14" name="object 6">
            <a:extLst>
              <a:ext uri="{FF2B5EF4-FFF2-40B4-BE49-F238E27FC236}">
                <a16:creationId xmlns:a16="http://schemas.microsoft.com/office/drawing/2014/main" id="{4ED245F3-5FE2-8B4D-AEBC-08059B7700D5}"/>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19" name="object 6">
            <a:extLst>
              <a:ext uri="{FF2B5EF4-FFF2-40B4-BE49-F238E27FC236}">
                <a16:creationId xmlns:a16="http://schemas.microsoft.com/office/drawing/2014/main" id="{EEB66CA7-5B90-DE44-B07F-CDF1B056C556}"/>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3" name="object 6">
            <a:extLst>
              <a:ext uri="{FF2B5EF4-FFF2-40B4-BE49-F238E27FC236}">
                <a16:creationId xmlns:a16="http://schemas.microsoft.com/office/drawing/2014/main" id="{9C841668-2641-8344-93D0-BFAF1E0B06C9}"/>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7" name="object 6">
            <a:extLst>
              <a:ext uri="{FF2B5EF4-FFF2-40B4-BE49-F238E27FC236}">
                <a16:creationId xmlns:a16="http://schemas.microsoft.com/office/drawing/2014/main" id="{F5A8D482-5528-2243-9F47-5B9C75E8D18E}"/>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31" name="object 6">
            <a:extLst>
              <a:ext uri="{FF2B5EF4-FFF2-40B4-BE49-F238E27FC236}">
                <a16:creationId xmlns:a16="http://schemas.microsoft.com/office/drawing/2014/main" id="{01786C18-A62A-8D40-BE6D-E91ED01BEB52}"/>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35" name="Picture 34">
            <a:extLst>
              <a:ext uri="{FF2B5EF4-FFF2-40B4-BE49-F238E27FC236}">
                <a16:creationId xmlns:a16="http://schemas.microsoft.com/office/drawing/2014/main" id="{5D2F0128-2932-DB49-BB4F-4E6C92A36F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a:extLst>
              <a:ext uri="{FF2B5EF4-FFF2-40B4-BE49-F238E27FC236}">
                <a16:creationId xmlns:a16="http://schemas.microsoft.com/office/drawing/2014/main" id="{C4518266-97F4-5E48-8B44-08654EC29691}"/>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7" name="Picture 16">
            <a:extLst>
              <a:ext uri="{FF2B5EF4-FFF2-40B4-BE49-F238E27FC236}">
                <a16:creationId xmlns:a16="http://schemas.microsoft.com/office/drawing/2014/main" id="{0BDBBB27-6F71-7C43-BFA5-6B2E8E1AC9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a:extLst>
              <a:ext uri="{FF2B5EF4-FFF2-40B4-BE49-F238E27FC236}">
                <a16:creationId xmlns:a16="http://schemas.microsoft.com/office/drawing/2014/main" id="{33854958-1BAD-BE47-ACAC-E9903DAE90C1}"/>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1" name="Picture 20">
            <a:extLst>
              <a:ext uri="{FF2B5EF4-FFF2-40B4-BE49-F238E27FC236}">
                <a16:creationId xmlns:a16="http://schemas.microsoft.com/office/drawing/2014/main" id="{98B423B7-B99A-5744-8625-DC90586726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a:extLst>
              <a:ext uri="{FF2B5EF4-FFF2-40B4-BE49-F238E27FC236}">
                <a16:creationId xmlns:a16="http://schemas.microsoft.com/office/drawing/2014/main" id="{838CE688-24EB-EF4C-8127-F226875D5747}"/>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5" name="Picture 24">
            <a:extLst>
              <a:ext uri="{FF2B5EF4-FFF2-40B4-BE49-F238E27FC236}">
                <a16:creationId xmlns:a16="http://schemas.microsoft.com/office/drawing/2014/main" id="{B76E6D9E-81DB-064A-A067-E1DB17AB7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extLst>
      <p:ext uri="{BB962C8B-B14F-4D97-AF65-F5344CB8AC3E}">
        <p14:creationId xmlns:p14="http://schemas.microsoft.com/office/powerpoint/2010/main" val="123261081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525" algn="l"/>
              </a:tabLst>
              <a:defRPr sz="14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IO Level Protocols 22- </a:t>
            </a:r>
            <a:fld id="{060BD193-E118-4B16-863C-C8C12C675E3E}" type="slidenum">
              <a:rPr lang="en-US" smtClean="0"/>
              <a:pPr>
                <a:defRPr/>
              </a:pPr>
              <a:t>‹#›</a:t>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1" y="0"/>
            <a:ext cx="3175000" cy="6858000"/>
          </a:xfrm>
          <a:prstGeom prst="rect">
            <a:avLst/>
          </a:prstGeom>
        </p:spPr>
      </p:pic>
    </p:spTree>
    <p:extLst>
      <p:ext uri="{BB962C8B-B14F-4D97-AF65-F5344CB8AC3E}">
        <p14:creationId xmlns:p14="http://schemas.microsoft.com/office/powerpoint/2010/main" val="2295037346"/>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525" algn="l"/>
              </a:tabLst>
              <a:defRPr sz="14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IO Level Protocols 22-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2874930796"/>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1" y="2971081"/>
            <a:ext cx="6727039" cy="761747"/>
          </a:xfrm>
        </p:spPr>
        <p:txBody>
          <a:bodyPr lIns="0" tIns="0" rIns="0" bIns="0" anchor="t">
            <a:noAutofit/>
          </a:bodyPr>
          <a:lstStyle>
            <a:lvl1pPr marL="0" algn="l" defTabSz="914126" rtl="0" eaLnBrk="1" latinLnBrk="0" hangingPunct="1">
              <a:lnSpc>
                <a:spcPct val="100000"/>
              </a:lnSpc>
              <a:spcBef>
                <a:spcPct val="0"/>
              </a:spcBef>
              <a:buNone/>
              <a:defRPr lang="en-US" sz="3599" b="1" i="0" kern="1200" baseline="0" dirty="0">
                <a:solidFill>
                  <a:schemeClr val="tx1"/>
                </a:solidFill>
                <a:latin typeface="Arial" charset="0"/>
                <a:ea typeface="+mj-ea"/>
                <a:cs typeface="Arial" charset="0"/>
              </a:defRPr>
            </a:lvl1pPr>
          </a:lstStyle>
          <a:p>
            <a:r>
              <a:rPr lang="en-US" dirty="0"/>
              <a:t>Insert Section Title Here</a:t>
            </a:r>
          </a:p>
        </p:txBody>
      </p:sp>
      <p:sp>
        <p:nvSpPr>
          <p:cNvPr id="24" name="Rectangle 23"/>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ight Triangle 18">
            <a:extLst>
              <a:ext uri="{FF2B5EF4-FFF2-40B4-BE49-F238E27FC236}">
                <a16:creationId xmlns:a16="http://schemas.microsoft.com/office/drawing/2014/main" id="{60FB99D6-8BE6-3843-87F0-1BF2F1338A6C}"/>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ight Triangle 19">
            <a:extLst>
              <a:ext uri="{FF2B5EF4-FFF2-40B4-BE49-F238E27FC236}">
                <a16:creationId xmlns:a16="http://schemas.microsoft.com/office/drawing/2014/main" id="{7E68A1B2-3ABC-9D4A-B378-06C02AF8EB0C}"/>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ight Triangle 5">
            <a:extLst>
              <a:ext uri="{FF2B5EF4-FFF2-40B4-BE49-F238E27FC236}">
                <a16:creationId xmlns:a16="http://schemas.microsoft.com/office/drawing/2014/main" id="{60184228-3525-514A-86C4-3C16B3BD697F}"/>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ight Triangle 6">
            <a:extLst>
              <a:ext uri="{FF2B5EF4-FFF2-40B4-BE49-F238E27FC236}">
                <a16:creationId xmlns:a16="http://schemas.microsoft.com/office/drawing/2014/main" id="{DB5B8B0E-1006-BC4A-9FBE-4C9A0F8CB908}"/>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ight Triangle 8">
            <a:extLst>
              <a:ext uri="{FF2B5EF4-FFF2-40B4-BE49-F238E27FC236}">
                <a16:creationId xmlns:a16="http://schemas.microsoft.com/office/drawing/2014/main" id="{CD6377F4-2164-4C47-B26D-2B2C92B343C5}"/>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ight Triangle 9">
            <a:extLst>
              <a:ext uri="{FF2B5EF4-FFF2-40B4-BE49-F238E27FC236}">
                <a16:creationId xmlns:a16="http://schemas.microsoft.com/office/drawing/2014/main" id="{50D1EABC-9772-9C41-B944-B07DB09ED607}"/>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ight Triangle 12">
            <a:extLst>
              <a:ext uri="{FF2B5EF4-FFF2-40B4-BE49-F238E27FC236}">
                <a16:creationId xmlns:a16="http://schemas.microsoft.com/office/drawing/2014/main" id="{CCEBED41-AE49-0A45-88A5-DA613F2CC363}"/>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ight Triangle 13">
            <a:extLst>
              <a:ext uri="{FF2B5EF4-FFF2-40B4-BE49-F238E27FC236}">
                <a16:creationId xmlns:a16="http://schemas.microsoft.com/office/drawing/2014/main" id="{1003DCE0-C55E-6448-AC1E-9D71F3EBB562}"/>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ight Triangle 15">
            <a:extLst>
              <a:ext uri="{FF2B5EF4-FFF2-40B4-BE49-F238E27FC236}">
                <a16:creationId xmlns:a16="http://schemas.microsoft.com/office/drawing/2014/main" id="{31979BB4-D02E-AE4E-A8A8-2A7A55AB79CA}"/>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ight Triangle 17">
            <a:extLst>
              <a:ext uri="{FF2B5EF4-FFF2-40B4-BE49-F238E27FC236}">
                <a16:creationId xmlns:a16="http://schemas.microsoft.com/office/drawing/2014/main" id="{A03168C6-AAF2-8A4D-AE31-BF4FFA4AA02E}"/>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ight Triangle 21">
            <a:extLst>
              <a:ext uri="{FF2B5EF4-FFF2-40B4-BE49-F238E27FC236}">
                <a16:creationId xmlns:a16="http://schemas.microsoft.com/office/drawing/2014/main" id="{0F9A8760-B4C4-654E-B224-4A478CF0477F}"/>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ight Triangle 22">
            <a:extLst>
              <a:ext uri="{FF2B5EF4-FFF2-40B4-BE49-F238E27FC236}">
                <a16:creationId xmlns:a16="http://schemas.microsoft.com/office/drawing/2014/main" id="{2227A6DD-EC13-EF49-9819-F92827EA4822}"/>
              </a:ext>
            </a:extLst>
          </p:cNvPr>
          <p:cNvSpPr/>
          <p:nvPr/>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Picture 16" descr="11.png"/>
          <p:cNvPicPr>
            <a:picLocks noChangeAspect="1"/>
          </p:cNvPicPr>
          <p:nvPr/>
        </p:nvPicPr>
        <p:blipFill rotWithShape="1">
          <a:blip r:embed="rId2" cstate="print">
            <a:alphaModFix amt="70000"/>
            <a:extLst>
              <a:ext uri="{28A0092B-C50C-407E-A947-70E740481C1C}">
                <a14:useLocalDpi xmlns:a14="http://schemas.microsoft.com/office/drawing/2010/main" val="0"/>
              </a:ext>
            </a:extLst>
          </a:blip>
          <a:srcRect t="-2013" b="2013"/>
          <a:stretch/>
        </p:blipFill>
        <p:spPr>
          <a:xfrm>
            <a:off x="9017001" y="0"/>
            <a:ext cx="3175000" cy="6858000"/>
          </a:xfrm>
          <a:prstGeom prst="rect">
            <a:avLst/>
          </a:prstGeom>
        </p:spPr>
      </p:pic>
      <p:pic>
        <p:nvPicPr>
          <p:cNvPr id="21" name="Picture 20">
            <a:extLst>
              <a:ext uri="{FF2B5EF4-FFF2-40B4-BE49-F238E27FC236}">
                <a16:creationId xmlns:a16="http://schemas.microsoft.com/office/drawing/2014/main" id="{DF656EFA-286F-5E4A-9F0B-E6DE9CBD22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Tree>
    <p:extLst>
      <p:ext uri="{BB962C8B-B14F-4D97-AF65-F5344CB8AC3E}">
        <p14:creationId xmlns:p14="http://schemas.microsoft.com/office/powerpoint/2010/main" val="338606499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81"/>
            <a:ext cx="5440678" cy="2686771"/>
          </a:xfrm>
        </p:spPr>
        <p:txBody>
          <a:bodyPr lIns="0" tIns="0" rIns="0" bIns="0" anchor="t">
            <a:noAutofit/>
          </a:bodyPr>
          <a:lstStyle>
            <a:lvl1pPr marL="0" algn="l" defTabSz="914126" rtl="0" eaLnBrk="1" latinLnBrk="0" hangingPunct="1">
              <a:lnSpc>
                <a:spcPct val="100000"/>
              </a:lnSpc>
              <a:spcBef>
                <a:spcPct val="0"/>
              </a:spcBef>
              <a:buNone/>
              <a:defRPr lang="en-US" sz="3599" b="1" i="0" kern="1200" baseline="0" dirty="0">
                <a:solidFill>
                  <a:schemeClr val="tx1"/>
                </a:solidFill>
                <a:latin typeface="Arial" charset="0"/>
                <a:ea typeface="+mj-ea"/>
                <a:cs typeface="Arial" charset="0"/>
              </a:defRPr>
            </a:lvl1pPr>
          </a:lstStyle>
          <a:p>
            <a:r>
              <a:rPr lang="en-US" dirty="0"/>
              <a:t>Insert Section Title Here</a:t>
            </a:r>
          </a:p>
        </p:txBody>
      </p:sp>
      <p:sp>
        <p:nvSpPr>
          <p:cNvPr id="13" name="Rectangle 12"/>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ight Triangle 2">
            <a:extLst>
              <a:ext uri="{FF2B5EF4-FFF2-40B4-BE49-F238E27FC236}">
                <a16:creationId xmlns:a16="http://schemas.microsoft.com/office/drawing/2014/main" id="{30B7BA82-6A86-384D-B04E-8D5191D59474}"/>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ight Triangle 6">
            <a:extLst>
              <a:ext uri="{FF2B5EF4-FFF2-40B4-BE49-F238E27FC236}">
                <a16:creationId xmlns:a16="http://schemas.microsoft.com/office/drawing/2014/main" id="{71A1DA86-877F-0F49-BEED-32E9369C39C3}"/>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ight Triangle 8">
            <a:extLst>
              <a:ext uri="{FF2B5EF4-FFF2-40B4-BE49-F238E27FC236}">
                <a16:creationId xmlns:a16="http://schemas.microsoft.com/office/drawing/2014/main" id="{E398C142-ECE9-DD49-BB91-2DA6D9B51231}"/>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ight Triangle 10">
            <a:extLst>
              <a:ext uri="{FF2B5EF4-FFF2-40B4-BE49-F238E27FC236}">
                <a16:creationId xmlns:a16="http://schemas.microsoft.com/office/drawing/2014/main" id="{228A73BA-1743-4F4E-913D-21292EC9018A}"/>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ight Triangle 13">
            <a:extLst>
              <a:ext uri="{FF2B5EF4-FFF2-40B4-BE49-F238E27FC236}">
                <a16:creationId xmlns:a16="http://schemas.microsoft.com/office/drawing/2014/main" id="{48DF7FB5-0303-8F4D-A597-E38379253F50}"/>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ight Triangle 18">
            <a:extLst>
              <a:ext uri="{FF2B5EF4-FFF2-40B4-BE49-F238E27FC236}">
                <a16:creationId xmlns:a16="http://schemas.microsoft.com/office/drawing/2014/main" id="{8BDABBB2-33CA-9440-B11D-5EAC9D5D4358}"/>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ight Triangle 19">
            <a:extLst>
              <a:ext uri="{FF2B5EF4-FFF2-40B4-BE49-F238E27FC236}">
                <a16:creationId xmlns:a16="http://schemas.microsoft.com/office/drawing/2014/main" id="{5CE9204F-1C73-5D4A-8857-934625F01F43}"/>
              </a:ext>
            </a:extLst>
          </p:cNvPr>
          <p:cNvSpPr/>
          <p:nvPr/>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26"/>
          <p:cNvSpPr>
            <a:spLocks noGrp="1"/>
          </p:cNvSpPr>
          <p:nvPr>
            <p:ph type="pic" sz="quarter" idx="11"/>
          </p:nvPr>
        </p:nvSpPr>
        <p:spPr>
          <a:xfrm>
            <a:off x="6820346"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ltLang="zh-CN"/>
              <a:t>Click icon to add picture</a:t>
            </a:r>
            <a:endParaRPr lang="en-US" dirty="0"/>
          </a:p>
        </p:txBody>
      </p:sp>
    </p:spTree>
    <p:extLst>
      <p:ext uri="{BB962C8B-B14F-4D97-AF65-F5344CB8AC3E}">
        <p14:creationId xmlns:p14="http://schemas.microsoft.com/office/powerpoint/2010/main" val="2481047643"/>
      </p:ext>
    </p:extLst>
  </p:cSld>
  <p:clrMapOvr>
    <a:overrideClrMapping bg1="dk1" tx1="lt1" bg2="dk2" tx2="lt2" accent1="accent1" accent2="accent2" accent3="accent3" accent4="accent4" accent5="accent5" accent6="accent6" hlink="hlink" folHlink="folHlink"/>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21793" y="1463042"/>
            <a:ext cx="5181600" cy="4835843"/>
          </a:xfrm>
        </p:spPr>
        <p:txBody>
          <a:bodyPr/>
          <a:lstStyle>
            <a:lvl1pPr>
              <a:defRPr sz="1799">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955793" y="1463042"/>
            <a:ext cx="5181600" cy="4835843"/>
          </a:xfrm>
        </p:spPr>
        <p:txBody>
          <a:bodyPr/>
          <a:lstStyle>
            <a:lvl1pPr>
              <a:defRPr sz="1799">
                <a:solidFill>
                  <a:schemeClr val="tx1"/>
                </a:solidFill>
              </a:defRPr>
            </a:lvl1pPr>
            <a:lvl2pPr>
              <a:defRPr sz="1600">
                <a:solidFill>
                  <a:schemeClr val="tx1"/>
                </a:solidFill>
              </a:defRPr>
            </a:lvl2pPr>
            <a:lvl3pPr>
              <a:defRPr sz="1799">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IO Level Protocols 22- </a:t>
            </a:r>
            <a:fld id="{060BD193-E118-4B16-863C-C8C12C675E3E}" type="slidenum">
              <a:rPr lang="en-US" smtClean="0"/>
              <a:pPr>
                <a:defRPr/>
              </a:pPr>
              <a:t>‹#›</a:t>
            </a:fld>
            <a:endParaRPr lang="en-US" dirty="0"/>
          </a:p>
        </p:txBody>
      </p:sp>
      <p:pic>
        <p:nvPicPr>
          <p:cNvPr id="6" name="Picture 5" descr="1.png">
            <a:extLst>
              <a:ext uri="{FF2B5EF4-FFF2-40B4-BE49-F238E27FC236}">
                <a16:creationId xmlns:a16="http://schemas.microsoft.com/office/drawing/2014/main" id="{175C80C8-C178-9C4A-9F97-6978E22E31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1" y="0"/>
            <a:ext cx="3175000" cy="6858000"/>
          </a:xfrm>
          <a:prstGeom prst="rect">
            <a:avLst/>
          </a:prstGeom>
        </p:spPr>
      </p:pic>
    </p:spTree>
    <p:extLst>
      <p:ext uri="{BB962C8B-B14F-4D97-AF65-F5344CB8AC3E}">
        <p14:creationId xmlns:p14="http://schemas.microsoft.com/office/powerpoint/2010/main" val="1810701300"/>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hasCustomPrompt="1"/>
          </p:nvPr>
        </p:nvSpPr>
        <p:spPr>
          <a:xfrm>
            <a:off x="579121" y="304800"/>
            <a:ext cx="7421878" cy="975360"/>
          </a:xfrm>
        </p:spPr>
        <p:txBody>
          <a:bodyPr/>
          <a:lstStyle>
            <a:lvl1pPr>
              <a:defRPr>
                <a:solidFill>
                  <a:schemeClr val="tx1"/>
                </a:solidFill>
              </a:defRPr>
            </a:lvl1pPr>
          </a:lstStyle>
          <a:p>
            <a:r>
              <a:rPr lang="en-US"/>
              <a:t>Agenda</a:t>
            </a:r>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Content Placeholder 2"/>
          <p:cNvSpPr>
            <a:spLocks noGrp="1"/>
          </p:cNvSpPr>
          <p:nvPr>
            <p:ph idx="1"/>
          </p:nvPr>
        </p:nvSpPr>
        <p:spPr>
          <a:xfrm>
            <a:off x="579120" y="1733296"/>
            <a:ext cx="7421879" cy="3753104"/>
          </a:xfrm>
        </p:spPr>
        <p:txBody>
          <a:bodyPr/>
          <a:lstStyle>
            <a:lvl1pPr>
              <a:defRPr>
                <a:solidFill>
                  <a:schemeClr val="tx1"/>
                </a:solidFill>
              </a:defRPr>
            </a:lvl1pPr>
          </a:lstStyle>
          <a:p>
            <a:r>
              <a:rPr lang="en-US"/>
              <a:t>Agenda Item 1</a:t>
            </a:r>
          </a:p>
          <a:p>
            <a:r>
              <a:rPr lang="en-US"/>
              <a:t>Agenda Item 2</a:t>
            </a:r>
          </a:p>
          <a:p>
            <a:r>
              <a:rPr lang="en-US"/>
              <a:t>Agenda Item 3</a:t>
            </a:r>
          </a:p>
          <a:p>
            <a:r>
              <a:rPr lang="en-US"/>
              <a:t>Agenda Item 4</a:t>
            </a:r>
          </a:p>
          <a:p>
            <a:r>
              <a:rPr lang="en-US"/>
              <a:t>Agenda Item 5</a:t>
            </a:r>
          </a:p>
          <a:p>
            <a:r>
              <a:rPr lang="en-US"/>
              <a:t>Agenda Item 6</a:t>
            </a:r>
          </a:p>
        </p:txBody>
      </p:sp>
      <p:sp>
        <p:nvSpPr>
          <p:cNvPr id="7" name="Slide Number Placeholder 7">
            <a:extLst>
              <a:ext uri="{FF2B5EF4-FFF2-40B4-BE49-F238E27FC236}">
                <a16:creationId xmlns:a16="http://schemas.microsoft.com/office/drawing/2014/main" id="{DFB0296A-0707-487C-81F0-A5E2A9052CB3}"/>
              </a:ext>
            </a:extLst>
          </p:cNvPr>
          <p:cNvSpPr>
            <a:spLocks noGrp="1"/>
          </p:cNvSpPr>
          <p:nvPr>
            <p:ph type="sldNum" sz="quarter" idx="4"/>
          </p:nvPr>
        </p:nvSpPr>
        <p:spPr>
          <a:xfrm>
            <a:off x="579120" y="6325606"/>
            <a:ext cx="2206217" cy="365125"/>
          </a:xfrm>
          <a:prstGeom prst="rect">
            <a:avLst/>
          </a:prstGeom>
        </p:spPr>
        <p:txBody>
          <a:bodyPr/>
          <a:lstStyle>
            <a:lvl1pPr>
              <a:defRPr sz="1200"/>
            </a:lvl1pPr>
          </a:lstStyle>
          <a:p>
            <a:pPr>
              <a:defRPr/>
            </a:pPr>
            <a:r>
              <a:rPr lang="en-US" dirty="0"/>
              <a:t>Intro to HLS 11-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151832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21793" y="1463042"/>
            <a:ext cx="5181600" cy="4835843"/>
          </a:xfrm>
        </p:spPr>
        <p:txBody>
          <a:bodyPr/>
          <a:lstStyle>
            <a:lvl1pPr>
              <a:defRPr sz="1799">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955793" y="1463042"/>
            <a:ext cx="5181600" cy="4835843"/>
          </a:xfrm>
        </p:spPr>
        <p:txBody>
          <a:bodyPr/>
          <a:lstStyle>
            <a:lvl1pPr>
              <a:defRPr sz="1799">
                <a:solidFill>
                  <a:schemeClr val="tx1"/>
                </a:solidFill>
              </a:defRPr>
            </a:lvl1pPr>
            <a:lvl2pPr>
              <a:defRPr sz="1600">
                <a:solidFill>
                  <a:schemeClr val="tx1"/>
                </a:solidFill>
              </a:defRPr>
            </a:lvl2pPr>
            <a:lvl3pPr>
              <a:defRPr sz="1799">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IO Level Protocols 22-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4247200648"/>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8" name="Slide Number Placeholder 7"/>
          <p:cNvSpPr>
            <a:spLocks noGrp="1"/>
          </p:cNvSpPr>
          <p:nvPr>
            <p:ph type="sldNum" sz="quarter" idx="10"/>
          </p:nvPr>
        </p:nvSpPr>
        <p:spPr/>
        <p:txBody>
          <a:bodyPr/>
          <a:lstStyle/>
          <a:p>
            <a:pPr>
              <a:defRPr/>
            </a:pPr>
            <a:r>
              <a:rPr lang="en-US"/>
              <a:t>IO Level Protocols 22- </a:t>
            </a:r>
            <a:fld id="{060BD193-E118-4B16-863C-C8C12C675E3E}" type="slidenum">
              <a:rPr lang="en-US" smtClean="0"/>
              <a:pPr>
                <a:defRPr/>
              </a:pPr>
              <a:t>‹#›</a:t>
            </a:fld>
            <a:endParaRPr lang="en-US" dirty="0"/>
          </a:p>
        </p:txBody>
      </p:sp>
      <p:pic>
        <p:nvPicPr>
          <p:cNvPr id="4" name="Picture 3" descr="1.png">
            <a:extLst>
              <a:ext uri="{FF2B5EF4-FFF2-40B4-BE49-F238E27FC236}">
                <a16:creationId xmlns:a16="http://schemas.microsoft.com/office/drawing/2014/main" id="{0C30E8B4-72CA-F045-86DE-DA0CF9BCF0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1" y="0"/>
            <a:ext cx="3175000" cy="6858000"/>
          </a:xfrm>
          <a:prstGeom prst="rect">
            <a:avLst/>
          </a:prstGeom>
        </p:spPr>
      </p:pic>
    </p:spTree>
    <p:extLst>
      <p:ext uri="{BB962C8B-B14F-4D97-AF65-F5344CB8AC3E}">
        <p14:creationId xmlns:p14="http://schemas.microsoft.com/office/powerpoint/2010/main" val="860560409"/>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8" name="Slide Number Placeholder 7"/>
          <p:cNvSpPr>
            <a:spLocks noGrp="1"/>
          </p:cNvSpPr>
          <p:nvPr>
            <p:ph type="sldNum" sz="quarter" idx="10"/>
          </p:nvPr>
        </p:nvSpPr>
        <p:spPr/>
        <p:txBody>
          <a:bodyPr/>
          <a:lstStyle/>
          <a:p>
            <a:pPr>
              <a:defRPr/>
            </a:pPr>
            <a:r>
              <a:rPr lang="en-US"/>
              <a:t>IO Level Protocols 22-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2716164935"/>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6" name="Slide Number Placeholder 5"/>
          <p:cNvSpPr>
            <a:spLocks noGrp="1"/>
          </p:cNvSpPr>
          <p:nvPr>
            <p:ph type="sldNum" sz="quarter" idx="10"/>
          </p:nvPr>
        </p:nvSpPr>
        <p:spPr/>
        <p:txBody>
          <a:bodyPr/>
          <a:lstStyle/>
          <a:p>
            <a:pPr>
              <a:defRPr/>
            </a:pPr>
            <a:r>
              <a:rPr lang="en-US"/>
              <a:t>IO Level Protocols 22- </a:t>
            </a:r>
            <a:fld id="{060BD193-E118-4B16-863C-C8C12C675E3E}" type="slidenum">
              <a:rPr lang="en-US" smtClean="0"/>
              <a:pPr>
                <a:defRPr/>
              </a:pPr>
              <a:t>‹#›</a:t>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799">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799">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799">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ltLang="zh-CN"/>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ltLang="zh-CN"/>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ltLang="zh-CN"/>
              <a:t>Click icon to add picture</a:t>
            </a:r>
            <a:endParaRPr lang="en-US" dirty="0"/>
          </a:p>
        </p:txBody>
      </p:sp>
    </p:spTree>
    <p:extLst>
      <p:ext uri="{BB962C8B-B14F-4D97-AF65-F5344CB8AC3E}">
        <p14:creationId xmlns:p14="http://schemas.microsoft.com/office/powerpoint/2010/main" val="360838336"/>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12AD6E-7A81-4D46-A4DC-BC3429D8CFF8}"/>
              </a:ext>
            </a:extLst>
          </p:cNvPr>
          <p:cNvSpPr>
            <a:spLocks noGrp="1"/>
          </p:cNvSpPr>
          <p:nvPr>
            <p:ph type="title" hasCustomPrompt="1"/>
          </p:nvPr>
        </p:nvSpPr>
        <p:spPr>
          <a:xfrm>
            <a:off x="952501" y="2286762"/>
            <a:ext cx="5772150" cy="761746"/>
          </a:xfrm>
        </p:spPr>
        <p:txBody>
          <a:bodyPr/>
          <a:lstStyle>
            <a:lvl1pPr>
              <a:defRPr lang="en-US" sz="4799" b="1" i="0" kern="1200" dirty="0">
                <a:solidFill>
                  <a:srgbClr val="171C2D"/>
                </a:solidFill>
                <a:latin typeface="Arial" charset="0"/>
                <a:ea typeface="+mj-ea"/>
                <a:cs typeface="Arial" charset="0"/>
              </a:defRPr>
            </a:lvl1pPr>
          </a:lstStyle>
          <a:p>
            <a:r>
              <a:rPr lang="en-US" dirty="0"/>
              <a:t>Simple Statement</a:t>
            </a:r>
          </a:p>
        </p:txBody>
      </p:sp>
      <p:sp>
        <p:nvSpPr>
          <p:cNvPr id="5" name="Slide Number Placeholder 2">
            <a:extLst>
              <a:ext uri="{FF2B5EF4-FFF2-40B4-BE49-F238E27FC236}">
                <a16:creationId xmlns:a16="http://schemas.microsoft.com/office/drawing/2014/main" id="{2C22C299-FDA6-164A-B353-229958A83E52}"/>
              </a:ext>
            </a:extLst>
          </p:cNvPr>
          <p:cNvSpPr>
            <a:spLocks noGrp="1"/>
          </p:cNvSpPr>
          <p:nvPr>
            <p:ph type="sldNum" sz="quarter" idx="10"/>
          </p:nvPr>
        </p:nvSpPr>
        <p:spPr>
          <a:xfrm>
            <a:off x="647700" y="6356352"/>
            <a:ext cx="2743200" cy="365125"/>
          </a:xfrm>
        </p:spPr>
        <p:txBody>
          <a:bodyPr/>
          <a:lstStyle/>
          <a:p>
            <a:pPr>
              <a:defRPr/>
            </a:pPr>
            <a:r>
              <a:rPr lang="en-US"/>
              <a:t>IO Level Protocols 22- </a:t>
            </a:r>
            <a:fld id="{060BD193-E118-4B16-863C-C8C12C675E3E}" type="slidenum">
              <a:rPr lang="en-US" smtClean="0"/>
              <a:pPr>
                <a:defRPr/>
              </a:pPr>
              <a:t>‹#›</a:t>
            </a:fld>
            <a:endParaRPr lang="en-US" dirty="0"/>
          </a:p>
        </p:txBody>
      </p:sp>
      <p:sp>
        <p:nvSpPr>
          <p:cNvPr id="6" name="Text Placeholder 5">
            <a:extLst>
              <a:ext uri="{FF2B5EF4-FFF2-40B4-BE49-F238E27FC236}">
                <a16:creationId xmlns:a16="http://schemas.microsoft.com/office/drawing/2014/main" id="{EE658E4E-230D-8D43-99E8-0341ED808C7C}"/>
              </a:ext>
            </a:extLst>
          </p:cNvPr>
          <p:cNvSpPr>
            <a:spLocks noGrp="1"/>
          </p:cNvSpPr>
          <p:nvPr>
            <p:ph type="body" sz="quarter" idx="12" hasCustomPrompt="1"/>
          </p:nvPr>
        </p:nvSpPr>
        <p:spPr>
          <a:xfrm>
            <a:off x="952501" y="3048511"/>
            <a:ext cx="5772150" cy="1354217"/>
          </a:xfrm>
        </p:spPr>
        <p:txBody>
          <a:bodyPr/>
          <a:lstStyle>
            <a:lvl1pPr marL="0" indent="0">
              <a:buNone/>
              <a:defRPr sz="4399" b="0" i="0" baseline="0">
                <a:solidFill>
                  <a:srgbClr val="EC1C24"/>
                </a:solidFill>
                <a:latin typeface="Arial" charset="0"/>
                <a:ea typeface="Arial" charset="0"/>
                <a:cs typeface="Arial" charset="0"/>
              </a:defRPr>
            </a:lvl1pPr>
          </a:lstStyle>
          <a:p>
            <a:pPr lvl="0"/>
            <a:r>
              <a:rPr lang="en-US" dirty="0"/>
              <a:t>Introduction or Concept Slide</a:t>
            </a:r>
          </a:p>
        </p:txBody>
      </p:sp>
      <p:pic>
        <p:nvPicPr>
          <p:cNvPr id="8" name="Picture 7" descr="111.png">
            <a:extLst>
              <a:ext uri="{FF2B5EF4-FFF2-40B4-BE49-F238E27FC236}">
                <a16:creationId xmlns:a16="http://schemas.microsoft.com/office/drawing/2014/main" id="{6E287EE2-21D3-F44C-813F-02BED688E84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090"/>
          <a:stretch/>
        </p:blipFill>
        <p:spPr>
          <a:xfrm>
            <a:off x="8903980" y="2"/>
            <a:ext cx="3288021" cy="6882659"/>
          </a:xfrm>
          <a:prstGeom prst="rect">
            <a:avLst/>
          </a:prstGeom>
        </p:spPr>
      </p:pic>
    </p:spTree>
    <p:extLst>
      <p:ext uri="{BB962C8B-B14F-4D97-AF65-F5344CB8AC3E}">
        <p14:creationId xmlns:p14="http://schemas.microsoft.com/office/powerpoint/2010/main" val="554879994"/>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12AD6E-7A81-4D46-A4DC-BC3429D8CFF8}"/>
              </a:ext>
            </a:extLst>
          </p:cNvPr>
          <p:cNvSpPr>
            <a:spLocks noGrp="1"/>
          </p:cNvSpPr>
          <p:nvPr>
            <p:ph type="title" hasCustomPrompt="1"/>
          </p:nvPr>
        </p:nvSpPr>
        <p:spPr>
          <a:xfrm>
            <a:off x="952501" y="2286762"/>
            <a:ext cx="5772150" cy="761746"/>
          </a:xfrm>
        </p:spPr>
        <p:txBody>
          <a:bodyPr/>
          <a:lstStyle>
            <a:lvl1pPr>
              <a:defRPr lang="en-US" sz="4799" b="1" i="0" kern="1200" dirty="0">
                <a:solidFill>
                  <a:srgbClr val="171C2D"/>
                </a:solidFill>
                <a:latin typeface="Arial" charset="0"/>
                <a:ea typeface="+mj-ea"/>
                <a:cs typeface="Arial" charset="0"/>
              </a:defRPr>
            </a:lvl1pPr>
          </a:lstStyle>
          <a:p>
            <a:r>
              <a:rPr lang="en-US" dirty="0"/>
              <a:t>Simple Statement</a:t>
            </a:r>
          </a:p>
        </p:txBody>
      </p:sp>
      <p:sp>
        <p:nvSpPr>
          <p:cNvPr id="5" name="Slide Number Placeholder 2">
            <a:extLst>
              <a:ext uri="{FF2B5EF4-FFF2-40B4-BE49-F238E27FC236}">
                <a16:creationId xmlns:a16="http://schemas.microsoft.com/office/drawing/2014/main" id="{2C22C299-FDA6-164A-B353-229958A83E52}"/>
              </a:ext>
            </a:extLst>
          </p:cNvPr>
          <p:cNvSpPr>
            <a:spLocks noGrp="1"/>
          </p:cNvSpPr>
          <p:nvPr>
            <p:ph type="sldNum" sz="quarter" idx="10"/>
          </p:nvPr>
        </p:nvSpPr>
        <p:spPr>
          <a:xfrm>
            <a:off x="647700" y="6356352"/>
            <a:ext cx="2743200" cy="365125"/>
          </a:xfrm>
        </p:spPr>
        <p:txBody>
          <a:bodyPr/>
          <a:lstStyle/>
          <a:p>
            <a:pPr>
              <a:defRPr/>
            </a:pPr>
            <a:r>
              <a:rPr lang="en-US"/>
              <a:t>IO Level Protocols 22- </a:t>
            </a:r>
            <a:fld id="{060BD193-E118-4B16-863C-C8C12C675E3E}" type="slidenum">
              <a:rPr lang="en-US" smtClean="0"/>
              <a:pPr>
                <a:defRPr/>
              </a:pPr>
              <a:t>‹#›</a:t>
            </a:fld>
            <a:endParaRPr lang="en-US" dirty="0"/>
          </a:p>
        </p:txBody>
      </p:sp>
      <p:sp>
        <p:nvSpPr>
          <p:cNvPr id="6" name="Text Placeholder 5">
            <a:extLst>
              <a:ext uri="{FF2B5EF4-FFF2-40B4-BE49-F238E27FC236}">
                <a16:creationId xmlns:a16="http://schemas.microsoft.com/office/drawing/2014/main" id="{EE658E4E-230D-8D43-99E8-0341ED808C7C}"/>
              </a:ext>
            </a:extLst>
          </p:cNvPr>
          <p:cNvSpPr>
            <a:spLocks noGrp="1"/>
          </p:cNvSpPr>
          <p:nvPr>
            <p:ph type="body" sz="quarter" idx="12" hasCustomPrompt="1"/>
          </p:nvPr>
        </p:nvSpPr>
        <p:spPr>
          <a:xfrm>
            <a:off x="952501" y="3048511"/>
            <a:ext cx="5772150" cy="1354217"/>
          </a:xfrm>
        </p:spPr>
        <p:txBody>
          <a:bodyPr/>
          <a:lstStyle>
            <a:lvl1pPr marL="0" indent="0">
              <a:buNone/>
              <a:defRPr sz="4399" b="0" i="0" baseline="0">
                <a:solidFill>
                  <a:srgbClr val="EC1C24"/>
                </a:solidFill>
                <a:latin typeface="Arial" charset="0"/>
                <a:ea typeface="Arial" charset="0"/>
                <a:cs typeface="Arial" charset="0"/>
              </a:defRPr>
            </a:lvl1pPr>
          </a:lstStyle>
          <a:p>
            <a:pPr lvl="0"/>
            <a:r>
              <a:rPr lang="en-US" dirty="0"/>
              <a:t>Introduction or Concept Slide</a:t>
            </a:r>
          </a:p>
        </p:txBody>
      </p:sp>
      <p:sp>
        <p:nvSpPr>
          <p:cNvPr id="7" name="Picture Placeholder 14">
            <a:extLst>
              <a:ext uri="{FF2B5EF4-FFF2-40B4-BE49-F238E27FC236}">
                <a16:creationId xmlns:a16="http://schemas.microsoft.com/office/drawing/2014/main" id="{89EAEFDD-B284-E94B-8F1D-D7E1627370F6}"/>
              </a:ext>
            </a:extLst>
          </p:cNvPr>
          <p:cNvSpPr>
            <a:spLocks noGrp="1"/>
          </p:cNvSpPr>
          <p:nvPr>
            <p:ph type="pic" sz="quarter" idx="13"/>
          </p:nvPr>
        </p:nvSpPr>
        <p:spPr>
          <a:xfrm>
            <a:off x="6781801" y="1200150"/>
            <a:ext cx="4457700" cy="4457700"/>
          </a:xfrm>
        </p:spPr>
        <p:txBody>
          <a:bodyPr/>
          <a:lstStyle>
            <a:lvl1pPr marL="0" indent="0">
              <a:buNone/>
              <a:defRPr/>
            </a:lvl1pPr>
          </a:lstStyle>
          <a:p>
            <a:r>
              <a:rPr lang="en-US" altLang="zh-CN"/>
              <a:t>Click icon to add picture</a:t>
            </a:r>
            <a:endParaRPr lang="en-US" dirty="0"/>
          </a:p>
        </p:txBody>
      </p:sp>
      <p:pic>
        <p:nvPicPr>
          <p:cNvPr id="9" name="Picture 8" descr="1.png">
            <a:extLst>
              <a:ext uri="{FF2B5EF4-FFF2-40B4-BE49-F238E27FC236}">
                <a16:creationId xmlns:a16="http://schemas.microsoft.com/office/drawing/2014/main" id="{D28EDF51-090C-9841-AE58-2273CEB971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1" y="0"/>
            <a:ext cx="3175000" cy="6858000"/>
          </a:xfrm>
          <a:prstGeom prst="rect">
            <a:avLst/>
          </a:prstGeom>
        </p:spPr>
      </p:pic>
    </p:spTree>
    <p:extLst>
      <p:ext uri="{BB962C8B-B14F-4D97-AF65-F5344CB8AC3E}">
        <p14:creationId xmlns:p14="http://schemas.microsoft.com/office/powerpoint/2010/main" val="1535050758"/>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F2364798-7D9C-B84C-856F-0C65222D9551}"/>
              </a:ext>
            </a:extLst>
          </p:cNvPr>
          <p:cNvSpPr>
            <a:spLocks noGrp="1"/>
          </p:cNvSpPr>
          <p:nvPr>
            <p:ph type="sldNum" sz="quarter" idx="10"/>
          </p:nvPr>
        </p:nvSpPr>
        <p:spPr>
          <a:xfrm>
            <a:off x="647700" y="6356352"/>
            <a:ext cx="2743200" cy="365125"/>
          </a:xfrm>
        </p:spPr>
        <p:txBody>
          <a:bodyPr/>
          <a:lstStyle/>
          <a:p>
            <a:pPr>
              <a:defRPr/>
            </a:pPr>
            <a:r>
              <a:rPr lang="en-US"/>
              <a:t>IO Level Protocols 22-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41017276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5"/>
            <a:ext cx="10614040" cy="492443"/>
          </a:xfrm>
        </p:spPr>
        <p:txBody>
          <a:bodyPr/>
          <a:lstStyle>
            <a:lvl1pPr>
              <a:defRPr sz="3199" baseline="0"/>
            </a:lvl1pPr>
          </a:lstStyle>
          <a:p>
            <a:r>
              <a:rPr lang="en-US" dirty="0"/>
              <a:t>Take-Away Slide</a:t>
            </a:r>
          </a:p>
        </p:txBody>
      </p:sp>
      <p:sp>
        <p:nvSpPr>
          <p:cNvPr id="7" name="Text Placeholder 3"/>
          <p:cNvSpPr>
            <a:spLocks noGrp="1"/>
          </p:cNvSpPr>
          <p:nvPr>
            <p:ph type="body" sz="quarter" idx="15" hasCustomPrompt="1"/>
          </p:nvPr>
        </p:nvSpPr>
        <p:spPr>
          <a:xfrm>
            <a:off x="960121" y="1538984"/>
            <a:ext cx="10256520" cy="508722"/>
          </a:xfrm>
          <a:no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9" name="Text Placeholder 2"/>
          <p:cNvSpPr>
            <a:spLocks noGrp="1"/>
          </p:cNvSpPr>
          <p:nvPr>
            <p:ph type="body" sz="quarter" idx="17" hasCustomPrompt="1"/>
          </p:nvPr>
        </p:nvSpPr>
        <p:spPr>
          <a:xfrm>
            <a:off x="960119" y="2101124"/>
            <a:ext cx="10248939" cy="562137"/>
          </a:xfrm>
        </p:spPr>
        <p:txBody>
          <a:bodyPr lIns="0" tIns="0" rIns="0" bIns="91440"/>
          <a:lstStyle>
            <a:lvl1pPr marL="0" indent="0">
              <a:lnSpc>
                <a:spcPct val="100000"/>
              </a:lnSpc>
              <a:spcBef>
                <a:spcPts val="600"/>
              </a:spcBef>
              <a:spcAft>
                <a:spcPts val="600"/>
              </a:spcAft>
              <a:buNone/>
              <a:defRPr lang="en-US" b="0" dirty="0"/>
            </a:lvl1pPr>
            <a:lvl2pPr marL="171399" indent="-163464">
              <a:lnSpc>
                <a:spcPct val="150000"/>
              </a:lnSpc>
              <a:buFontTx/>
              <a:buBlip>
                <a:blip r:embed="rId2"/>
              </a:buBlip>
              <a:tabLst/>
              <a:defRPr sz="1799">
                <a:solidFill>
                  <a:srgbClr val="5D606C"/>
                </a:solidFill>
              </a:defRPr>
            </a:lvl2pPr>
            <a:lvl3pPr marL="461824" indent="-290426">
              <a:lnSpc>
                <a:spcPct val="150000"/>
              </a:lnSpc>
              <a:buFontTx/>
              <a:buBlip>
                <a:blip r:embed="rId3"/>
              </a:buBlip>
              <a:tabLst/>
              <a:defRPr sz="1799">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3" name="Text Placeholder 3"/>
          <p:cNvSpPr>
            <a:spLocks noGrp="1"/>
          </p:cNvSpPr>
          <p:nvPr>
            <p:ph type="body" sz="quarter" idx="23" hasCustomPrompt="1"/>
          </p:nvPr>
        </p:nvSpPr>
        <p:spPr>
          <a:xfrm>
            <a:off x="960121" y="3153729"/>
            <a:ext cx="10256520" cy="508722"/>
          </a:xfrm>
          <a:no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14" name="Text Placeholder 2"/>
          <p:cNvSpPr>
            <a:spLocks noGrp="1"/>
          </p:cNvSpPr>
          <p:nvPr>
            <p:ph type="body" sz="quarter" idx="24" hasCustomPrompt="1"/>
          </p:nvPr>
        </p:nvSpPr>
        <p:spPr>
          <a:xfrm>
            <a:off x="960119" y="3705948"/>
            <a:ext cx="10248939" cy="562137"/>
          </a:xfrm>
        </p:spPr>
        <p:txBody>
          <a:bodyPr lIns="0" tIns="0" rIns="0" bIns="91440"/>
          <a:lstStyle>
            <a:lvl1pPr marL="0" indent="0">
              <a:lnSpc>
                <a:spcPct val="100000"/>
              </a:lnSpc>
              <a:spcBef>
                <a:spcPts val="600"/>
              </a:spcBef>
              <a:spcAft>
                <a:spcPts val="600"/>
              </a:spcAft>
              <a:buNone/>
              <a:defRPr lang="en-US" b="0" dirty="0"/>
            </a:lvl1pPr>
            <a:lvl2pPr marL="171399" indent="-163464">
              <a:lnSpc>
                <a:spcPct val="150000"/>
              </a:lnSpc>
              <a:buFontTx/>
              <a:buBlip>
                <a:blip r:embed="rId2"/>
              </a:buBlip>
              <a:tabLst/>
              <a:defRPr sz="1799">
                <a:solidFill>
                  <a:srgbClr val="5D606C"/>
                </a:solidFill>
              </a:defRPr>
            </a:lvl2pPr>
            <a:lvl3pPr marL="461824" indent="-290426">
              <a:lnSpc>
                <a:spcPct val="150000"/>
              </a:lnSpc>
              <a:buFontTx/>
              <a:buBlip>
                <a:blip r:embed="rId3"/>
              </a:buBlip>
              <a:tabLst/>
              <a:defRPr sz="1799">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5" name="Text Placeholder 3"/>
          <p:cNvSpPr>
            <a:spLocks noGrp="1"/>
          </p:cNvSpPr>
          <p:nvPr>
            <p:ph type="body" sz="quarter" idx="25" hasCustomPrompt="1"/>
          </p:nvPr>
        </p:nvSpPr>
        <p:spPr>
          <a:xfrm>
            <a:off x="960121" y="4768475"/>
            <a:ext cx="10256520" cy="508722"/>
          </a:xfrm>
          <a:no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16" name="Text Placeholder 2"/>
          <p:cNvSpPr>
            <a:spLocks noGrp="1"/>
          </p:cNvSpPr>
          <p:nvPr>
            <p:ph type="body" sz="quarter" idx="26" hasCustomPrompt="1"/>
          </p:nvPr>
        </p:nvSpPr>
        <p:spPr>
          <a:xfrm>
            <a:off x="960119" y="5330615"/>
            <a:ext cx="10248939" cy="562137"/>
          </a:xfrm>
        </p:spPr>
        <p:txBody>
          <a:bodyPr lIns="0" tIns="0" rIns="0" bIns="91440"/>
          <a:lstStyle>
            <a:lvl1pPr marL="0" indent="0">
              <a:lnSpc>
                <a:spcPct val="100000"/>
              </a:lnSpc>
              <a:spcBef>
                <a:spcPts val="600"/>
              </a:spcBef>
              <a:spcAft>
                <a:spcPts val="600"/>
              </a:spcAft>
              <a:buNone/>
              <a:defRPr lang="en-US" b="0" dirty="0"/>
            </a:lvl1pPr>
            <a:lvl2pPr marL="171399" indent="-163464">
              <a:lnSpc>
                <a:spcPct val="150000"/>
              </a:lnSpc>
              <a:buFontTx/>
              <a:buBlip>
                <a:blip r:embed="rId2"/>
              </a:buBlip>
              <a:tabLst/>
              <a:defRPr sz="1799">
                <a:solidFill>
                  <a:srgbClr val="5D606C"/>
                </a:solidFill>
              </a:defRPr>
            </a:lvl2pPr>
            <a:lvl3pPr marL="461824" indent="-290426">
              <a:lnSpc>
                <a:spcPct val="150000"/>
              </a:lnSpc>
              <a:buFontTx/>
              <a:buBlip>
                <a:blip r:embed="rId3"/>
              </a:buBlip>
              <a:tabLst/>
              <a:defRPr sz="1799">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0" name="Slide Number Placeholder 2">
            <a:extLst>
              <a:ext uri="{FF2B5EF4-FFF2-40B4-BE49-F238E27FC236}">
                <a16:creationId xmlns:a16="http://schemas.microsoft.com/office/drawing/2014/main" id="{22A52D08-28C6-7046-85C5-29DDBD4D27E0}"/>
              </a:ext>
            </a:extLst>
          </p:cNvPr>
          <p:cNvSpPr>
            <a:spLocks noGrp="1"/>
          </p:cNvSpPr>
          <p:nvPr>
            <p:ph type="sldNum" sz="quarter" idx="10"/>
          </p:nvPr>
        </p:nvSpPr>
        <p:spPr>
          <a:xfrm>
            <a:off x="647700" y="6356352"/>
            <a:ext cx="2743200" cy="365125"/>
          </a:xfrm>
        </p:spPr>
        <p:txBody>
          <a:bodyPr/>
          <a:lstStyle/>
          <a:p>
            <a:pPr>
              <a:defRPr/>
            </a:pPr>
            <a:r>
              <a:rPr lang="en-US"/>
              <a:t>IO Level Protocols 22-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42416944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ake-Away Slide (Bullets)">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21B7EA41-46BF-B947-8230-37EB3728F525}"/>
              </a:ext>
            </a:extLst>
          </p:cNvPr>
          <p:cNvSpPr>
            <a:spLocks noGrp="1"/>
          </p:cNvSpPr>
          <p:nvPr>
            <p:ph type="title" hasCustomPrompt="1"/>
          </p:nvPr>
        </p:nvSpPr>
        <p:spPr>
          <a:xfrm>
            <a:off x="617221" y="212985"/>
            <a:ext cx="10589668" cy="492443"/>
          </a:xfrm>
        </p:spPr>
        <p:txBody>
          <a:bodyPr/>
          <a:lstStyle>
            <a:lvl1pPr>
              <a:defRPr sz="3199" baseline="0"/>
            </a:lvl1pPr>
          </a:lstStyle>
          <a:p>
            <a:r>
              <a:rPr lang="en-US" dirty="0"/>
              <a:t>Take-Away Slide With Bullets</a:t>
            </a:r>
          </a:p>
        </p:txBody>
      </p:sp>
      <p:sp>
        <p:nvSpPr>
          <p:cNvPr id="26" name="Text Placeholder 3">
            <a:extLst>
              <a:ext uri="{FF2B5EF4-FFF2-40B4-BE49-F238E27FC236}">
                <a16:creationId xmlns:a16="http://schemas.microsoft.com/office/drawing/2014/main" id="{4D465602-9518-D549-819E-52FFB5D1AC53}"/>
              </a:ext>
            </a:extLst>
          </p:cNvPr>
          <p:cNvSpPr>
            <a:spLocks noGrp="1"/>
          </p:cNvSpPr>
          <p:nvPr>
            <p:ph type="body" sz="quarter" idx="15" hasCustomPrompt="1"/>
          </p:nvPr>
        </p:nvSpPr>
        <p:spPr>
          <a:xfrm>
            <a:off x="960121" y="1538984"/>
            <a:ext cx="10232969" cy="508722"/>
          </a:xfrm>
          <a:solidFill>
            <a:schemeClr val="bg1"/>
          </a:solid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27" name="Text Placeholder 3">
            <a:extLst>
              <a:ext uri="{FF2B5EF4-FFF2-40B4-BE49-F238E27FC236}">
                <a16:creationId xmlns:a16="http://schemas.microsoft.com/office/drawing/2014/main" id="{15273868-A160-3B46-8F69-A41EDF54BDA2}"/>
              </a:ext>
            </a:extLst>
          </p:cNvPr>
          <p:cNvSpPr>
            <a:spLocks noGrp="1"/>
          </p:cNvSpPr>
          <p:nvPr>
            <p:ph type="body" sz="quarter" idx="23" hasCustomPrompt="1"/>
          </p:nvPr>
        </p:nvSpPr>
        <p:spPr>
          <a:xfrm>
            <a:off x="960121" y="3195489"/>
            <a:ext cx="10232969" cy="508722"/>
          </a:xfrm>
          <a:solidFill>
            <a:schemeClr val="bg1"/>
          </a:solid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28" name="Text Placeholder 3">
            <a:extLst>
              <a:ext uri="{FF2B5EF4-FFF2-40B4-BE49-F238E27FC236}">
                <a16:creationId xmlns:a16="http://schemas.microsoft.com/office/drawing/2014/main" id="{2C165392-FF16-194E-BB96-47B05786B74E}"/>
              </a:ext>
            </a:extLst>
          </p:cNvPr>
          <p:cNvSpPr>
            <a:spLocks noGrp="1"/>
          </p:cNvSpPr>
          <p:nvPr>
            <p:ph type="body" sz="quarter" idx="25" hasCustomPrompt="1"/>
          </p:nvPr>
        </p:nvSpPr>
        <p:spPr>
          <a:xfrm>
            <a:off x="960121" y="4851993"/>
            <a:ext cx="10232969" cy="508722"/>
          </a:xfrm>
          <a:solidFill>
            <a:schemeClr val="bg1"/>
          </a:solid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44" name="Slide Number Placeholder 2">
            <a:extLst>
              <a:ext uri="{FF2B5EF4-FFF2-40B4-BE49-F238E27FC236}">
                <a16:creationId xmlns:a16="http://schemas.microsoft.com/office/drawing/2014/main" id="{7C1986B2-675B-824C-8649-7C9AC5CE346C}"/>
              </a:ext>
            </a:extLst>
          </p:cNvPr>
          <p:cNvSpPr>
            <a:spLocks noGrp="1"/>
          </p:cNvSpPr>
          <p:nvPr>
            <p:ph type="sldNum" sz="quarter" idx="10"/>
          </p:nvPr>
        </p:nvSpPr>
        <p:spPr>
          <a:xfrm>
            <a:off x="647700" y="6356352"/>
            <a:ext cx="2743200" cy="365125"/>
          </a:xfrm>
        </p:spPr>
        <p:txBody>
          <a:bodyPr/>
          <a:lstStyle/>
          <a:p>
            <a:pPr>
              <a:defRPr/>
            </a:pPr>
            <a:r>
              <a:rPr lang="en-US"/>
              <a:t>IO Level Protocols 22- </a:t>
            </a:r>
            <a:fld id="{060BD193-E118-4B16-863C-C8C12C675E3E}" type="slidenum">
              <a:rPr lang="en-US" smtClean="0"/>
              <a:pPr>
                <a:defRPr/>
              </a:pPr>
              <a:t>‹#›</a:t>
            </a:fld>
            <a:endParaRPr lang="en-US" dirty="0"/>
          </a:p>
        </p:txBody>
      </p:sp>
      <p:sp>
        <p:nvSpPr>
          <p:cNvPr id="4" name="Content Placeholder 3"/>
          <p:cNvSpPr>
            <a:spLocks noGrp="1"/>
          </p:cNvSpPr>
          <p:nvPr>
            <p:ph sz="quarter" idx="29" hasCustomPrompt="1"/>
          </p:nvPr>
        </p:nvSpPr>
        <p:spPr>
          <a:xfrm>
            <a:off x="966789" y="2074225"/>
            <a:ext cx="10226675" cy="709616"/>
          </a:xfrm>
        </p:spPr>
        <p:txBody>
          <a:bodyPr/>
          <a:lstStyle>
            <a:lvl1pPr>
              <a:spcBef>
                <a:spcPts val="600"/>
              </a:spcBef>
              <a:defRPr b="0"/>
            </a:lvl1pPr>
            <a:lvl2pPr marL="457063"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4" name="Content Placeholder 3"/>
          <p:cNvSpPr>
            <a:spLocks noGrp="1"/>
          </p:cNvSpPr>
          <p:nvPr>
            <p:ph sz="quarter" idx="30" hasCustomPrompt="1"/>
          </p:nvPr>
        </p:nvSpPr>
        <p:spPr>
          <a:xfrm>
            <a:off x="976949" y="3738837"/>
            <a:ext cx="10226675" cy="709616"/>
          </a:xfrm>
        </p:spPr>
        <p:txBody>
          <a:bodyPr/>
          <a:lstStyle>
            <a:lvl1pPr>
              <a:spcBef>
                <a:spcPts val="600"/>
              </a:spcBef>
              <a:defRPr b="0"/>
            </a:lvl1pPr>
            <a:lvl2pPr marL="457063"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5" name="Content Placeholder 3"/>
          <p:cNvSpPr>
            <a:spLocks noGrp="1"/>
          </p:cNvSpPr>
          <p:nvPr>
            <p:ph sz="quarter" idx="31" hasCustomPrompt="1"/>
          </p:nvPr>
        </p:nvSpPr>
        <p:spPr>
          <a:xfrm>
            <a:off x="976949" y="5381035"/>
            <a:ext cx="10226675" cy="709616"/>
          </a:xfrm>
        </p:spPr>
        <p:txBody>
          <a:bodyPr/>
          <a:lstStyle>
            <a:lvl1pPr>
              <a:spcBef>
                <a:spcPts val="600"/>
              </a:spcBef>
              <a:defRPr b="0"/>
            </a:lvl1pPr>
            <a:lvl2pPr marL="457063"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Tree>
    <p:extLst>
      <p:ext uri="{BB962C8B-B14F-4D97-AF65-F5344CB8AC3E}">
        <p14:creationId xmlns:p14="http://schemas.microsoft.com/office/powerpoint/2010/main" val="1885819685"/>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ight Triangle 18">
            <a:extLst>
              <a:ext uri="{FF2B5EF4-FFF2-40B4-BE49-F238E27FC236}">
                <a16:creationId xmlns:a16="http://schemas.microsoft.com/office/drawing/2014/main" id="{60FB99D6-8BE6-3843-87F0-1BF2F1338A6C}"/>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ight Triangle 19">
            <a:extLst>
              <a:ext uri="{FF2B5EF4-FFF2-40B4-BE49-F238E27FC236}">
                <a16:creationId xmlns:a16="http://schemas.microsoft.com/office/drawing/2014/main" id="{7E68A1B2-3ABC-9D4A-B378-06C02AF8EB0C}"/>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ight Triangle 5">
            <a:extLst>
              <a:ext uri="{FF2B5EF4-FFF2-40B4-BE49-F238E27FC236}">
                <a16:creationId xmlns:a16="http://schemas.microsoft.com/office/drawing/2014/main" id="{60184228-3525-514A-86C4-3C16B3BD697F}"/>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ight Triangle 6">
            <a:extLst>
              <a:ext uri="{FF2B5EF4-FFF2-40B4-BE49-F238E27FC236}">
                <a16:creationId xmlns:a16="http://schemas.microsoft.com/office/drawing/2014/main" id="{DB5B8B0E-1006-BC4A-9FBE-4C9A0F8CB908}"/>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ight Triangle 8">
            <a:extLst>
              <a:ext uri="{FF2B5EF4-FFF2-40B4-BE49-F238E27FC236}">
                <a16:creationId xmlns:a16="http://schemas.microsoft.com/office/drawing/2014/main" id="{CD6377F4-2164-4C47-B26D-2B2C92B343C5}"/>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ight Triangle 9">
            <a:extLst>
              <a:ext uri="{FF2B5EF4-FFF2-40B4-BE49-F238E27FC236}">
                <a16:creationId xmlns:a16="http://schemas.microsoft.com/office/drawing/2014/main" id="{50D1EABC-9772-9C41-B944-B07DB09ED607}"/>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ight Triangle 12">
            <a:extLst>
              <a:ext uri="{FF2B5EF4-FFF2-40B4-BE49-F238E27FC236}">
                <a16:creationId xmlns:a16="http://schemas.microsoft.com/office/drawing/2014/main" id="{CCEBED41-AE49-0A45-88A5-DA613F2CC363}"/>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ight Triangle 13">
            <a:extLst>
              <a:ext uri="{FF2B5EF4-FFF2-40B4-BE49-F238E27FC236}">
                <a16:creationId xmlns:a16="http://schemas.microsoft.com/office/drawing/2014/main" id="{1003DCE0-C55E-6448-AC1E-9D71F3EBB562}"/>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ight Triangle 15">
            <a:extLst>
              <a:ext uri="{FF2B5EF4-FFF2-40B4-BE49-F238E27FC236}">
                <a16:creationId xmlns:a16="http://schemas.microsoft.com/office/drawing/2014/main" id="{31979BB4-D02E-AE4E-A8A8-2A7A55AB79CA}"/>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ight Triangle 17">
            <a:extLst>
              <a:ext uri="{FF2B5EF4-FFF2-40B4-BE49-F238E27FC236}">
                <a16:creationId xmlns:a16="http://schemas.microsoft.com/office/drawing/2014/main" id="{A03168C6-AAF2-8A4D-AE31-BF4FFA4AA02E}"/>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ight Triangle 21">
            <a:extLst>
              <a:ext uri="{FF2B5EF4-FFF2-40B4-BE49-F238E27FC236}">
                <a16:creationId xmlns:a16="http://schemas.microsoft.com/office/drawing/2014/main" id="{0F9A8760-B4C4-654E-B224-4A478CF0477F}"/>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ight Triangle 22">
            <a:extLst>
              <a:ext uri="{FF2B5EF4-FFF2-40B4-BE49-F238E27FC236}">
                <a16:creationId xmlns:a16="http://schemas.microsoft.com/office/drawing/2014/main" id="{2227A6DD-EC13-EF49-9819-F92827EA4822}"/>
              </a:ext>
            </a:extLst>
          </p:cNvPr>
          <p:cNvSpPr/>
          <p:nvPr/>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Picture 16" descr="11.png"/>
          <p:cNvPicPr>
            <a:picLocks noChangeAspect="1"/>
          </p:cNvPicPr>
          <p:nvPr/>
        </p:nvPicPr>
        <p:blipFill rotWithShape="1">
          <a:blip r:embed="rId2" cstate="print">
            <a:alphaModFix amt="70000"/>
            <a:extLst>
              <a:ext uri="{28A0092B-C50C-407E-A947-70E740481C1C}">
                <a14:useLocalDpi xmlns:a14="http://schemas.microsoft.com/office/drawing/2010/main" val="0"/>
              </a:ext>
            </a:extLst>
          </a:blip>
          <a:srcRect t="-2013" b="2013"/>
          <a:stretch/>
        </p:blipFill>
        <p:spPr>
          <a:xfrm>
            <a:off x="9017001" y="0"/>
            <a:ext cx="3175000" cy="6858000"/>
          </a:xfrm>
          <a:prstGeom prst="rect">
            <a:avLst/>
          </a:prstGeom>
        </p:spPr>
      </p:pic>
      <p:pic>
        <p:nvPicPr>
          <p:cNvPr id="21" name="Picture 20">
            <a:extLst>
              <a:ext uri="{FF2B5EF4-FFF2-40B4-BE49-F238E27FC236}">
                <a16:creationId xmlns:a16="http://schemas.microsoft.com/office/drawing/2014/main" id="{DF656EFA-286F-5E4A-9F0B-E6DE9CBD22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4" name="TextBox 3">
            <a:extLst>
              <a:ext uri="{FF2B5EF4-FFF2-40B4-BE49-F238E27FC236}">
                <a16:creationId xmlns:a16="http://schemas.microsoft.com/office/drawing/2014/main" id="{3388527C-82D0-9645-A44A-89CA1AE03B1F}"/>
              </a:ext>
            </a:extLst>
          </p:cNvPr>
          <p:cNvSpPr txBox="1"/>
          <p:nvPr/>
        </p:nvSpPr>
        <p:spPr>
          <a:xfrm>
            <a:off x="872571" y="2644170"/>
            <a:ext cx="5390207" cy="1569660"/>
          </a:xfrm>
          <a:prstGeom prst="rect">
            <a:avLst/>
          </a:prstGeom>
          <a:noFill/>
        </p:spPr>
        <p:txBody>
          <a:bodyPr wrap="square" rtlCol="0">
            <a:spAutoFit/>
          </a:bodyPr>
          <a:lstStyle/>
          <a:p>
            <a:r>
              <a:rPr lang="en-US" sz="4799" b="1" dirty="0"/>
              <a:t>Adaptable.</a:t>
            </a:r>
            <a:br>
              <a:rPr lang="en-US" sz="4799" b="1" dirty="0"/>
            </a:br>
            <a:r>
              <a:rPr lang="en-US" sz="4799" b="1" dirty="0">
                <a:solidFill>
                  <a:srgbClr val="FF0000"/>
                </a:solidFill>
              </a:rPr>
              <a:t>Intelligent.</a:t>
            </a:r>
            <a:endParaRPr lang="en-US" sz="4799" b="1" dirty="0"/>
          </a:p>
        </p:txBody>
      </p:sp>
    </p:spTree>
    <p:extLst>
      <p:ext uri="{BB962C8B-B14F-4D97-AF65-F5344CB8AC3E}">
        <p14:creationId xmlns:p14="http://schemas.microsoft.com/office/powerpoint/2010/main" val="2329184792"/>
      </p:ext>
    </p:extLst>
  </p:cSld>
  <p:clrMapOvr>
    <a:overrideClrMapping bg1="dk1" tx1="lt1" bg2="dk2" tx2="lt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p:nvPr>
        </p:nvSpPr>
        <p:spPr>
          <a:xfrm>
            <a:off x="579121" y="304800"/>
            <a:ext cx="11033760" cy="975360"/>
          </a:xfrm>
        </p:spPr>
        <p:txBody>
          <a:bodyPr/>
          <a:lstStyle/>
          <a:p>
            <a:r>
              <a:rPr lang="en-US"/>
              <a:t>Click to edit Master title style</a:t>
            </a:r>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Slide Number Placeholder 7">
            <a:extLst>
              <a:ext uri="{FF2B5EF4-FFF2-40B4-BE49-F238E27FC236}">
                <a16:creationId xmlns:a16="http://schemas.microsoft.com/office/drawing/2014/main" id="{4DCC79EE-3E64-4B2B-B059-BB0B87BB5340}"/>
              </a:ext>
            </a:extLst>
          </p:cNvPr>
          <p:cNvSpPr>
            <a:spLocks noGrp="1"/>
          </p:cNvSpPr>
          <p:nvPr>
            <p:ph type="sldNum" sz="quarter" idx="4"/>
          </p:nvPr>
        </p:nvSpPr>
        <p:spPr>
          <a:xfrm>
            <a:off x="579120" y="6325606"/>
            <a:ext cx="2206217" cy="365125"/>
          </a:xfrm>
          <a:prstGeom prst="rect">
            <a:avLst/>
          </a:prstGeom>
        </p:spPr>
        <p:txBody>
          <a:bodyPr/>
          <a:lstStyle>
            <a:lvl1pPr>
              <a:defRPr sz="1200"/>
            </a:lvl1pPr>
          </a:lstStyle>
          <a:p>
            <a:pPr>
              <a:defRPr/>
            </a:pPr>
            <a:r>
              <a:rPr lang="en-US" dirty="0"/>
              <a:t>Intro to HLS 11-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34004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Standard">
    <p:spTree>
      <p:nvGrpSpPr>
        <p:cNvPr id="1" name=""/>
        <p:cNvGrpSpPr/>
        <p:nvPr/>
      </p:nvGrpSpPr>
      <p:grpSpPr>
        <a:xfrm>
          <a:off x="0" y="0"/>
          <a:ext cx="0" cy="0"/>
          <a:chOff x="0" y="0"/>
          <a:chExt cx="0" cy="0"/>
        </a:xfrm>
      </p:grpSpPr>
      <p:sp>
        <p:nvSpPr>
          <p:cNvPr id="6" name="Rectangle 11"/>
          <p:cNvSpPr>
            <a:spLocks noGrp="1" noChangeArrowheads="1"/>
          </p:cNvSpPr>
          <p:nvPr>
            <p:ph type="title"/>
          </p:nvPr>
        </p:nvSpPr>
        <p:spPr bwMode="auto">
          <a:xfrm>
            <a:off x="1083733" y="209551"/>
            <a:ext cx="10498667"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a:t>Click to edit Master title style</a:t>
            </a:r>
            <a:endParaRPr lang="en-US" dirty="0"/>
          </a:p>
        </p:txBody>
      </p:sp>
      <p:sp>
        <p:nvSpPr>
          <p:cNvPr id="8" name="Text Placeholder 2">
            <a:extLst>
              <a:ext uri="{FF2B5EF4-FFF2-40B4-BE49-F238E27FC236}">
                <a16:creationId xmlns:a16="http://schemas.microsoft.com/office/drawing/2014/main" id="{79E805F8-0591-4046-8619-D2F9FA953CA2}"/>
              </a:ext>
            </a:extLst>
          </p:cNvPr>
          <p:cNvSpPr>
            <a:spLocks noGrp="1"/>
          </p:cNvSpPr>
          <p:nvPr>
            <p:ph idx="1"/>
          </p:nvPr>
        </p:nvSpPr>
        <p:spPr>
          <a:xfrm>
            <a:off x="1066799" y="1279375"/>
            <a:ext cx="10515600" cy="4756356"/>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4">
            <a:extLst>
              <a:ext uri="{FF2B5EF4-FFF2-40B4-BE49-F238E27FC236}">
                <a16:creationId xmlns:a16="http://schemas.microsoft.com/office/drawing/2014/main" id="{17C53191-FA0B-4A13-A6B7-76D3837E0641}"/>
              </a:ext>
            </a:extLst>
          </p:cNvPr>
          <p:cNvSpPr>
            <a:spLocks noGrp="1"/>
          </p:cNvSpPr>
          <p:nvPr>
            <p:ph type="sldNum" sz="quarter" idx="4"/>
          </p:nvPr>
        </p:nvSpPr>
        <p:spPr>
          <a:xfrm>
            <a:off x="655017" y="6492876"/>
            <a:ext cx="2279143"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pPr>
              <a:defRPr/>
            </a:pPr>
            <a:r>
              <a:rPr lang="en-US"/>
              <a:t>IO Level Protocols 22-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28923296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No Body Copy">
    <p:spTree>
      <p:nvGrpSpPr>
        <p:cNvPr id="1" name=""/>
        <p:cNvGrpSpPr/>
        <p:nvPr/>
      </p:nvGrpSpPr>
      <p:grpSpPr>
        <a:xfrm>
          <a:off x="0" y="0"/>
          <a:ext cx="0" cy="0"/>
          <a:chOff x="0" y="0"/>
          <a:chExt cx="0" cy="0"/>
        </a:xfrm>
      </p:grpSpPr>
      <p:sp>
        <p:nvSpPr>
          <p:cNvPr id="4" name="Title 1"/>
          <p:cNvSpPr>
            <a:spLocks noGrp="1"/>
          </p:cNvSpPr>
          <p:nvPr>
            <p:ph type="title"/>
          </p:nvPr>
        </p:nvSpPr>
        <p:spPr>
          <a:xfrm>
            <a:off x="1083734" y="209551"/>
            <a:ext cx="11017956" cy="530352"/>
          </a:xfrm>
        </p:spPr>
        <p:txBody>
          <a:bodyPr/>
          <a:lstStyle/>
          <a:p>
            <a:r>
              <a:rPr lang="en-US"/>
              <a:t>Click to edit Master title style</a:t>
            </a:r>
          </a:p>
        </p:txBody>
      </p:sp>
      <p:sp>
        <p:nvSpPr>
          <p:cNvPr id="7" name="Slide Number Placeholder 4">
            <a:extLst>
              <a:ext uri="{FF2B5EF4-FFF2-40B4-BE49-F238E27FC236}">
                <a16:creationId xmlns:a16="http://schemas.microsoft.com/office/drawing/2014/main" id="{86AF6F98-2F47-4C4F-92B9-782FD3AAFA13}"/>
              </a:ext>
            </a:extLst>
          </p:cNvPr>
          <p:cNvSpPr>
            <a:spLocks noGrp="1"/>
          </p:cNvSpPr>
          <p:nvPr>
            <p:ph type="sldNum" sz="quarter" idx="4"/>
          </p:nvPr>
        </p:nvSpPr>
        <p:spPr>
          <a:xfrm>
            <a:off x="647700" y="6492876"/>
            <a:ext cx="2279143"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pPr>
              <a:defRPr/>
            </a:pPr>
            <a:r>
              <a:rPr lang="en-US"/>
              <a:t>IO Level Protocols 22-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18585307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p:nvPr>
        </p:nvSpPr>
        <p:spPr>
          <a:xfrm>
            <a:off x="579121" y="304800"/>
            <a:ext cx="11033760" cy="975360"/>
          </a:xfrm>
        </p:spPr>
        <p:txBody>
          <a:bodyPr/>
          <a:lstStyle/>
          <a:p>
            <a:r>
              <a:rPr lang="en-US"/>
              <a:t>Click to edit Master title style</a:t>
            </a:r>
          </a:p>
        </p:txBody>
      </p:sp>
      <p:sp>
        <p:nvSpPr>
          <p:cNvPr id="4" name="Text Placeholder 2">
            <a:extLst>
              <a:ext uri="{FF2B5EF4-FFF2-40B4-BE49-F238E27FC236}">
                <a16:creationId xmlns:a16="http://schemas.microsoft.com/office/drawing/2014/main" id="{3A824BE7-9859-7240-83D5-846AECA2353C}"/>
              </a:ext>
            </a:extLst>
          </p:cNvPr>
          <p:cNvSpPr>
            <a:spLocks noGrp="1"/>
          </p:cNvSpPr>
          <p:nvPr>
            <p:ph idx="1"/>
          </p:nvPr>
        </p:nvSpPr>
        <p:spPr>
          <a:xfrm>
            <a:off x="579121" y="1470401"/>
            <a:ext cx="11033760" cy="4632960"/>
          </a:xfrm>
          <a:prstGeom prst="rect">
            <a:avLst/>
          </a:prstGeom>
        </p:spPr>
        <p:txBody>
          <a:bodyPr vert="horz" lIns="91440" tIns="45720" rIns="91440" bIns="45720" rtlCol="0">
            <a:noAutofit/>
          </a:bodyPr>
          <a:lstStyle>
            <a:lvl1pPr marL="234962" indent="-234962">
              <a:buSzPct val="80000"/>
              <a:buFont typeface="Webdings" panose="05030102010509060703" pitchFamily="18" charset="2"/>
              <a:buChar char=""/>
              <a:defRPr lang="en-US" dirty="0" smtClean="0"/>
            </a:lvl1pPr>
            <a:lvl2pPr marL="452989" indent="-220144">
              <a:buSzPct val="80000"/>
              <a:buFont typeface="Wingdings 3" panose="05040102010807070707" pitchFamily="18" charset="2"/>
              <a:buChar char=""/>
              <a:defRPr sz="2000"/>
            </a:lvl2pPr>
            <a:lvl3pPr marL="685835" indent="-232845">
              <a:buSzPct val="80000"/>
              <a:buFont typeface="Wingdings 3" panose="05040102010807070707" pitchFamily="18" charset="2"/>
              <a:buChar char="¬"/>
              <a:defRPr sz="1600"/>
            </a:lvl3pPr>
            <a:lvl4pPr marL="916563" indent="-230729">
              <a:buSzPct val="80000"/>
              <a:buFont typeface="Wingdings 3" panose="05040102010807070707" pitchFamily="18" charset="2"/>
              <a:buChar char="¬"/>
              <a:defRPr/>
            </a:lvl4pPr>
            <a:lvl5pPr marL="1138824" indent="-222262">
              <a:buSzPct val="80000"/>
              <a:buFont typeface="Wingdings 3" panose="05040102010807070707" pitchFamily="18"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Slide Number Placeholder 7">
            <a:extLst>
              <a:ext uri="{FF2B5EF4-FFF2-40B4-BE49-F238E27FC236}">
                <a16:creationId xmlns:a16="http://schemas.microsoft.com/office/drawing/2014/main" id="{BCBC4A32-5283-4EC6-A388-9E6956C46917}"/>
              </a:ext>
            </a:extLst>
          </p:cNvPr>
          <p:cNvSpPr>
            <a:spLocks noGrp="1"/>
          </p:cNvSpPr>
          <p:nvPr>
            <p:ph type="sldNum" sz="quarter" idx="4"/>
          </p:nvPr>
        </p:nvSpPr>
        <p:spPr>
          <a:xfrm>
            <a:off x="579120" y="6325606"/>
            <a:ext cx="2206217" cy="365125"/>
          </a:xfrm>
          <a:prstGeom prst="rect">
            <a:avLst/>
          </a:prstGeom>
        </p:spPr>
        <p:txBody>
          <a:bodyPr/>
          <a:lstStyle>
            <a:lvl1pPr>
              <a:defRPr sz="1200"/>
            </a:lvl1pPr>
          </a:lstStyle>
          <a:p>
            <a:pPr>
              <a:defRPr/>
            </a:pPr>
            <a:r>
              <a:rPr lang="en-US" dirty="0"/>
              <a:t>Intro to HLS 11-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83918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79121" y="304800"/>
            <a:ext cx="11033760" cy="975360"/>
          </a:xfrm>
        </p:spPr>
        <p:txBody>
          <a:bodyPr/>
          <a:lstStyle/>
          <a:p>
            <a:r>
              <a:rPr lang="en-US"/>
              <a:t>Click to edit Master title style</a:t>
            </a:r>
          </a:p>
        </p:txBody>
      </p:sp>
      <p:sp>
        <p:nvSpPr>
          <p:cNvPr id="3" name="Content Placeholder 2"/>
          <p:cNvSpPr>
            <a:spLocks noGrp="1"/>
          </p:cNvSpPr>
          <p:nvPr>
            <p:ph sz="half" idx="1"/>
          </p:nvPr>
        </p:nvSpPr>
        <p:spPr>
          <a:xfrm>
            <a:off x="579120" y="1463041"/>
            <a:ext cx="5364480" cy="4632960"/>
          </a:xfrm>
          <a:prstGeom prst="rect">
            <a:avLst/>
          </a:prstGeom>
        </p:spPr>
        <p:txBody>
          <a:bodyPr>
            <a:noAutofit/>
          </a:bodyPr>
          <a:lstStyle>
            <a:lvl1pPr>
              <a:defRPr sz="24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1" y="1463041"/>
            <a:ext cx="5364480" cy="4632960"/>
          </a:xfrm>
          <a:prstGeom prst="rect">
            <a:avLst/>
          </a:prstGeom>
        </p:spPr>
        <p:txBody>
          <a:bodyPr>
            <a:noAutofit/>
          </a:bodyPr>
          <a:lstStyle>
            <a:lvl1pPr>
              <a:defRPr sz="24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Slide Number Placeholder 7">
            <a:extLst>
              <a:ext uri="{FF2B5EF4-FFF2-40B4-BE49-F238E27FC236}">
                <a16:creationId xmlns:a16="http://schemas.microsoft.com/office/drawing/2014/main" id="{940EAB56-0C81-4E38-8CFF-7C4EA4C7814B}"/>
              </a:ext>
            </a:extLst>
          </p:cNvPr>
          <p:cNvSpPr>
            <a:spLocks noGrp="1"/>
          </p:cNvSpPr>
          <p:nvPr>
            <p:ph type="sldNum" sz="quarter" idx="4"/>
          </p:nvPr>
        </p:nvSpPr>
        <p:spPr>
          <a:xfrm>
            <a:off x="579120" y="6325606"/>
            <a:ext cx="2206217" cy="365125"/>
          </a:xfrm>
          <a:prstGeom prst="rect">
            <a:avLst/>
          </a:prstGeom>
        </p:spPr>
        <p:txBody>
          <a:bodyPr/>
          <a:lstStyle>
            <a:lvl1pPr>
              <a:defRPr sz="1200"/>
            </a:lvl1pPr>
          </a:lstStyle>
          <a:p>
            <a:pPr>
              <a:defRPr/>
            </a:pPr>
            <a:r>
              <a:rPr lang="en-US" dirty="0"/>
              <a:t>Intro to HLS 11-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422307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5D42470-3AEB-A94C-96B8-18E2C7C25164}"/>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C665AB6-C348-1649-BCA3-AB4427CB838C}"/>
              </a:ext>
            </a:extLst>
          </p:cNvPr>
          <p:cNvPicPr>
            <a:picLocks noChangeAspect="1"/>
          </p:cNvPicPr>
          <p:nvPr userDrawn="1"/>
        </p:nvPicPr>
        <p:blipFill>
          <a:blip r:embed="rId2"/>
          <a:stretch>
            <a:fillRect/>
          </a:stretch>
        </p:blipFill>
        <p:spPr>
          <a:xfrm>
            <a:off x="11028822" y="6279369"/>
            <a:ext cx="576532" cy="357078"/>
          </a:xfrm>
          <a:prstGeom prst="rect">
            <a:avLst/>
          </a:prstGeom>
        </p:spPr>
      </p:pic>
      <p:sp>
        <p:nvSpPr>
          <p:cNvPr id="6" name="Title 1">
            <a:extLst>
              <a:ext uri="{FF2B5EF4-FFF2-40B4-BE49-F238E27FC236}">
                <a16:creationId xmlns:a16="http://schemas.microsoft.com/office/drawing/2014/main" id="{61320318-DA78-471F-8076-1A95C5254529}"/>
              </a:ext>
            </a:extLst>
          </p:cNvPr>
          <p:cNvSpPr>
            <a:spLocks noGrp="1"/>
          </p:cNvSpPr>
          <p:nvPr>
            <p:ph type="title" hasCustomPrompt="1"/>
          </p:nvPr>
        </p:nvSpPr>
        <p:spPr>
          <a:xfrm>
            <a:off x="428807" y="3124200"/>
            <a:ext cx="11093827" cy="701040"/>
          </a:xfrm>
        </p:spPr>
        <p:txBody>
          <a:bodyPr anchor="b">
            <a:noAutofit/>
          </a:bodyPr>
          <a:lstStyle>
            <a:lvl1pPr>
              <a:defRPr lang="en-US" sz="4201" b="1" i="0" kern="1200" dirty="0">
                <a:solidFill>
                  <a:schemeClr val="bg1"/>
                </a:solidFill>
                <a:latin typeface="Arial" charset="0"/>
                <a:ea typeface="+mj-ea"/>
                <a:cs typeface="Arial" charset="0"/>
              </a:defRPr>
            </a:lvl1pPr>
          </a:lstStyle>
          <a:p>
            <a:r>
              <a:rPr lang="en-US"/>
              <a:t>Simple Statement</a:t>
            </a:r>
          </a:p>
        </p:txBody>
      </p:sp>
    </p:spTree>
    <p:extLst>
      <p:ext uri="{BB962C8B-B14F-4D97-AF65-F5344CB8AC3E}">
        <p14:creationId xmlns:p14="http://schemas.microsoft.com/office/powerpoint/2010/main" val="344951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with Picture)">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512AD6E-7A81-4D46-A4DC-BC3429D8CFF8}"/>
              </a:ext>
            </a:extLst>
          </p:cNvPr>
          <p:cNvSpPr>
            <a:spLocks noGrp="1"/>
          </p:cNvSpPr>
          <p:nvPr>
            <p:ph type="title" hasCustomPrompt="1"/>
          </p:nvPr>
        </p:nvSpPr>
        <p:spPr>
          <a:xfrm>
            <a:off x="428807" y="3124200"/>
            <a:ext cx="5514793" cy="701040"/>
          </a:xfrm>
        </p:spPr>
        <p:txBody>
          <a:bodyPr anchor="b">
            <a:noAutofit/>
          </a:bodyPr>
          <a:lstStyle>
            <a:lvl1pPr>
              <a:defRPr lang="en-US" sz="4201" b="1" i="0" kern="1200" dirty="0">
                <a:solidFill>
                  <a:schemeClr val="bg1"/>
                </a:solidFill>
                <a:latin typeface="Arial" charset="0"/>
                <a:ea typeface="+mj-ea"/>
                <a:cs typeface="Arial" charset="0"/>
              </a:defRPr>
            </a:lvl1pPr>
          </a:lstStyle>
          <a:p>
            <a:r>
              <a:rPr lang="en-US"/>
              <a:t>Simple Statement</a:t>
            </a:r>
          </a:p>
        </p:txBody>
      </p:sp>
      <p:sp>
        <p:nvSpPr>
          <p:cNvPr id="6" name="Picture Placeholder 14">
            <a:extLst>
              <a:ext uri="{FF2B5EF4-FFF2-40B4-BE49-F238E27FC236}">
                <a16:creationId xmlns:a16="http://schemas.microsoft.com/office/drawing/2014/main" id="{89EAEFDD-B284-E94B-8F1D-D7E1627370F6}"/>
              </a:ext>
            </a:extLst>
          </p:cNvPr>
          <p:cNvSpPr>
            <a:spLocks noGrp="1"/>
          </p:cNvSpPr>
          <p:nvPr>
            <p:ph type="pic" sz="quarter" idx="13" hasCustomPrompt="1"/>
          </p:nvPr>
        </p:nvSpPr>
        <p:spPr>
          <a:xfrm>
            <a:off x="6581768" y="1558290"/>
            <a:ext cx="4457700" cy="3741422"/>
          </a:xfrm>
          <a:prstGeom prst="rect">
            <a:avLst/>
          </a:prstGeom>
          <a:noFill/>
        </p:spPr>
        <p:txBody>
          <a:bodyPr vert="horz" lIns="91440" tIns="1371600" rIns="91440" bIns="0" rtlCol="0" anchor="ctr" anchorCtr="0">
            <a:noAutofit/>
          </a:bodyPr>
          <a:lstStyle>
            <a:lvl1pPr marL="309026" indent="-309026" algn="ctr">
              <a:buNone/>
              <a:defRPr lang="en-US" sz="1867" dirty="0">
                <a:solidFill>
                  <a:schemeClr val="bg1"/>
                </a:solidFill>
              </a:defRPr>
            </a:lvl1pPr>
          </a:lstStyle>
          <a:p>
            <a:pPr marL="0" marR="0" lvl="0" indent="0" algn="ctr" defTabSz="1219170" rtl="0" eaLnBrk="1" fontAlgn="auto" latinLnBrk="0" hangingPunct="1">
              <a:lnSpc>
                <a:spcPct val="100000"/>
              </a:lnSpc>
              <a:spcBef>
                <a:spcPts val="1600"/>
              </a:spcBef>
              <a:spcAft>
                <a:spcPts val="0"/>
              </a:spcAft>
              <a:buClr>
                <a:schemeClr val="accent1"/>
              </a:buClr>
              <a:buSzPct val="100000"/>
              <a:tabLst/>
              <a:defRPr/>
            </a:pPr>
            <a:r>
              <a:rPr lang="en-US"/>
              <a:t>Click icon to add picture</a:t>
            </a:r>
          </a:p>
        </p:txBody>
      </p:sp>
      <p:sp>
        <p:nvSpPr>
          <p:cNvPr id="7" name="Rectangle 6">
            <a:extLst>
              <a:ext uri="{FF2B5EF4-FFF2-40B4-BE49-F238E27FC236}">
                <a16:creationId xmlns:a16="http://schemas.microsoft.com/office/drawing/2014/main" id="{645E7C71-1267-7F46-A82A-631E19E556BC}"/>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1AC8721-E11C-7940-A173-0F10C27BA8A2}"/>
              </a:ext>
            </a:extLst>
          </p:cNvPr>
          <p:cNvPicPr>
            <a:picLocks noChangeAspect="1"/>
          </p:cNvPicPr>
          <p:nvPr userDrawn="1"/>
        </p:nvPicPr>
        <p:blipFill>
          <a:blip r:embed="rId2"/>
          <a:stretch>
            <a:fillRect/>
          </a:stretch>
        </p:blipFill>
        <p:spPr>
          <a:xfrm>
            <a:off x="11028822" y="6279369"/>
            <a:ext cx="576532" cy="357078"/>
          </a:xfrm>
          <a:prstGeom prst="rect">
            <a:avLst/>
          </a:prstGeom>
        </p:spPr>
      </p:pic>
    </p:spTree>
    <p:extLst>
      <p:ext uri="{BB962C8B-B14F-4D97-AF65-F5344CB8AC3E}">
        <p14:creationId xmlns:p14="http://schemas.microsoft.com/office/powerpoint/2010/main" val="157845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2F0434C-4CE7-42D1-965D-0265C29B04F3}"/>
              </a:ext>
            </a:extLst>
          </p:cNvPr>
          <p:cNvGrpSpPr/>
          <p:nvPr/>
        </p:nvGrpSpPr>
        <p:grpSpPr>
          <a:xfrm>
            <a:off x="640118" y="3628208"/>
            <a:ext cx="5608321" cy="1019992"/>
            <a:chOff x="480089" y="2568756"/>
            <a:chExt cx="4206240" cy="764994"/>
          </a:xfrm>
        </p:grpSpPr>
        <p:sp>
          <p:nvSpPr>
            <p:cNvPr id="13" name="Rectangle 12">
              <a:extLst>
                <a:ext uri="{FF2B5EF4-FFF2-40B4-BE49-F238E27FC236}">
                  <a16:creationId xmlns:a16="http://schemas.microsoft.com/office/drawing/2014/main" id="{5E88497C-C551-4465-9953-8BC43D9E0208}"/>
                </a:ext>
              </a:extLst>
            </p:cNvPr>
            <p:cNvSpPr/>
            <p:nvPr/>
          </p:nvSpPr>
          <p:spPr>
            <a:xfrm>
              <a:off x="480089" y="2841307"/>
              <a:ext cx="4206240" cy="492443"/>
            </a:xfrm>
            <a:prstGeom prst="rect">
              <a:avLst/>
            </a:prstGeom>
          </p:spPr>
          <p:txBody>
            <a:bodyPr vert="horz" lIns="91440" tIns="45720" rIns="91440" bIns="45720" rtlCol="0" anchor="ctr">
              <a:noAutofit/>
            </a:bodyPr>
            <a:lstStyle/>
            <a:p>
              <a:r>
                <a:rPr lang="en-US" sz="4800" b="1" spc="100">
                  <a:solidFill>
                    <a:schemeClr val="bg1"/>
                  </a:solidFill>
                </a:rPr>
                <a:t>Thank You</a:t>
              </a:r>
            </a:p>
          </p:txBody>
        </p:sp>
        <p:cxnSp>
          <p:nvCxnSpPr>
            <p:cNvPr id="15" name="Straight Connector 14">
              <a:extLst>
                <a:ext uri="{FF2B5EF4-FFF2-40B4-BE49-F238E27FC236}">
                  <a16:creationId xmlns:a16="http://schemas.microsoft.com/office/drawing/2014/main" id="{1AF6007A-E1A7-46F3-B830-C81E32C3CF47}"/>
                </a:ext>
              </a:extLst>
            </p:cNvPr>
            <p:cNvCxnSpPr>
              <a:cxnSpLocks/>
            </p:cNvCxnSpPr>
            <p:nvPr/>
          </p:nvCxnSpPr>
          <p:spPr>
            <a:xfrm>
              <a:off x="520059" y="2568756"/>
              <a:ext cx="825801" cy="0"/>
            </a:xfrm>
            <a:prstGeom prst="line">
              <a:avLst/>
            </a:prstGeom>
            <a:ln w="22225"/>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592EA454-74F4-0847-8EA2-1E94A436814E}"/>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42C449-64BB-9849-8FF2-4E5299BD1AF1}"/>
              </a:ext>
            </a:extLst>
          </p:cNvPr>
          <p:cNvPicPr>
            <a:picLocks noChangeAspect="1"/>
          </p:cNvPicPr>
          <p:nvPr userDrawn="1"/>
        </p:nvPicPr>
        <p:blipFill>
          <a:blip r:embed="rId2"/>
          <a:stretch>
            <a:fillRect/>
          </a:stretch>
        </p:blipFill>
        <p:spPr>
          <a:xfrm>
            <a:off x="693411" y="2176340"/>
            <a:ext cx="1569578" cy="972126"/>
          </a:xfrm>
          <a:prstGeom prst="rect">
            <a:avLst/>
          </a:prstGeom>
        </p:spPr>
      </p:pic>
    </p:spTree>
    <p:extLst>
      <p:ext uri="{BB962C8B-B14F-4D97-AF65-F5344CB8AC3E}">
        <p14:creationId xmlns:p14="http://schemas.microsoft.com/office/powerpoint/2010/main" val="363464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laimer and Attribution">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88497C-C551-4465-9953-8BC43D9E0208}"/>
              </a:ext>
            </a:extLst>
          </p:cNvPr>
          <p:cNvSpPr/>
          <p:nvPr/>
        </p:nvSpPr>
        <p:spPr>
          <a:xfrm>
            <a:off x="622291" y="2393810"/>
            <a:ext cx="5608321" cy="656591"/>
          </a:xfrm>
          <a:prstGeom prst="rect">
            <a:avLst/>
          </a:prstGeom>
        </p:spPr>
        <p:txBody>
          <a:bodyPr vert="horz" lIns="91440" tIns="45720" rIns="91440" bIns="45720" rtlCol="0" anchor="ctr">
            <a:noAutofit/>
          </a:bodyPr>
          <a:lstStyle/>
          <a:p>
            <a:r>
              <a:rPr lang="en-US" sz="2400" b="1" i="0" u="none" strike="noStrike" kern="1200" dirty="0">
                <a:solidFill>
                  <a:schemeClr val="bg1"/>
                </a:solidFill>
                <a:effectLst/>
                <a:latin typeface="+mn-lt"/>
                <a:ea typeface="+mn-ea"/>
                <a:cs typeface="+mn-cs"/>
              </a:rPr>
              <a:t>Disclaimer and Attribution</a:t>
            </a:r>
            <a:endParaRPr lang="en-US" sz="2400" b="0" i="0" u="none" strike="noStrike" kern="1200" dirty="0">
              <a:solidFill>
                <a:schemeClr val="bg1"/>
              </a:solidFill>
              <a:effectLst/>
              <a:latin typeface="+mn-lt"/>
              <a:ea typeface="+mn-ea"/>
              <a:cs typeface="+mn-cs"/>
            </a:endParaRPr>
          </a:p>
        </p:txBody>
      </p:sp>
      <p:sp>
        <p:nvSpPr>
          <p:cNvPr id="7" name="Rectangle 6">
            <a:extLst>
              <a:ext uri="{FF2B5EF4-FFF2-40B4-BE49-F238E27FC236}">
                <a16:creationId xmlns:a16="http://schemas.microsoft.com/office/drawing/2014/main" id="{592EA454-74F4-0847-8EA2-1E94A436814E}"/>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42C449-64BB-9849-8FF2-4E5299BD1AF1}"/>
              </a:ext>
            </a:extLst>
          </p:cNvPr>
          <p:cNvPicPr>
            <a:picLocks noChangeAspect="1"/>
          </p:cNvPicPr>
          <p:nvPr userDrawn="1"/>
        </p:nvPicPr>
        <p:blipFill>
          <a:blip r:embed="rId2"/>
          <a:stretch>
            <a:fillRect/>
          </a:stretch>
        </p:blipFill>
        <p:spPr>
          <a:xfrm>
            <a:off x="693411" y="5892800"/>
            <a:ext cx="885113" cy="548199"/>
          </a:xfrm>
          <a:prstGeom prst="rect">
            <a:avLst/>
          </a:prstGeom>
        </p:spPr>
      </p:pic>
      <p:sp>
        <p:nvSpPr>
          <p:cNvPr id="11" name="Rectangle 10">
            <a:extLst>
              <a:ext uri="{FF2B5EF4-FFF2-40B4-BE49-F238E27FC236}">
                <a16:creationId xmlns:a16="http://schemas.microsoft.com/office/drawing/2014/main" id="{1E782F75-D84E-E645-83B8-15BBE61BA1E7}"/>
              </a:ext>
            </a:extLst>
          </p:cNvPr>
          <p:cNvSpPr/>
          <p:nvPr userDrawn="1"/>
        </p:nvSpPr>
        <p:spPr>
          <a:xfrm>
            <a:off x="622291" y="3172950"/>
            <a:ext cx="11102349" cy="2238036"/>
          </a:xfrm>
          <a:prstGeom prst="rect">
            <a:avLst/>
          </a:prstGeom>
        </p:spPr>
        <p:txBody>
          <a:bodyPr vert="horz" lIns="91440" tIns="45720" rIns="91440" bIns="45720" rtlCol="0" anchor="ctr">
            <a:noAutofit/>
          </a:bodyPr>
          <a:lstStyle/>
          <a:p>
            <a:pPr marL="0" marR="0" lvl="0" indent="0" algn="l" defTabSz="1219261" rtl="0" eaLnBrk="1" fontAlgn="auto" latinLnBrk="0" hangingPunct="1">
              <a:lnSpc>
                <a:spcPct val="100000"/>
              </a:lnSpc>
              <a:spcBef>
                <a:spcPts val="300"/>
              </a:spcBef>
              <a:spcAft>
                <a:spcPts val="0"/>
              </a:spcAft>
              <a:buClr>
                <a:srgbClr val="E20000"/>
              </a:buClr>
              <a:buSzPct val="80000"/>
              <a:buFont typeface="Webdings" panose="05030102010509060703" pitchFamily="18" charset="2"/>
              <a:buNone/>
              <a:tabLst/>
              <a:defRPr/>
            </a:pPr>
            <a:r>
              <a:rPr kumimoji="0" lang="en-US" sz="1200" b="0" i="0" u="none" strike="noStrike" kern="1200" cap="none" spc="0" normalizeH="0" baseline="0" noProof="0" dirty="0">
                <a:ln>
                  <a:noFill/>
                </a:ln>
                <a:solidFill>
                  <a:srgbClr val="FFFFFF"/>
                </a:solidFill>
                <a:effectLst/>
                <a:uLnTx/>
                <a:uFillTx/>
                <a:latin typeface="Arial" charset="0"/>
                <a:cs typeface="Arial" charset="0"/>
              </a:rPr>
              <a:t>The information contained herein is for informational purposes only and is subject to change without notice. While every precaution has been taken in the preparation of this document, it may contain technical inaccuracies, omissions and typographical errors, and AMD is under no obligation to update or otherwise correct this information. Advanced Micro Devices, Inc. makes no representations or warranties with respect to the accuracy or completeness of the contents of this document, and assumes no liability of any kind, including the implied warranties of noninfringement, merchantability or fitness for particular purposes, with respect to the operation or use of AMD hardware, software or other products described herein. No license, including implied or arising by estoppel, to any intellectual property rights is granted by this document. Terms and limitations applicable to the purchase or use of AMD’s products are as set forth in a signed agreement between the parties or in AMD's Standard Terms and Conditions of Sale. GD-18</a:t>
            </a:r>
          </a:p>
          <a:p>
            <a:pPr marL="0" marR="0" lvl="0" indent="0" algn="l" defTabSz="1219261" rtl="0" eaLnBrk="1" fontAlgn="auto" latinLnBrk="0" hangingPunct="1">
              <a:lnSpc>
                <a:spcPct val="100000"/>
              </a:lnSpc>
              <a:spcBef>
                <a:spcPts val="1600"/>
              </a:spcBef>
              <a:spcAft>
                <a:spcPts val="0"/>
              </a:spcAft>
              <a:buClr>
                <a:srgbClr val="E20000"/>
              </a:buClr>
              <a:buSzPct val="80000"/>
              <a:buFont typeface="Webdings" panose="05030102010509060703" pitchFamily="18" charset="2"/>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Copyright 2021 Advanced Micro Devices, Inc.  All rights reserved.  Xilinx, the Xilinx logo, AMD, the AMD Arrow logo,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Alveo</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Artix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Kintex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Kria</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Spartan, Versal, Vitis,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Virtex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Vivado</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Zynq, and other designated brands included herein are trademarks of Advanced Micro Devices, Inc.  Other product names used in this publication are for identification purposes only and may be trademarks of their respective companies.  </a:t>
            </a:r>
            <a:endParaRPr kumimoji="0" lang="en-US" sz="1200" b="0" i="0" u="none" strike="noStrike" kern="1200" cap="none" spc="0" normalizeH="0" baseline="0" noProof="0" dirty="0">
              <a:ln>
                <a:noFill/>
              </a:ln>
              <a:solidFill>
                <a:srgbClr val="00B2BA"/>
              </a:solidFill>
              <a:effectLst/>
              <a:uLnTx/>
              <a:uFillTx/>
              <a:latin typeface="Arial" panose="020B0604020202020204" pitchFamily="34" charset="0"/>
              <a:ea typeface="+mn-ea"/>
              <a:cs typeface="Arial" panose="020B0604020202020204" pitchFamily="34" charset="0"/>
            </a:endParaRPr>
          </a:p>
          <a:p>
            <a:pPr marL="0" marR="0" lvl="0" indent="0" algn="l" defTabSz="1219261" rtl="0" eaLnBrk="1" fontAlgn="auto" latinLnBrk="0" hangingPunct="1">
              <a:lnSpc>
                <a:spcPct val="100000"/>
              </a:lnSpc>
              <a:spcBef>
                <a:spcPts val="300"/>
              </a:spcBef>
              <a:spcAft>
                <a:spcPts val="0"/>
              </a:spcAft>
              <a:buClr>
                <a:srgbClr val="E20000"/>
              </a:buClr>
              <a:buSzPct val="80000"/>
              <a:buFont typeface="Webdings" panose="05030102010509060703" pitchFamily="18" charset="2"/>
              <a:buNone/>
              <a:tabLst/>
              <a:defRPr/>
            </a:pPr>
            <a:endParaRPr kumimoji="0" lang="en-US" sz="1200" b="0" i="0" u="none" strike="noStrike" kern="1200" cap="none" spc="0" normalizeH="0" baseline="0" noProof="0" dirty="0">
              <a:ln>
                <a:noFill/>
              </a:ln>
              <a:solidFill>
                <a:srgbClr val="FFFFFF"/>
              </a:solidFill>
              <a:effectLst/>
              <a:uLnTx/>
              <a:uFillTx/>
              <a:latin typeface="Arial" charset="0"/>
              <a:cs typeface="Arial" charset="0"/>
            </a:endParaRPr>
          </a:p>
        </p:txBody>
      </p:sp>
    </p:spTree>
    <p:extLst>
      <p:ext uri="{BB962C8B-B14F-4D97-AF65-F5344CB8AC3E}">
        <p14:creationId xmlns:p14="http://schemas.microsoft.com/office/powerpoint/2010/main" val="332030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4.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121" y="234696"/>
            <a:ext cx="11033760" cy="975360"/>
          </a:xfrm>
          <a:prstGeom prst="rect">
            <a:avLst/>
          </a:prstGeom>
        </p:spPr>
        <p:txBody>
          <a:bodyPr vert="horz" lIns="91440" tIns="45720" rIns="91440" bIns="45720" rtlCol="0" anchor="t" anchorCtr="0">
            <a:noAutofit/>
          </a:bodyPr>
          <a:lstStyle/>
          <a:p>
            <a:r>
              <a:rPr lang="en-US"/>
              <a:t>Click to edit Master title style</a:t>
            </a:r>
          </a:p>
        </p:txBody>
      </p:sp>
      <p:sp>
        <p:nvSpPr>
          <p:cNvPr id="3" name="Text Placeholder 2"/>
          <p:cNvSpPr>
            <a:spLocks noGrp="1"/>
          </p:cNvSpPr>
          <p:nvPr>
            <p:ph type="body" idx="1"/>
          </p:nvPr>
        </p:nvSpPr>
        <p:spPr>
          <a:xfrm>
            <a:off x="579121" y="1470401"/>
            <a:ext cx="11033760" cy="463296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BCBBAE11-7273-0744-B2EB-4D22266C9B89}"/>
              </a:ext>
            </a:extLst>
          </p:cNvPr>
          <p:cNvPicPr>
            <a:picLocks noChangeAspect="1"/>
          </p:cNvPicPr>
          <p:nvPr userDrawn="1"/>
        </p:nvPicPr>
        <p:blipFill>
          <a:blip r:embed="rId13"/>
          <a:stretch>
            <a:fillRect/>
          </a:stretch>
        </p:blipFill>
        <p:spPr>
          <a:xfrm>
            <a:off x="11028823" y="6279370"/>
            <a:ext cx="576531" cy="357077"/>
          </a:xfrm>
          <a:prstGeom prst="rect">
            <a:avLst/>
          </a:prstGeom>
        </p:spPr>
      </p:pic>
      <p:sp>
        <p:nvSpPr>
          <p:cNvPr id="9" name="fc" descr="&#10;© Copyright 2022 AMD">
            <a:extLst>
              <a:ext uri="{FF2B5EF4-FFF2-40B4-BE49-F238E27FC236}">
                <a16:creationId xmlns:a16="http://schemas.microsoft.com/office/drawing/2014/main" id="{7E68267C-256C-4A06-8B37-1ADF7677500D}"/>
              </a:ext>
            </a:extLst>
          </p:cNvPr>
          <p:cNvSpPr txBox="1"/>
          <p:nvPr userDrawn="1"/>
        </p:nvSpPr>
        <p:spPr>
          <a:xfrm>
            <a:off x="0" y="6512560"/>
            <a:ext cx="12192000" cy="230832"/>
          </a:xfrm>
          <a:prstGeom prst="rect">
            <a:avLst/>
          </a:prstGeom>
          <a:noFill/>
        </p:spPr>
        <p:txBody>
          <a:bodyPr vert="horz" rtlCol="0">
            <a:spAutoFit/>
          </a:bodyPr>
          <a:lstStyle/>
          <a:p>
            <a:pPr algn="ctr"/>
            <a:r>
              <a:rPr lang="en-US" sz="900" b="0" i="0" u="none" strike="noStrike" kern="1200" baseline="0" dirty="0">
                <a:solidFill>
                  <a:schemeClr val="tx1"/>
                </a:solidFill>
                <a:latin typeface="+mn-lt"/>
                <a:ea typeface="+mn-ea"/>
                <a:cs typeface="+mn-cs"/>
              </a:rPr>
              <a:t>©2022 Advanced Micro Devices, Inc.</a:t>
            </a:r>
            <a:endParaRPr lang="en-US" sz="850" b="0" i="0" u="none" baseline="0" dirty="0">
              <a:solidFill>
                <a:srgbClr val="000000"/>
              </a:solidFill>
              <a:latin typeface="Microsoft Sans Serif" panose="020B0604020202020204" pitchFamily="34" charset="0"/>
            </a:endParaRPr>
          </a:p>
        </p:txBody>
      </p:sp>
      <p:sp>
        <p:nvSpPr>
          <p:cNvPr id="10" name="Slide Number Placeholder 7">
            <a:extLst>
              <a:ext uri="{FF2B5EF4-FFF2-40B4-BE49-F238E27FC236}">
                <a16:creationId xmlns:a16="http://schemas.microsoft.com/office/drawing/2014/main" id="{4F5858BD-CE57-47A3-8634-53B9CA230181}"/>
              </a:ext>
            </a:extLst>
          </p:cNvPr>
          <p:cNvSpPr>
            <a:spLocks noGrp="1"/>
          </p:cNvSpPr>
          <p:nvPr>
            <p:ph type="sldNum" sz="quarter" idx="4"/>
          </p:nvPr>
        </p:nvSpPr>
        <p:spPr>
          <a:xfrm>
            <a:off x="579120" y="6325606"/>
            <a:ext cx="2206217" cy="365125"/>
          </a:xfrm>
          <a:prstGeom prst="rect">
            <a:avLst/>
          </a:prstGeom>
        </p:spPr>
        <p:txBody>
          <a:bodyPr/>
          <a:lstStyle>
            <a:lvl1pPr>
              <a:defRPr sz="1200"/>
            </a:lvl1pPr>
          </a:lstStyle>
          <a:p>
            <a:pPr>
              <a:defRPr/>
            </a:pPr>
            <a:r>
              <a:rPr lang="en-US" dirty="0"/>
              <a:t>Intro to HLS 11-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3868898160"/>
      </p:ext>
    </p:extLst>
  </p:cSld>
  <p:clrMap bg1="lt1" tx1="dk1" bg2="lt2" tx2="dk2" accent1="accent1" accent2="accent2" accent3="accent3" accent4="accent4" accent5="accent5" accent6="accent6" hlink="hlink" folHlink="folHlink"/>
  <p:sldLayoutIdLst>
    <p:sldLayoutId id="2147483985" r:id="rId1"/>
    <p:sldLayoutId id="2147483983" r:id="rId2"/>
    <p:sldLayoutId id="2147483979" r:id="rId3"/>
    <p:sldLayoutId id="2147483973" r:id="rId4"/>
    <p:sldLayoutId id="2147483938" r:id="rId5"/>
    <p:sldLayoutId id="2147483961" r:id="rId6"/>
    <p:sldLayoutId id="2147483982" r:id="rId7"/>
    <p:sldLayoutId id="2147483986" r:id="rId8"/>
    <p:sldLayoutId id="2147483964" r:id="rId9"/>
    <p:sldLayoutId id="2147483988" r:id="rId10"/>
    <p:sldLayoutId id="214748398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45" rtl="0" eaLnBrk="1" latinLnBrk="0" hangingPunct="1">
        <a:lnSpc>
          <a:spcPct val="90000"/>
        </a:lnSpc>
        <a:spcBef>
          <a:spcPct val="0"/>
        </a:spcBef>
        <a:buNone/>
        <a:defRPr lang="en-US" sz="3200" b="1" i="0" kern="1200" dirty="0" smtClean="0">
          <a:solidFill>
            <a:schemeClr val="tx1"/>
          </a:solidFill>
          <a:latin typeface="Arial" charset="0"/>
          <a:ea typeface="+mj-ea"/>
          <a:cs typeface="Arial" charset="0"/>
        </a:defRPr>
      </a:lvl1pPr>
    </p:titleStyle>
    <p:bodyStyle>
      <a:lvl1pPr marL="234962" indent="-234962" algn="l" defTabSz="1219261" rtl="0" eaLnBrk="1" latinLnBrk="0" hangingPunct="1">
        <a:lnSpc>
          <a:spcPct val="100000"/>
        </a:lnSpc>
        <a:spcBef>
          <a:spcPts val="1600"/>
        </a:spcBef>
        <a:buClr>
          <a:schemeClr val="accent1"/>
        </a:buClr>
        <a:buSzPct val="80000"/>
        <a:buFont typeface="Webdings" panose="05030102010509060703" pitchFamily="18" charset="2"/>
        <a:buChar char="4"/>
        <a:defRPr lang="en-US" sz="2400" b="0" kern="1200" dirty="0" smtClean="0">
          <a:solidFill>
            <a:schemeClr val="tx1"/>
          </a:solidFill>
          <a:latin typeface="Arial" panose="020B0604020202020204" pitchFamily="34" charset="0"/>
          <a:ea typeface="+mn-ea"/>
          <a:cs typeface="Arial" panose="020B0604020202020204" pitchFamily="34" charset="0"/>
        </a:defRPr>
      </a:lvl1pPr>
      <a:lvl2pPr marL="452989" indent="-220144" algn="l" defTabSz="914445" rtl="0" eaLnBrk="1" latinLnBrk="0" hangingPunct="1">
        <a:lnSpc>
          <a:spcPct val="95000"/>
        </a:lnSpc>
        <a:spcBef>
          <a:spcPts val="600"/>
        </a:spcBef>
        <a:buClr>
          <a:schemeClr val="accent1"/>
        </a:buClr>
        <a:buSzPct val="80000"/>
        <a:buFont typeface="Wingdings 3" panose="05040102010807070707" pitchFamily="18" charset="2"/>
        <a:buChar char="¬"/>
        <a:defRPr lang="en-US" sz="2000" kern="1200" dirty="0" smtClean="0">
          <a:solidFill>
            <a:schemeClr val="tx1"/>
          </a:solidFill>
          <a:latin typeface="Arial" panose="020B0604020202020204" pitchFamily="34" charset="0"/>
          <a:ea typeface="+mn-ea"/>
          <a:cs typeface="Arial" panose="020B0604020202020204" pitchFamily="34" charset="0"/>
        </a:defRPr>
      </a:lvl2pPr>
      <a:lvl3pPr marL="685835" indent="-232845" algn="l" defTabSz="914445" rtl="0" eaLnBrk="1" latinLnBrk="0" hangingPunct="1">
        <a:lnSpc>
          <a:spcPct val="95000"/>
        </a:lnSpc>
        <a:spcBef>
          <a:spcPts val="833"/>
        </a:spcBef>
        <a:buClr>
          <a:schemeClr val="tx1"/>
        </a:buClr>
        <a:buSzPct val="80000"/>
        <a:buFont typeface="Wingdings 3" panose="05040102010807070707" pitchFamily="18" charset="2"/>
        <a:buChar char="¬"/>
        <a:defRPr lang="en-US" sz="1600" kern="1200" dirty="0" smtClean="0">
          <a:solidFill>
            <a:schemeClr val="tx1"/>
          </a:solidFill>
          <a:latin typeface="Arial" panose="020B0604020202020204" pitchFamily="34" charset="0"/>
          <a:ea typeface="+mn-ea"/>
          <a:cs typeface="Arial" panose="020B0604020202020204" pitchFamily="34" charset="0"/>
        </a:defRPr>
      </a:lvl3pPr>
      <a:lvl4pPr marL="916563" indent="-230729" algn="l" defTabSz="914445" rtl="0" eaLnBrk="1" latinLnBrk="0" hangingPunct="1">
        <a:lnSpc>
          <a:spcPct val="95000"/>
        </a:lnSpc>
        <a:spcBef>
          <a:spcPts val="833"/>
        </a:spcBef>
        <a:buClr>
          <a:schemeClr val="tx1"/>
        </a:buClr>
        <a:buSzPct val="80000"/>
        <a:buFont typeface="Wingdings 3" panose="05040102010807070707" pitchFamily="18" charset="2"/>
        <a:buChar char="¬"/>
        <a:defRPr lang="en-US" sz="1600" kern="1200" dirty="0" smtClean="0">
          <a:solidFill>
            <a:schemeClr val="tx1"/>
          </a:solidFill>
          <a:latin typeface="Arial" panose="020B0604020202020204" pitchFamily="34" charset="0"/>
          <a:ea typeface="+mn-ea"/>
          <a:cs typeface="Arial" panose="020B0604020202020204" pitchFamily="34" charset="0"/>
        </a:defRPr>
      </a:lvl4pPr>
      <a:lvl5pPr marL="1138824" indent="-222262" algn="l" defTabSz="914445" rtl="0" eaLnBrk="1" latinLnBrk="0" hangingPunct="1">
        <a:lnSpc>
          <a:spcPct val="95000"/>
        </a:lnSpc>
        <a:spcBef>
          <a:spcPts val="833"/>
        </a:spcBef>
        <a:buClr>
          <a:schemeClr val="tx1"/>
        </a:buClr>
        <a:buSzPct val="80000"/>
        <a:buFont typeface="Wingdings 3" panose="05040102010807070707" pitchFamily="18" charset="2"/>
        <a:buChar char="¬"/>
        <a:tabLst/>
        <a:defRPr lang="en-US" sz="1600" kern="1200" dirty="0">
          <a:solidFill>
            <a:schemeClr val="tx1"/>
          </a:solidFill>
          <a:latin typeface="Arial" panose="020B0604020202020204" pitchFamily="34" charset="0"/>
          <a:ea typeface="+mn-ea"/>
          <a:cs typeface="Arial" panose="020B0604020202020204" pitchFamily="34" charset="0"/>
        </a:defRPr>
      </a:lvl5pPr>
      <a:lvl6pPr marL="2514725"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48"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71"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94"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45" rtl="0" eaLnBrk="1" latinLnBrk="0" hangingPunct="1">
        <a:defRPr sz="1801" kern="1200">
          <a:solidFill>
            <a:schemeClr val="tx1"/>
          </a:solidFill>
          <a:latin typeface="+mn-lt"/>
          <a:ea typeface="+mn-ea"/>
          <a:cs typeface="+mn-cs"/>
        </a:defRPr>
      </a:lvl1pPr>
      <a:lvl2pPr marL="457223" algn="l" defTabSz="914445" rtl="0" eaLnBrk="1" latinLnBrk="0" hangingPunct="1">
        <a:defRPr sz="1801" kern="1200">
          <a:solidFill>
            <a:schemeClr val="tx1"/>
          </a:solidFill>
          <a:latin typeface="+mn-lt"/>
          <a:ea typeface="+mn-ea"/>
          <a:cs typeface="+mn-cs"/>
        </a:defRPr>
      </a:lvl2pPr>
      <a:lvl3pPr marL="914445" algn="l" defTabSz="914445" rtl="0" eaLnBrk="1" latinLnBrk="0" hangingPunct="1">
        <a:defRPr sz="1801" kern="1200">
          <a:solidFill>
            <a:schemeClr val="tx1"/>
          </a:solidFill>
          <a:latin typeface="+mn-lt"/>
          <a:ea typeface="+mn-ea"/>
          <a:cs typeface="+mn-cs"/>
        </a:defRPr>
      </a:lvl3pPr>
      <a:lvl4pPr marL="1371668" algn="l" defTabSz="914445" rtl="0" eaLnBrk="1" latinLnBrk="0" hangingPunct="1">
        <a:defRPr sz="1801" kern="1200">
          <a:solidFill>
            <a:schemeClr val="tx1"/>
          </a:solidFill>
          <a:latin typeface="+mn-lt"/>
          <a:ea typeface="+mn-ea"/>
          <a:cs typeface="+mn-cs"/>
        </a:defRPr>
      </a:lvl4pPr>
      <a:lvl5pPr marL="1828892" algn="l" defTabSz="914445" rtl="0" eaLnBrk="1" latinLnBrk="0" hangingPunct="1">
        <a:defRPr sz="1801" kern="1200">
          <a:solidFill>
            <a:schemeClr val="tx1"/>
          </a:solidFill>
          <a:latin typeface="+mn-lt"/>
          <a:ea typeface="+mn-ea"/>
          <a:cs typeface="+mn-cs"/>
        </a:defRPr>
      </a:lvl5pPr>
      <a:lvl6pPr marL="2286115" algn="l" defTabSz="914445" rtl="0" eaLnBrk="1" latinLnBrk="0" hangingPunct="1">
        <a:defRPr sz="1801" kern="1200">
          <a:solidFill>
            <a:schemeClr val="tx1"/>
          </a:solidFill>
          <a:latin typeface="+mn-lt"/>
          <a:ea typeface="+mn-ea"/>
          <a:cs typeface="+mn-cs"/>
        </a:defRPr>
      </a:lvl6pPr>
      <a:lvl7pPr marL="2743337" algn="l" defTabSz="914445" rtl="0" eaLnBrk="1" latinLnBrk="0" hangingPunct="1">
        <a:defRPr sz="1801" kern="1200">
          <a:solidFill>
            <a:schemeClr val="tx1"/>
          </a:solidFill>
          <a:latin typeface="+mn-lt"/>
          <a:ea typeface="+mn-ea"/>
          <a:cs typeface="+mn-cs"/>
        </a:defRPr>
      </a:lvl7pPr>
      <a:lvl8pPr marL="3200560" algn="l" defTabSz="914445" rtl="0" eaLnBrk="1" latinLnBrk="0" hangingPunct="1">
        <a:defRPr sz="1801" kern="1200">
          <a:solidFill>
            <a:schemeClr val="tx1"/>
          </a:solidFill>
          <a:latin typeface="+mn-lt"/>
          <a:ea typeface="+mn-ea"/>
          <a:cs typeface="+mn-cs"/>
        </a:defRPr>
      </a:lvl8pPr>
      <a:lvl9pPr marL="3657783" algn="l" defTabSz="914445"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176" userDrawn="1">
          <p15:clr>
            <a:srgbClr val="F26B43"/>
          </p15:clr>
        </p15:guide>
        <p15:guide id="4" pos="448" userDrawn="1">
          <p15:clr>
            <a:srgbClr val="F26B43"/>
          </p15:clr>
        </p15:guide>
        <p15:guide id="5" pos="7232" userDrawn="1">
          <p15:clr>
            <a:srgbClr val="F26B43"/>
          </p15:clr>
        </p15:guide>
        <p15:guide id="6" orient="horz" pos="208" userDrawn="1">
          <p15:clr>
            <a:srgbClr val="F26B43"/>
          </p15:clr>
        </p15:guide>
        <p15:guide id="7" orient="horz" pos="97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3" y="210312"/>
            <a:ext cx="10541508" cy="502920"/>
          </a:xfrm>
          <a:prstGeom prst="rect">
            <a:avLst/>
          </a:prstGeom>
        </p:spPr>
        <p:txBody>
          <a:bodyPr vert="horz" lIns="91440" tIns="45720" rIns="91440" bIns="45720" rtlCol="0" anchor="t" anchorCtr="0">
            <a:noAutofit/>
          </a:bodyPr>
          <a:lstStyle/>
          <a:p>
            <a:r>
              <a:rPr lang="en-US" altLang="zh-CN"/>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5" name="Slide Number Placeholder 4"/>
          <p:cNvSpPr>
            <a:spLocks noGrp="1"/>
          </p:cNvSpPr>
          <p:nvPr>
            <p:ph type="sldNum" sz="quarter" idx="4"/>
          </p:nvPr>
        </p:nvSpPr>
        <p:spPr>
          <a:xfrm>
            <a:off x="647700" y="6356352"/>
            <a:ext cx="2154419"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pPr>
              <a:defRPr/>
            </a:pPr>
            <a:r>
              <a:rPr lang="en-US"/>
              <a:t>IO Level Protocols 22- </a:t>
            </a:r>
            <a:fld id="{060BD193-E118-4B16-863C-C8C12C675E3E}" type="slidenum">
              <a:rPr lang="en-US" smtClean="0"/>
              <a:pPr>
                <a:defRPr/>
              </a:pPr>
              <a:t>‹#›</a:t>
            </a:fld>
            <a:endParaRPr lang="en-US" dirty="0"/>
          </a:p>
        </p:txBody>
      </p:sp>
      <p:pic>
        <p:nvPicPr>
          <p:cNvPr id="26" name="Picture 25">
            <a:extLst>
              <a:ext uri="{FF2B5EF4-FFF2-40B4-BE49-F238E27FC236}">
                <a16:creationId xmlns:a16="http://schemas.microsoft.com/office/drawing/2014/main" id="{44F068DF-C691-E142-9A8F-9F62E4FF6DFA}"/>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8" name="TextBox 7">
            <a:extLst>
              <a:ext uri="{FF2B5EF4-FFF2-40B4-BE49-F238E27FC236}">
                <a16:creationId xmlns:a16="http://schemas.microsoft.com/office/drawing/2014/main" id="{FAE2DEC3-AE4C-441A-9CB5-D0F69C74AC0B}"/>
              </a:ext>
            </a:extLst>
          </p:cNvPr>
          <p:cNvSpPr txBox="1"/>
          <p:nvPr userDrawn="1"/>
        </p:nvSpPr>
        <p:spPr>
          <a:xfrm>
            <a:off x="5335817" y="6587011"/>
            <a:ext cx="1520364" cy="246221"/>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1000" dirty="0"/>
              <a:t>© Copyright 2018 Xilinx</a:t>
            </a:r>
          </a:p>
        </p:txBody>
      </p:sp>
    </p:spTree>
    <p:extLst>
      <p:ext uri="{BB962C8B-B14F-4D97-AF65-F5344CB8AC3E}">
        <p14:creationId xmlns:p14="http://schemas.microsoft.com/office/powerpoint/2010/main" val="43937172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 id="2147484008" r:id="rId18"/>
    <p:sldLayoutId id="2147484009" r:id="rId19"/>
    <p:sldLayoutId id="2147484010" r:id="rId20"/>
  </p:sldLayoutIdLst>
  <p:hf hdr="0" dt="0"/>
  <p:txStyles>
    <p:titleStyle>
      <a:lvl1pPr algn="l" defTabSz="914126" rtl="0" eaLnBrk="1" latinLnBrk="0" hangingPunct="1">
        <a:lnSpc>
          <a:spcPct val="90000"/>
        </a:lnSpc>
        <a:spcBef>
          <a:spcPct val="0"/>
        </a:spcBef>
        <a:buNone/>
        <a:defRPr lang="en-US" sz="3199" b="1" i="0" kern="1200" dirty="0" smtClean="0">
          <a:solidFill>
            <a:srgbClr val="EC1C24"/>
          </a:solidFill>
          <a:latin typeface="Arial" charset="0"/>
          <a:ea typeface="+mj-ea"/>
          <a:cs typeface="Arial" charset="0"/>
        </a:defRPr>
      </a:lvl1pPr>
    </p:titleStyle>
    <p:bodyStyle>
      <a:lvl1pPr marL="228531" indent="-228531" algn="l" defTabSz="914126" rtl="0" eaLnBrk="1" latinLnBrk="0" hangingPunct="1">
        <a:lnSpc>
          <a:spcPct val="100000"/>
        </a:lnSpc>
        <a:spcBef>
          <a:spcPts val="1200"/>
        </a:spcBef>
        <a:buClr>
          <a:srgbClr val="FF0000"/>
        </a:buClr>
        <a:buFont typeface="Calibri" panose="020F0502020204030204" pitchFamily="34" charset="0"/>
        <a:buChar char="˃"/>
        <a:defRPr sz="1999" b="1" kern="1200">
          <a:solidFill>
            <a:schemeClr val="tx1">
              <a:lumMod val="50000"/>
            </a:schemeClr>
          </a:solidFill>
          <a:latin typeface="Arial" panose="020B0604020202020204" pitchFamily="34" charset="0"/>
          <a:ea typeface="+mn-ea"/>
          <a:cs typeface="Arial" panose="020B0604020202020204" pitchFamily="34" charset="0"/>
        </a:defRPr>
      </a:lvl1pPr>
      <a:lvl2pPr marL="742727" indent="-285664" algn="l" defTabSz="914126" rtl="0" eaLnBrk="1" latinLnBrk="0" hangingPunct="1">
        <a:lnSpc>
          <a:spcPct val="90000"/>
        </a:lnSpc>
        <a:spcBef>
          <a:spcPts val="500"/>
        </a:spcBef>
        <a:buFontTx/>
        <a:buBlip>
          <a:blip r:embed="rId23"/>
        </a:buBlip>
        <a:defRPr sz="1799" kern="1200">
          <a:solidFill>
            <a:schemeClr val="tx1"/>
          </a:solidFill>
          <a:latin typeface="Arial" panose="020B0604020202020204" pitchFamily="34" charset="0"/>
          <a:ea typeface="+mn-ea"/>
          <a:cs typeface="Arial" panose="020B0604020202020204" pitchFamily="34" charset="0"/>
        </a:defRPr>
      </a:lvl2pPr>
      <a:lvl3pPr marL="1142657" indent="-228531" algn="l" defTabSz="914126" rtl="0" eaLnBrk="1" latinLnBrk="0" hangingPunct="1">
        <a:lnSpc>
          <a:spcPct val="90000"/>
        </a:lnSpc>
        <a:spcBef>
          <a:spcPts val="500"/>
        </a:spcBef>
        <a:buFont typeface="Calibri" panose="020F0502020204030204" pitchFamily="34" charset="0"/>
        <a:buChar char="‒"/>
        <a:defRPr sz="1999" kern="1200">
          <a:solidFill>
            <a:schemeClr val="tx1"/>
          </a:solidFill>
          <a:latin typeface="Arial" panose="020B0604020202020204" pitchFamily="34" charset="0"/>
          <a:ea typeface="+mn-ea"/>
          <a:cs typeface="Arial" panose="020B0604020202020204" pitchFamily="34" charset="0"/>
        </a:defRPr>
      </a:lvl3pPr>
      <a:lvl4pPr marL="1599720" indent="-228531" algn="l" defTabSz="914126" rtl="0" eaLnBrk="1" latinLnBrk="0" hangingPunct="1">
        <a:lnSpc>
          <a:spcPct val="90000"/>
        </a:lnSpc>
        <a:spcBef>
          <a:spcPts val="500"/>
        </a:spcBef>
        <a:buFont typeface="Wingdings" panose="05000000000000000000" pitchFamily="2" charset="2"/>
        <a:buChar char="§"/>
        <a:defRPr sz="1799" kern="1200">
          <a:solidFill>
            <a:schemeClr val="tx1"/>
          </a:solidFill>
          <a:latin typeface="Arial" panose="020B0604020202020204" pitchFamily="34" charset="0"/>
          <a:ea typeface="+mn-ea"/>
          <a:cs typeface="Arial" panose="020B0604020202020204" pitchFamily="34" charset="0"/>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Arial" panose="020B0604020202020204" pitchFamily="34" charset="0"/>
          <a:ea typeface="+mn-ea"/>
          <a:cs typeface="Arial" panose="020B0604020202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05BA-2C7D-4921-982A-84A30B5EE55B}"/>
              </a:ext>
            </a:extLst>
          </p:cNvPr>
          <p:cNvSpPr>
            <a:spLocks noGrp="1"/>
          </p:cNvSpPr>
          <p:nvPr>
            <p:ph type="title"/>
          </p:nvPr>
        </p:nvSpPr>
        <p:spPr/>
        <p:txBody>
          <a:bodyPr/>
          <a:lstStyle/>
          <a:p>
            <a:r>
              <a:rPr lang="en-US" altLang="zh-CN" dirty="0">
                <a:ea typeface="SimSun" pitchFamily="2" charset="-122"/>
              </a:rPr>
              <a:t>Block and Port Level Protocols</a:t>
            </a:r>
            <a:endParaRPr lang="zh-CN" altLang="en-US" dirty="0"/>
          </a:p>
        </p:txBody>
      </p:sp>
      <p:sp>
        <p:nvSpPr>
          <p:cNvPr id="4" name="Subtitle 3">
            <a:extLst>
              <a:ext uri="{FF2B5EF4-FFF2-40B4-BE49-F238E27FC236}">
                <a16:creationId xmlns:a16="http://schemas.microsoft.com/office/drawing/2014/main" id="{7F7F1FE8-F7DE-4816-854E-F163AD6A1C9B}"/>
              </a:ext>
            </a:extLst>
          </p:cNvPr>
          <p:cNvSpPr>
            <a:spLocks noGrp="1"/>
          </p:cNvSpPr>
          <p:nvPr>
            <p:ph type="subTitle" idx="1"/>
          </p:nvPr>
        </p:nvSpPr>
        <p:spPr>
          <a:xfrm>
            <a:off x="579121" y="4490866"/>
            <a:ext cx="7417990" cy="400110"/>
          </a:xfrm>
        </p:spPr>
        <p:txBody>
          <a:bodyPr/>
          <a:lstStyle/>
          <a:p>
            <a:endParaRPr lang="en-US" dirty="0"/>
          </a:p>
        </p:txBody>
      </p:sp>
    </p:spTree>
    <p:extLst>
      <p:ext uri="{BB962C8B-B14F-4D97-AF65-F5344CB8AC3E}">
        <p14:creationId xmlns:p14="http://schemas.microsoft.com/office/powerpoint/2010/main" val="117603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highlight>
                  <a:srgbClr val="FFFF00"/>
                </a:highlight>
              </a:rPr>
              <a:t>Vitis</a:t>
            </a:r>
            <a:r>
              <a:rPr lang="en-US" dirty="0"/>
              <a:t> HLS IO Options</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10</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normAutofit fontScale="85000" lnSpcReduction="20000"/>
          </a:bodyPr>
          <a:lstStyle/>
          <a:p>
            <a:r>
              <a:rPr lang="en-US" sz="2200" dirty="0" err="1">
                <a:highlight>
                  <a:srgbClr val="FFFF00"/>
                </a:highlight>
              </a:rPr>
              <a:t>Vitis</a:t>
            </a:r>
            <a:r>
              <a:rPr lang="en-US" sz="2200" dirty="0"/>
              <a:t> HLS has four types of IO</a:t>
            </a:r>
          </a:p>
          <a:p>
            <a:pPr marL="800100" lvl="1" indent="-342900">
              <a:buFont typeface="+mj-lt"/>
              <a:buAutoNum type="arabicPeriod"/>
            </a:pPr>
            <a:r>
              <a:rPr lang="en-US" sz="1900" dirty="0"/>
              <a:t>Data ports created by the original top-level C function arguments </a:t>
            </a:r>
          </a:p>
          <a:p>
            <a:pPr marL="800100" lvl="1" indent="-342900">
              <a:buFont typeface="+mj-lt"/>
              <a:buAutoNum type="arabicPeriod"/>
            </a:pPr>
            <a:r>
              <a:rPr lang="en-US" sz="1900" dirty="0"/>
              <a:t>IO protocol signals added at the Block-Level</a:t>
            </a:r>
          </a:p>
          <a:p>
            <a:pPr marL="800100" lvl="1" indent="-342900">
              <a:buFont typeface="+mj-lt"/>
              <a:buAutoNum type="arabicPeriod"/>
            </a:pPr>
            <a:r>
              <a:rPr lang="en-US" sz="1900" dirty="0"/>
              <a:t>IO protocol signals added at the Port-Level </a:t>
            </a:r>
          </a:p>
          <a:p>
            <a:pPr marL="800100" lvl="1" indent="-342900">
              <a:buFont typeface="+mj-lt"/>
              <a:buAutoNum type="arabicPeriod"/>
            </a:pPr>
            <a:r>
              <a:rPr lang="en-US" sz="1900" dirty="0"/>
              <a:t>IO protocol signals added externally as IP Interfaces</a:t>
            </a:r>
          </a:p>
          <a:p>
            <a:r>
              <a:rPr lang="en-US" sz="2200" dirty="0"/>
              <a:t>Data Ports </a:t>
            </a:r>
          </a:p>
          <a:p>
            <a:pPr lvl="1"/>
            <a:r>
              <a:rPr lang="en-US" sz="1900" dirty="0"/>
              <a:t>These are the function arguments/parameters</a:t>
            </a:r>
          </a:p>
          <a:p>
            <a:r>
              <a:rPr lang="en-US" sz="2200" dirty="0"/>
              <a:t>Block-Level Interfaces (optional)</a:t>
            </a:r>
          </a:p>
          <a:p>
            <a:pPr lvl="1"/>
            <a:r>
              <a:rPr lang="en-US" sz="1900" dirty="0"/>
              <a:t>An interface protocol which is added at the block level</a:t>
            </a:r>
          </a:p>
          <a:p>
            <a:pPr lvl="1"/>
            <a:r>
              <a:rPr lang="en-US" sz="1900" dirty="0"/>
              <a:t>Controls the addition of block level control ports: start, idle, done, and ready </a:t>
            </a:r>
          </a:p>
          <a:p>
            <a:r>
              <a:rPr lang="en-US" sz="2200" dirty="0"/>
              <a:t>Port-Level interfaces (optional)</a:t>
            </a:r>
          </a:p>
          <a:p>
            <a:pPr lvl="1"/>
            <a:r>
              <a:rPr lang="en-US" sz="1900" dirty="0"/>
              <a:t>IO interface protocols added to the individual function arguments</a:t>
            </a:r>
          </a:p>
          <a:p>
            <a:r>
              <a:rPr lang="en-US" sz="2200" dirty="0"/>
              <a:t>IP interfaces (optional)</a:t>
            </a:r>
          </a:p>
          <a:p>
            <a:pPr lvl="1"/>
            <a:r>
              <a:rPr lang="en-US" sz="1900" dirty="0"/>
              <a:t>Added as external adapters when exported as an IP</a:t>
            </a:r>
          </a:p>
        </p:txBody>
      </p:sp>
      <p:sp>
        <p:nvSpPr>
          <p:cNvPr id="6"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10</a:t>
            </a:fld>
            <a:endParaRPr lang="en-US" sz="1000" dirty="0">
              <a:solidFill>
                <a:srgbClr val="FFFFFF"/>
              </a:solidFill>
              <a:latin typeface="Arial" charset="0"/>
              <a:ea typeface="ＭＳ Ｐゴシック" pitchFamily="34" charset="-128"/>
              <a:cs typeface="Arial"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err="1"/>
              <a:t>Vitis</a:t>
            </a:r>
            <a:r>
              <a:rPr lang="en-US" strike="sngStrike" dirty="0"/>
              <a:t> HLS Basic Ports</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11</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lstStyle/>
          <a:p>
            <a:r>
              <a:rPr lang="en-US" dirty="0"/>
              <a:t>Adder Example</a:t>
            </a:r>
          </a:p>
        </p:txBody>
      </p:sp>
      <p:sp>
        <p:nvSpPr>
          <p:cNvPr id="114" name="Content Placeholder 2"/>
          <p:cNvSpPr txBox="1">
            <a:spLocks/>
          </p:cNvSpPr>
          <p:nvPr/>
        </p:nvSpPr>
        <p:spPr bwMode="auto">
          <a:xfrm>
            <a:off x="5081588" y="1239916"/>
            <a:ext cx="6946901" cy="51862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p>
            <a:pPr marL="342900" indent="-342900" defTabSz="457200" fontAlgn="base">
              <a:spcBef>
                <a:spcPct val="20000"/>
              </a:spcBef>
              <a:spcAft>
                <a:spcPct val="0"/>
              </a:spcAft>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Clock added to all sequential RTL blocks</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One clock per function/block</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SystemC designs may have a unique clock for each CTHREAD</a:t>
            </a:r>
          </a:p>
          <a:p>
            <a:pPr marL="342900" indent="-342900" defTabSz="9144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Reset added to all sequential RTL blocks</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Only the FSM and any variables initialized in the C are reset by default</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Reset and polarity options are controlled via the RTL Configuration </a:t>
            </a:r>
          </a:p>
          <a:p>
            <a:pPr marL="1257300" lvl="2" indent="-342900" defTabSz="914400">
              <a:spcBef>
                <a:spcPct val="20000"/>
              </a:spcBef>
              <a:buFont typeface="Arial" pitchFamily="34" charset="0"/>
              <a:buChar char="−"/>
            </a:pPr>
            <a:r>
              <a:rPr lang="en-US" sz="1700" dirty="0">
                <a:solidFill>
                  <a:srgbClr val="0C0C0C"/>
                </a:solidFill>
                <a:latin typeface="Arial"/>
                <a:ea typeface="ＭＳ Ｐゴシック" pitchFamily="24" charset="-128"/>
                <a:cs typeface="ＭＳ Ｐゴシック" pitchFamily="24" charset="-128"/>
              </a:rPr>
              <a:t>Solutions/Solution Settings...</a:t>
            </a:r>
          </a:p>
          <a:p>
            <a:pPr marL="342900" indent="-342900" defTabSz="9144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Optional Clock Enable </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An optional clock enable can be added via the sequential RTL (</a:t>
            </a:r>
            <a:r>
              <a:rPr lang="en-US" dirty="0" err="1">
                <a:solidFill>
                  <a:srgbClr val="0C0C0C"/>
                </a:solidFill>
                <a:latin typeface="Arial"/>
                <a:ea typeface="ＭＳ Ｐゴシック" pitchFamily="24" charset="-128"/>
                <a:cs typeface="ＭＳ Ｐゴシック" pitchFamily="24" charset="-128"/>
              </a:rPr>
              <a:t>config_interface</a:t>
            </a:r>
            <a:r>
              <a:rPr lang="en-US" dirty="0">
                <a:solidFill>
                  <a:srgbClr val="0C0C0C"/>
                </a:solidFill>
                <a:latin typeface="Arial"/>
                <a:ea typeface="ＭＳ Ｐゴシック" pitchFamily="24" charset="-128"/>
                <a:cs typeface="ＭＳ Ｐゴシック" pitchFamily="24" charset="-128"/>
              </a:rPr>
              <a:t>) configuration</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When de-asserted it will cause the block to “freeze”</a:t>
            </a:r>
          </a:p>
          <a:p>
            <a:pPr marL="1257300" lvl="2" indent="-342900" defTabSz="914400">
              <a:spcBef>
                <a:spcPct val="20000"/>
              </a:spcBef>
              <a:buFont typeface="Arial" pitchFamily="34" charset="0"/>
              <a:buChar char="−"/>
            </a:pPr>
            <a:r>
              <a:rPr lang="en-US" sz="1600" dirty="0">
                <a:solidFill>
                  <a:srgbClr val="0C0C0C"/>
                </a:solidFill>
                <a:latin typeface="Arial"/>
                <a:ea typeface="ＭＳ Ｐゴシック" pitchFamily="24" charset="-128"/>
                <a:cs typeface="ＭＳ Ｐゴシック" pitchFamily="24" charset="-128"/>
              </a:rPr>
              <a:t>All connected blocks are assumed to be using the same CE</a:t>
            </a:r>
          </a:p>
          <a:p>
            <a:pPr marL="1257300" lvl="2" indent="-342900" defTabSz="914400">
              <a:spcBef>
                <a:spcPct val="20000"/>
              </a:spcBef>
              <a:buFont typeface="Arial" pitchFamily="34" charset="0"/>
              <a:buChar char="−"/>
            </a:pPr>
            <a:r>
              <a:rPr lang="en-US" sz="1600" dirty="0">
                <a:solidFill>
                  <a:srgbClr val="0C0C0C"/>
                </a:solidFill>
                <a:latin typeface="Arial"/>
                <a:ea typeface="ＭＳ Ｐゴシック" pitchFamily="24" charset="-128"/>
                <a:cs typeface="ＭＳ Ｐゴシック" pitchFamily="24" charset="-128"/>
              </a:rPr>
              <a:t>When the IO protocol of this block freezes, it is expected other blocks do the same</a:t>
            </a:r>
          </a:p>
          <a:p>
            <a:pPr marL="1257300" lvl="2" indent="-342900" defTabSz="914400">
              <a:spcBef>
                <a:spcPct val="20000"/>
              </a:spcBef>
              <a:buFont typeface="Arial" pitchFamily="34" charset="0"/>
              <a:buChar char="−"/>
            </a:pPr>
            <a:r>
              <a:rPr lang="en-US" sz="1600" dirty="0">
                <a:solidFill>
                  <a:srgbClr val="0C0C0C"/>
                </a:solidFill>
                <a:latin typeface="Arial"/>
                <a:ea typeface="ＭＳ Ｐゴシック" pitchFamily="24" charset="-128"/>
                <a:cs typeface="ＭＳ Ｐゴシック" pitchFamily="24" charset="-128"/>
              </a:rPr>
              <a:t>Else a valid output may be read multiple times</a:t>
            </a:r>
          </a:p>
        </p:txBody>
      </p:sp>
      <p:sp>
        <p:nvSpPr>
          <p:cNvPr id="17"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11</a:t>
            </a:fld>
            <a:endParaRPr lang="en-US" sz="1000" dirty="0">
              <a:solidFill>
                <a:srgbClr val="FFFFFF"/>
              </a:solidFill>
              <a:latin typeface="Arial" charset="0"/>
              <a:ea typeface="ＭＳ Ｐゴシック" pitchFamily="34" charset="-128"/>
              <a:cs typeface="Arial" charset="0"/>
            </a:endParaRPr>
          </a:p>
        </p:txBody>
      </p:sp>
      <p:sp>
        <p:nvSpPr>
          <p:cNvPr id="18" name="TextBox 17">
            <a:extLst>
              <a:ext uri="{FF2B5EF4-FFF2-40B4-BE49-F238E27FC236}">
                <a16:creationId xmlns:a16="http://schemas.microsoft.com/office/drawing/2014/main" id="{A2A29EC7-3C80-4558-A527-59CDA618B162}"/>
              </a:ext>
            </a:extLst>
          </p:cNvPr>
          <p:cNvSpPr txBox="1"/>
          <p:nvPr/>
        </p:nvSpPr>
        <p:spPr>
          <a:xfrm>
            <a:off x="966328" y="2157670"/>
            <a:ext cx="3839500" cy="1338828"/>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"adders.h"</a:t>
            </a:r>
          </a:p>
          <a:p>
            <a:pPr defTabSz="914400" fontAlgn="base">
              <a:spcBef>
                <a:spcPct val="0"/>
              </a:spcBef>
              <a:spcAft>
                <a:spcPct val="0"/>
              </a:spcAft>
              <a:defRPr/>
            </a:pPr>
            <a:r>
              <a:rPr lang="en-US" sz="900" b="1" kern="0" dirty="0">
                <a:solidFill>
                  <a:srgbClr val="000000"/>
                </a:solidFill>
                <a:latin typeface="Arial"/>
              </a:rPr>
              <a:t>int adders(int in1, int in2, int *sum)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temp;</a:t>
            </a:r>
          </a:p>
          <a:p>
            <a:pPr defTabSz="914400" fontAlgn="base">
              <a:spcBef>
                <a:spcPct val="0"/>
              </a:spcBef>
              <a:spcAft>
                <a:spcPct val="0"/>
              </a:spcAft>
              <a:tabLst>
                <a:tab pos="457200" algn="l"/>
              </a:tabLst>
              <a:defRPr/>
            </a:pPr>
            <a:r>
              <a:rPr lang="en-US" sz="900" b="1" kern="0" dirty="0">
                <a:solidFill>
                  <a:srgbClr val="000000"/>
                </a:solidFill>
                <a:latin typeface="Arial"/>
              </a:rPr>
              <a:t>	*sum = in1 + in2 + *sum;</a:t>
            </a:r>
          </a:p>
          <a:p>
            <a:pPr defTabSz="914400" fontAlgn="base">
              <a:spcBef>
                <a:spcPct val="0"/>
              </a:spcBef>
              <a:spcAft>
                <a:spcPct val="0"/>
              </a:spcAft>
              <a:tabLst>
                <a:tab pos="457200" algn="l"/>
              </a:tabLst>
              <a:defRPr/>
            </a:pPr>
            <a:r>
              <a:rPr lang="en-US" sz="900" b="1" kern="0" dirty="0">
                <a:solidFill>
                  <a:srgbClr val="000000"/>
                </a:solidFill>
                <a:latin typeface="Arial"/>
              </a:rPr>
              <a:t>               temp = in1 + in2;</a:t>
            </a:r>
          </a:p>
          <a:p>
            <a:pPr defTabSz="914400" fontAlgn="base">
              <a:spcBef>
                <a:spcPct val="0"/>
              </a:spcBef>
              <a:spcAft>
                <a:spcPct val="0"/>
              </a:spcAft>
              <a:tabLst>
                <a:tab pos="457200" algn="l"/>
              </a:tabLs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return  temp;</a:t>
            </a:r>
          </a:p>
          <a:p>
            <a:pPr defTabSz="914400" fontAlgn="base">
              <a:spcBef>
                <a:spcPct val="0"/>
              </a:spcBef>
              <a:spcAft>
                <a:spcPct val="0"/>
              </a:spcAft>
              <a:defRPr/>
            </a:pPr>
            <a:r>
              <a:rPr lang="en-US" sz="900" b="1" kern="0" dirty="0">
                <a:solidFill>
                  <a:srgbClr val="000000"/>
                </a:solidFill>
                <a:latin typeface="Arial"/>
              </a:rPr>
              <a:t>}</a:t>
            </a:r>
          </a:p>
        </p:txBody>
      </p:sp>
      <p:sp>
        <p:nvSpPr>
          <p:cNvPr id="19" name="Rectangle 18">
            <a:extLst>
              <a:ext uri="{FF2B5EF4-FFF2-40B4-BE49-F238E27FC236}">
                <a16:creationId xmlns:a16="http://schemas.microsoft.com/office/drawing/2014/main" id="{8F694974-2EE0-44D9-B432-D5F5FCBF43E1}"/>
              </a:ext>
            </a:extLst>
          </p:cNvPr>
          <p:cNvSpPr/>
          <p:nvPr/>
        </p:nvSpPr>
        <p:spPr>
          <a:xfrm>
            <a:off x="1879458" y="3962401"/>
            <a:ext cx="2155982" cy="2308571"/>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20" name="TextBox 19">
            <a:extLst>
              <a:ext uri="{FF2B5EF4-FFF2-40B4-BE49-F238E27FC236}">
                <a16:creationId xmlns:a16="http://schemas.microsoft.com/office/drawing/2014/main" id="{BFFE984B-91BF-4F37-82EB-F4CEC7CA25E0}"/>
              </a:ext>
            </a:extLst>
          </p:cNvPr>
          <p:cNvSpPr txBox="1"/>
          <p:nvPr/>
        </p:nvSpPr>
        <p:spPr>
          <a:xfrm>
            <a:off x="2622095" y="3664558"/>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latin typeface="Arial"/>
              </a:rPr>
              <a:t>adders</a:t>
            </a:r>
          </a:p>
        </p:txBody>
      </p:sp>
      <p:sp>
        <p:nvSpPr>
          <p:cNvPr id="21" name="Down Arrow 112">
            <a:extLst>
              <a:ext uri="{FF2B5EF4-FFF2-40B4-BE49-F238E27FC236}">
                <a16:creationId xmlns:a16="http://schemas.microsoft.com/office/drawing/2014/main" id="{83BA9E47-A957-4979-A591-EDB68801404C}"/>
              </a:ext>
            </a:extLst>
          </p:cNvPr>
          <p:cNvSpPr/>
          <p:nvPr/>
        </p:nvSpPr>
        <p:spPr>
          <a:xfrm>
            <a:off x="1324681" y="3540252"/>
            <a:ext cx="3173987" cy="422455"/>
          </a:xfrm>
          <a:prstGeom prst="downArrow">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kern="0" dirty="0">
                <a:solidFill>
                  <a:srgbClr val="FFFFFF"/>
                </a:solidFill>
                <a:latin typeface="Arial"/>
              </a:rPr>
              <a:t>Synthesis</a:t>
            </a:r>
          </a:p>
        </p:txBody>
      </p:sp>
      <p:sp>
        <p:nvSpPr>
          <p:cNvPr id="22" name="TextBox 21">
            <a:extLst>
              <a:ext uri="{FF2B5EF4-FFF2-40B4-BE49-F238E27FC236}">
                <a16:creationId xmlns:a16="http://schemas.microsoft.com/office/drawing/2014/main" id="{5710CE99-6C47-4183-8F5D-41CCB506021F}"/>
              </a:ext>
            </a:extLst>
          </p:cNvPr>
          <p:cNvSpPr txBox="1"/>
          <p:nvPr/>
        </p:nvSpPr>
        <p:spPr>
          <a:xfrm>
            <a:off x="1308697" y="5748219"/>
            <a:ext cx="604653"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ap_clk</a:t>
            </a:r>
          </a:p>
        </p:txBody>
      </p:sp>
      <p:cxnSp>
        <p:nvCxnSpPr>
          <p:cNvPr id="23" name="Straight Arrow Connector 22">
            <a:extLst>
              <a:ext uri="{FF2B5EF4-FFF2-40B4-BE49-F238E27FC236}">
                <a16:creationId xmlns:a16="http://schemas.microsoft.com/office/drawing/2014/main" id="{4A00F539-995B-46D0-B657-9DCDA8AABFCF}"/>
              </a:ext>
            </a:extLst>
          </p:cNvPr>
          <p:cNvCxnSpPr/>
          <p:nvPr/>
        </p:nvCxnSpPr>
        <p:spPr>
          <a:xfrm>
            <a:off x="1887808" y="5863433"/>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24" name="TextBox 23">
            <a:extLst>
              <a:ext uri="{FF2B5EF4-FFF2-40B4-BE49-F238E27FC236}">
                <a16:creationId xmlns:a16="http://schemas.microsoft.com/office/drawing/2014/main" id="{D1FF23FD-BA2C-4E12-93BB-08A210BDAAD8}"/>
              </a:ext>
            </a:extLst>
          </p:cNvPr>
          <p:cNvSpPr txBox="1"/>
          <p:nvPr/>
        </p:nvSpPr>
        <p:spPr>
          <a:xfrm>
            <a:off x="1323125" y="5925325"/>
            <a:ext cx="590225"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ap_rst</a:t>
            </a:r>
          </a:p>
        </p:txBody>
      </p:sp>
      <p:cxnSp>
        <p:nvCxnSpPr>
          <p:cNvPr id="25" name="Straight Arrow Connector 24">
            <a:extLst>
              <a:ext uri="{FF2B5EF4-FFF2-40B4-BE49-F238E27FC236}">
                <a16:creationId xmlns:a16="http://schemas.microsoft.com/office/drawing/2014/main" id="{34F99607-8EFF-472D-B2B0-99A94BE9346E}"/>
              </a:ext>
            </a:extLst>
          </p:cNvPr>
          <p:cNvCxnSpPr/>
          <p:nvPr/>
        </p:nvCxnSpPr>
        <p:spPr>
          <a:xfrm>
            <a:off x="1887808" y="604053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26" name="TextBox 25">
            <a:extLst>
              <a:ext uri="{FF2B5EF4-FFF2-40B4-BE49-F238E27FC236}">
                <a16:creationId xmlns:a16="http://schemas.microsoft.com/office/drawing/2014/main" id="{E614D5CB-C516-422C-BBCD-1B1717C887BE}"/>
              </a:ext>
            </a:extLst>
          </p:cNvPr>
          <p:cNvSpPr txBox="1"/>
          <p:nvPr/>
        </p:nvSpPr>
        <p:spPr>
          <a:xfrm>
            <a:off x="1320167" y="6093864"/>
            <a:ext cx="567783"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ap_ce</a:t>
            </a:r>
          </a:p>
        </p:txBody>
      </p:sp>
      <p:cxnSp>
        <p:nvCxnSpPr>
          <p:cNvPr id="27" name="Straight Arrow Connector 26">
            <a:extLst>
              <a:ext uri="{FF2B5EF4-FFF2-40B4-BE49-F238E27FC236}">
                <a16:creationId xmlns:a16="http://schemas.microsoft.com/office/drawing/2014/main" id="{D3E3B72B-CB28-409C-BA9E-6DEBA43389FC}"/>
              </a:ext>
            </a:extLst>
          </p:cNvPr>
          <p:cNvCxnSpPr/>
          <p:nvPr/>
        </p:nvCxnSpPr>
        <p:spPr>
          <a:xfrm>
            <a:off x="1887808" y="6209078"/>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Vitis</a:t>
            </a:r>
            <a:r>
              <a:rPr lang="en-US" dirty="0"/>
              <a:t> HLS Optional IO : Function Arguments</a:t>
            </a:r>
          </a:p>
        </p:txBody>
      </p:sp>
      <p:sp>
        <p:nvSpPr>
          <p:cNvPr id="3" name="Content Placeholder 2"/>
          <p:cNvSpPr>
            <a:spLocks noGrp="1"/>
          </p:cNvSpPr>
          <p:nvPr>
            <p:ph sz="half" idx="1"/>
          </p:nvPr>
        </p:nvSpPr>
        <p:spPr/>
        <p:txBody>
          <a:bodyPr/>
          <a:lstStyle/>
          <a:p>
            <a:r>
              <a:rPr lang="en-US" dirty="0"/>
              <a:t>Adder Example</a:t>
            </a:r>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12</a:t>
            </a:fld>
            <a:endParaRPr lang="en-US" dirty="0"/>
          </a:p>
        </p:txBody>
      </p:sp>
      <p:sp>
        <p:nvSpPr>
          <p:cNvPr id="114" name="Content Placeholder 2"/>
          <p:cNvSpPr txBox="1">
            <a:spLocks/>
          </p:cNvSpPr>
          <p:nvPr/>
        </p:nvSpPr>
        <p:spPr bwMode="auto">
          <a:xfrm>
            <a:off x="6039964" y="1278320"/>
            <a:ext cx="5533725" cy="43604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defTabSz="457200" fontAlgn="base">
              <a:spcBef>
                <a:spcPct val="20000"/>
              </a:spcBef>
              <a:spcAft>
                <a:spcPct val="0"/>
              </a:spcAft>
              <a:buFont typeface="Arial" charset="0"/>
              <a:buChar char="•"/>
              <a:defRPr/>
            </a:pPr>
            <a:r>
              <a:rPr lang="en-US" sz="2000" b="1" dirty="0">
                <a:solidFill>
                  <a:srgbClr val="008CA8"/>
                </a:solidFill>
                <a:ea typeface="ＭＳ Ｐゴシック" pitchFamily="24" charset="-128"/>
                <a:cs typeface="ＭＳ Ｐゴシック" pitchFamily="24" charset="-128"/>
              </a:rPr>
              <a:t>Function Arguments</a:t>
            </a:r>
          </a:p>
          <a:p>
            <a:pPr marL="800100" lvl="1" indent="-342900">
              <a:spcBef>
                <a:spcPct val="20000"/>
              </a:spcBef>
              <a:buFont typeface="Arial" pitchFamily="34" charset="0"/>
              <a:buChar char="−"/>
            </a:pPr>
            <a:r>
              <a:rPr lang="en-US" dirty="0">
                <a:ea typeface="ＭＳ Ｐゴシック" pitchFamily="24" charset="-128"/>
                <a:cs typeface="ＭＳ Ｐゴシック" pitchFamily="24" charset="-128"/>
              </a:rPr>
              <a:t>Synthesized into input and/or output data ports</a:t>
            </a:r>
          </a:p>
          <a:p>
            <a:pPr marL="342900" indent="-342900">
              <a:spcBef>
                <a:spcPct val="20000"/>
              </a:spcBef>
              <a:buFont typeface="Arial" charset="0"/>
              <a:buChar char="•"/>
              <a:defRPr/>
            </a:pPr>
            <a:r>
              <a:rPr lang="en-US" sz="2000" b="1" dirty="0">
                <a:solidFill>
                  <a:srgbClr val="008CA8"/>
                </a:solidFill>
                <a:ea typeface="ＭＳ Ｐゴシック" pitchFamily="24" charset="-128"/>
                <a:cs typeface="ＭＳ Ｐゴシック" pitchFamily="24" charset="-128"/>
              </a:rPr>
              <a:t>Function Return</a:t>
            </a:r>
          </a:p>
          <a:p>
            <a:pPr marL="800100" lvl="1" indent="-342900">
              <a:spcBef>
                <a:spcPct val="20000"/>
              </a:spcBef>
              <a:buFont typeface="Arial" pitchFamily="34" charset="0"/>
              <a:buChar char="−"/>
            </a:pPr>
            <a:r>
              <a:rPr lang="en-US" dirty="0">
                <a:ea typeface="ＭＳ Ｐゴシック" pitchFamily="24" charset="-128"/>
                <a:cs typeface="ＭＳ Ｐゴシック" pitchFamily="24" charset="-128"/>
              </a:rPr>
              <a:t>Any return is synthesized into an output port called ap_return</a:t>
            </a:r>
          </a:p>
          <a:p>
            <a:pPr marL="342900" indent="-342900">
              <a:spcBef>
                <a:spcPct val="20000"/>
              </a:spcBef>
              <a:buFont typeface="Arial" charset="0"/>
              <a:buChar char="•"/>
              <a:defRPr/>
            </a:pPr>
            <a:r>
              <a:rPr lang="en-US" sz="2000" b="1" dirty="0">
                <a:solidFill>
                  <a:srgbClr val="008CA8"/>
                </a:solidFill>
                <a:ea typeface="ＭＳ Ｐゴシック" pitchFamily="24" charset="-128"/>
                <a:cs typeface="ＭＳ Ｐゴシック" pitchFamily="24" charset="-128"/>
              </a:rPr>
              <a:t>Pointers </a:t>
            </a:r>
            <a:r>
              <a:rPr lang="en-US" sz="1600" b="1" dirty="0">
                <a:solidFill>
                  <a:srgbClr val="008CA8"/>
                </a:solidFill>
                <a:ea typeface="ＭＳ Ｐゴシック" pitchFamily="24" charset="-128"/>
                <a:cs typeface="ＭＳ Ｐゴシック" pitchFamily="24" charset="-128"/>
              </a:rPr>
              <a:t>(&amp; C++ References)</a:t>
            </a:r>
            <a:endParaRPr lang="en-US" sz="2000" b="1" dirty="0">
              <a:solidFill>
                <a:srgbClr val="008CA8"/>
              </a:solidFill>
              <a:ea typeface="ＭＳ Ｐゴシック" pitchFamily="24" charset="-128"/>
              <a:cs typeface="ＭＳ Ｐゴシック" pitchFamily="24" charset="-128"/>
            </a:endParaRPr>
          </a:p>
          <a:p>
            <a:pPr marL="800100" lvl="1" indent="-342900">
              <a:spcBef>
                <a:spcPct val="20000"/>
              </a:spcBef>
              <a:buFont typeface="Arial" pitchFamily="34" charset="0"/>
              <a:buChar char="−"/>
            </a:pPr>
            <a:r>
              <a:rPr lang="en-US" dirty="0">
                <a:ea typeface="ＭＳ Ｐゴシック" pitchFamily="24" charset="-128"/>
                <a:cs typeface="ＭＳ Ｐゴシック" pitchFamily="24" charset="-128"/>
              </a:rPr>
              <a:t>Can be read from and written to</a:t>
            </a:r>
          </a:p>
          <a:p>
            <a:pPr marL="800100" lvl="1" indent="-342900">
              <a:spcBef>
                <a:spcPct val="20000"/>
              </a:spcBef>
              <a:buFont typeface="Arial" pitchFamily="34" charset="0"/>
              <a:buChar char="−"/>
            </a:pPr>
            <a:r>
              <a:rPr lang="en-US" dirty="0">
                <a:ea typeface="ＭＳ Ｐゴシック" pitchFamily="24" charset="-128"/>
                <a:cs typeface="ＭＳ Ｐゴシック" pitchFamily="24" charset="-128"/>
              </a:rPr>
              <a:t>Separate input and output ports for pointer reads and writes</a:t>
            </a:r>
          </a:p>
          <a:p>
            <a:pPr marL="342900" indent="-342900">
              <a:spcBef>
                <a:spcPct val="20000"/>
              </a:spcBef>
              <a:buFont typeface="Arial" charset="0"/>
              <a:buChar char="•"/>
              <a:defRPr/>
            </a:pPr>
            <a:r>
              <a:rPr lang="en-US" sz="2000" b="1" dirty="0">
                <a:solidFill>
                  <a:srgbClr val="008CA8"/>
                </a:solidFill>
                <a:ea typeface="ＭＳ Ｐゴシック" pitchFamily="24" charset="-128"/>
                <a:cs typeface="ＭＳ Ｐゴシック" pitchFamily="24" charset="-128"/>
              </a:rPr>
              <a:t>Arrays </a:t>
            </a:r>
            <a:r>
              <a:rPr lang="en-US" sz="1600" b="1" dirty="0">
                <a:solidFill>
                  <a:srgbClr val="008CA8"/>
                </a:solidFill>
                <a:ea typeface="ＭＳ Ｐゴシック" pitchFamily="24" charset="-128"/>
                <a:cs typeface="ＭＳ Ｐゴシック" pitchFamily="24" charset="-128"/>
              </a:rPr>
              <a:t>(not shown here)</a:t>
            </a:r>
            <a:endParaRPr lang="en-US" sz="2000" b="1" dirty="0">
              <a:solidFill>
                <a:srgbClr val="008CA8"/>
              </a:solidFill>
              <a:ea typeface="ＭＳ Ｐゴシック" pitchFamily="24" charset="-128"/>
              <a:cs typeface="ＭＳ Ｐゴシック" pitchFamily="24" charset="-128"/>
            </a:endParaRPr>
          </a:p>
          <a:p>
            <a:pPr marL="800100" lvl="1" indent="-342900">
              <a:spcBef>
                <a:spcPct val="20000"/>
              </a:spcBef>
              <a:buFont typeface="Arial" pitchFamily="34" charset="0"/>
              <a:buChar char="−"/>
            </a:pPr>
            <a:r>
              <a:rPr lang="en-US" dirty="0">
                <a:ea typeface="ＭＳ Ｐゴシック" pitchFamily="24" charset="-128"/>
                <a:cs typeface="ＭＳ Ｐゴシック" pitchFamily="24" charset="-128"/>
              </a:rPr>
              <a:t>Like pointers can be synthesized into read and/or write ports</a:t>
            </a:r>
          </a:p>
        </p:txBody>
      </p:sp>
      <p:sp>
        <p:nvSpPr>
          <p:cNvPr id="29" name="Rectangle 28">
            <a:extLst>
              <a:ext uri="{FF2B5EF4-FFF2-40B4-BE49-F238E27FC236}">
                <a16:creationId xmlns:a16="http://schemas.microsoft.com/office/drawing/2014/main" id="{A1A77A8D-107F-478C-8D3B-9D02A75C13C8}"/>
              </a:ext>
            </a:extLst>
          </p:cNvPr>
          <p:cNvSpPr/>
          <p:nvPr/>
        </p:nvSpPr>
        <p:spPr>
          <a:xfrm>
            <a:off x="2196958" y="3975101"/>
            <a:ext cx="2155982" cy="2295871"/>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30" name="TextBox 29">
            <a:extLst>
              <a:ext uri="{FF2B5EF4-FFF2-40B4-BE49-F238E27FC236}">
                <a16:creationId xmlns:a16="http://schemas.microsoft.com/office/drawing/2014/main" id="{35DD2B4E-4DAD-4BAF-AD6C-C947C8BCB08F}"/>
              </a:ext>
            </a:extLst>
          </p:cNvPr>
          <p:cNvSpPr txBox="1"/>
          <p:nvPr/>
        </p:nvSpPr>
        <p:spPr>
          <a:xfrm>
            <a:off x="2939595" y="3994758"/>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rPr>
              <a:t>adders</a:t>
            </a:r>
          </a:p>
        </p:txBody>
      </p:sp>
      <p:sp>
        <p:nvSpPr>
          <p:cNvPr id="33" name="TextBox 32">
            <a:extLst>
              <a:ext uri="{FF2B5EF4-FFF2-40B4-BE49-F238E27FC236}">
                <a16:creationId xmlns:a16="http://schemas.microsoft.com/office/drawing/2014/main" id="{AE12A62E-AF4F-407B-8FDA-903A42424615}"/>
              </a:ext>
            </a:extLst>
          </p:cNvPr>
          <p:cNvSpPr txBox="1"/>
          <p:nvPr/>
        </p:nvSpPr>
        <p:spPr>
          <a:xfrm>
            <a:off x="4309643" y="5124928"/>
            <a:ext cx="1063112"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sum_dataout</a:t>
            </a:r>
          </a:p>
        </p:txBody>
      </p:sp>
      <p:sp>
        <p:nvSpPr>
          <p:cNvPr id="34" name="TextBox 33">
            <a:extLst>
              <a:ext uri="{FF2B5EF4-FFF2-40B4-BE49-F238E27FC236}">
                <a16:creationId xmlns:a16="http://schemas.microsoft.com/office/drawing/2014/main" id="{0B4F4900-EA06-4E33-B504-BC9D4F39F868}"/>
              </a:ext>
            </a:extLst>
          </p:cNvPr>
          <p:cNvSpPr txBox="1"/>
          <p:nvPr/>
        </p:nvSpPr>
        <p:spPr>
          <a:xfrm>
            <a:off x="1862922" y="4205911"/>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in1</a:t>
            </a:r>
          </a:p>
        </p:txBody>
      </p:sp>
      <p:sp>
        <p:nvSpPr>
          <p:cNvPr id="35" name="TextBox 34">
            <a:extLst>
              <a:ext uri="{FF2B5EF4-FFF2-40B4-BE49-F238E27FC236}">
                <a16:creationId xmlns:a16="http://schemas.microsoft.com/office/drawing/2014/main" id="{E57DAB8A-A537-44B0-84C7-0F594B41F4DF}"/>
              </a:ext>
            </a:extLst>
          </p:cNvPr>
          <p:cNvSpPr txBox="1"/>
          <p:nvPr/>
        </p:nvSpPr>
        <p:spPr>
          <a:xfrm>
            <a:off x="1862922" y="4654136"/>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in2</a:t>
            </a:r>
          </a:p>
        </p:txBody>
      </p:sp>
      <p:cxnSp>
        <p:nvCxnSpPr>
          <p:cNvPr id="36" name="Straight Arrow Connector 35">
            <a:extLst>
              <a:ext uri="{FF2B5EF4-FFF2-40B4-BE49-F238E27FC236}">
                <a16:creationId xmlns:a16="http://schemas.microsoft.com/office/drawing/2014/main" id="{7D7A2DA7-9F3D-4EA4-BD0C-6D92AD6D0A17}"/>
              </a:ext>
            </a:extLst>
          </p:cNvPr>
          <p:cNvCxnSpPr/>
          <p:nvPr/>
        </p:nvCxnSpPr>
        <p:spPr>
          <a:xfrm>
            <a:off x="2190357" y="432112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37" name="Straight Arrow Connector 36">
            <a:extLst>
              <a:ext uri="{FF2B5EF4-FFF2-40B4-BE49-F238E27FC236}">
                <a16:creationId xmlns:a16="http://schemas.microsoft.com/office/drawing/2014/main" id="{47810ABB-D412-4CB7-B6C4-D6EA990E88C0}"/>
              </a:ext>
            </a:extLst>
          </p:cNvPr>
          <p:cNvCxnSpPr/>
          <p:nvPr/>
        </p:nvCxnSpPr>
        <p:spPr>
          <a:xfrm>
            <a:off x="2198816" y="479283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38" name="Straight Arrow Connector 37">
            <a:extLst>
              <a:ext uri="{FF2B5EF4-FFF2-40B4-BE49-F238E27FC236}">
                <a16:creationId xmlns:a16="http://schemas.microsoft.com/office/drawing/2014/main" id="{E83BBA03-5FD5-48EB-81CD-F75C6833B486}"/>
              </a:ext>
            </a:extLst>
          </p:cNvPr>
          <p:cNvCxnSpPr/>
          <p:nvPr/>
        </p:nvCxnSpPr>
        <p:spPr>
          <a:xfrm>
            <a:off x="3939390" y="5278548"/>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39" name="TextBox 38">
            <a:extLst>
              <a:ext uri="{FF2B5EF4-FFF2-40B4-BE49-F238E27FC236}">
                <a16:creationId xmlns:a16="http://schemas.microsoft.com/office/drawing/2014/main" id="{24C0AAEC-4E2F-4626-940B-88777A37BA40}"/>
              </a:ext>
            </a:extLst>
          </p:cNvPr>
          <p:cNvSpPr txBox="1"/>
          <p:nvPr/>
        </p:nvSpPr>
        <p:spPr>
          <a:xfrm>
            <a:off x="4326550" y="4195575"/>
            <a:ext cx="8354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ap_return</a:t>
            </a:r>
          </a:p>
        </p:txBody>
      </p:sp>
      <p:cxnSp>
        <p:nvCxnSpPr>
          <p:cNvPr id="40" name="Straight Arrow Connector 39">
            <a:extLst>
              <a:ext uri="{FF2B5EF4-FFF2-40B4-BE49-F238E27FC236}">
                <a16:creationId xmlns:a16="http://schemas.microsoft.com/office/drawing/2014/main" id="{0AD6B949-50EE-42C0-9246-FBDCAC719A74}"/>
              </a:ext>
            </a:extLst>
          </p:cNvPr>
          <p:cNvCxnSpPr/>
          <p:nvPr/>
        </p:nvCxnSpPr>
        <p:spPr>
          <a:xfrm>
            <a:off x="3943394" y="4310790"/>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1" name="TextBox 40">
            <a:extLst>
              <a:ext uri="{FF2B5EF4-FFF2-40B4-BE49-F238E27FC236}">
                <a16:creationId xmlns:a16="http://schemas.microsoft.com/office/drawing/2014/main" id="{ECF9E6C8-FD77-4837-ADDD-35A3A63577FE}"/>
              </a:ext>
            </a:extLst>
          </p:cNvPr>
          <p:cNvSpPr txBox="1"/>
          <p:nvPr/>
        </p:nvSpPr>
        <p:spPr>
          <a:xfrm>
            <a:off x="1316742" y="5163333"/>
            <a:ext cx="933268"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sum_datain</a:t>
            </a:r>
          </a:p>
        </p:txBody>
      </p:sp>
      <p:cxnSp>
        <p:nvCxnSpPr>
          <p:cNvPr id="42" name="Straight Arrow Connector 41">
            <a:extLst>
              <a:ext uri="{FF2B5EF4-FFF2-40B4-BE49-F238E27FC236}">
                <a16:creationId xmlns:a16="http://schemas.microsoft.com/office/drawing/2014/main" id="{3555B462-5CE8-4685-AE2C-384468F7233D}"/>
              </a:ext>
            </a:extLst>
          </p:cNvPr>
          <p:cNvCxnSpPr/>
          <p:nvPr/>
        </p:nvCxnSpPr>
        <p:spPr>
          <a:xfrm>
            <a:off x="2198816" y="527854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3" name="TextBox 42">
            <a:extLst>
              <a:ext uri="{FF2B5EF4-FFF2-40B4-BE49-F238E27FC236}">
                <a16:creationId xmlns:a16="http://schemas.microsoft.com/office/drawing/2014/main" id="{B418CDA7-ED58-4AEE-A276-5A823FAE0E9F}"/>
              </a:ext>
            </a:extLst>
          </p:cNvPr>
          <p:cNvSpPr txBox="1"/>
          <p:nvPr/>
        </p:nvSpPr>
        <p:spPr>
          <a:xfrm>
            <a:off x="1626197" y="5748219"/>
            <a:ext cx="604653"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a:solidFill>
                  <a:srgbClr val="FFFFFF">
                    <a:lumMod val="65000"/>
                  </a:srgbClr>
                </a:solidFill>
              </a:rPr>
              <a:t>ap_clk</a:t>
            </a:r>
          </a:p>
        </p:txBody>
      </p:sp>
      <p:cxnSp>
        <p:nvCxnSpPr>
          <p:cNvPr id="44" name="Straight Arrow Connector 43">
            <a:extLst>
              <a:ext uri="{FF2B5EF4-FFF2-40B4-BE49-F238E27FC236}">
                <a16:creationId xmlns:a16="http://schemas.microsoft.com/office/drawing/2014/main" id="{C6877313-31BF-4839-A148-E10F545F7081}"/>
              </a:ext>
            </a:extLst>
          </p:cNvPr>
          <p:cNvCxnSpPr/>
          <p:nvPr/>
        </p:nvCxnSpPr>
        <p:spPr>
          <a:xfrm>
            <a:off x="2205308" y="5863433"/>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45" name="TextBox 44">
            <a:extLst>
              <a:ext uri="{FF2B5EF4-FFF2-40B4-BE49-F238E27FC236}">
                <a16:creationId xmlns:a16="http://schemas.microsoft.com/office/drawing/2014/main" id="{0B8D3954-3579-49FD-BCE1-BF6E2AA20E01}"/>
              </a:ext>
            </a:extLst>
          </p:cNvPr>
          <p:cNvSpPr txBox="1"/>
          <p:nvPr/>
        </p:nvSpPr>
        <p:spPr>
          <a:xfrm>
            <a:off x="1640625" y="5925325"/>
            <a:ext cx="590225"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a:solidFill>
                  <a:srgbClr val="FFFFFF">
                    <a:lumMod val="65000"/>
                  </a:srgbClr>
                </a:solidFill>
              </a:rPr>
              <a:t>ap_rst</a:t>
            </a:r>
          </a:p>
        </p:txBody>
      </p:sp>
      <p:cxnSp>
        <p:nvCxnSpPr>
          <p:cNvPr id="46" name="Straight Arrow Connector 45">
            <a:extLst>
              <a:ext uri="{FF2B5EF4-FFF2-40B4-BE49-F238E27FC236}">
                <a16:creationId xmlns:a16="http://schemas.microsoft.com/office/drawing/2014/main" id="{B67FB1AF-DCC3-4EF5-9BFF-369450F94C30}"/>
              </a:ext>
            </a:extLst>
          </p:cNvPr>
          <p:cNvCxnSpPr/>
          <p:nvPr/>
        </p:nvCxnSpPr>
        <p:spPr>
          <a:xfrm>
            <a:off x="2205308" y="6040539"/>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47" name="TextBox 46">
            <a:extLst>
              <a:ext uri="{FF2B5EF4-FFF2-40B4-BE49-F238E27FC236}">
                <a16:creationId xmlns:a16="http://schemas.microsoft.com/office/drawing/2014/main" id="{2DFAA563-EC6C-45A0-8FD8-FA5A1C1EDD3A}"/>
              </a:ext>
            </a:extLst>
          </p:cNvPr>
          <p:cNvSpPr txBox="1"/>
          <p:nvPr/>
        </p:nvSpPr>
        <p:spPr>
          <a:xfrm>
            <a:off x="1220328" y="2157670"/>
            <a:ext cx="3839500" cy="1338828"/>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"adders.h"</a:t>
            </a:r>
          </a:p>
          <a:p>
            <a:pPr defTabSz="914400" fontAlgn="base">
              <a:spcBef>
                <a:spcPct val="0"/>
              </a:spcBef>
              <a:spcAft>
                <a:spcPct val="0"/>
              </a:spcAft>
              <a:defRPr/>
            </a:pPr>
            <a:r>
              <a:rPr lang="en-US" sz="900" b="1" kern="0" dirty="0">
                <a:solidFill>
                  <a:srgbClr val="000000"/>
                </a:solidFill>
                <a:latin typeface="Arial"/>
              </a:rPr>
              <a:t>int adders(int in1, int in2, int *sum)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temp;</a:t>
            </a:r>
          </a:p>
          <a:p>
            <a:pPr defTabSz="914400" fontAlgn="base">
              <a:spcBef>
                <a:spcPct val="0"/>
              </a:spcBef>
              <a:spcAft>
                <a:spcPct val="0"/>
              </a:spcAft>
              <a:tabLst>
                <a:tab pos="457200" algn="l"/>
              </a:tabLst>
              <a:defRPr/>
            </a:pPr>
            <a:r>
              <a:rPr lang="en-US" sz="900" b="1" kern="0" dirty="0">
                <a:solidFill>
                  <a:srgbClr val="000000"/>
                </a:solidFill>
                <a:latin typeface="Arial"/>
              </a:rPr>
              <a:t>	*sum = in1 + in2 + *sum;</a:t>
            </a:r>
          </a:p>
          <a:p>
            <a:pPr defTabSz="914400" fontAlgn="base">
              <a:spcBef>
                <a:spcPct val="0"/>
              </a:spcBef>
              <a:spcAft>
                <a:spcPct val="0"/>
              </a:spcAft>
              <a:tabLst>
                <a:tab pos="457200" algn="l"/>
              </a:tabLst>
              <a:defRPr/>
            </a:pPr>
            <a:r>
              <a:rPr lang="en-US" sz="900" b="1" kern="0" dirty="0">
                <a:solidFill>
                  <a:srgbClr val="000000"/>
                </a:solidFill>
                <a:latin typeface="Arial"/>
              </a:rPr>
              <a:t>               temp = in1 + in2;</a:t>
            </a:r>
          </a:p>
          <a:p>
            <a:pPr defTabSz="914400" fontAlgn="base">
              <a:spcBef>
                <a:spcPct val="0"/>
              </a:spcBef>
              <a:spcAft>
                <a:spcPct val="0"/>
              </a:spcAft>
              <a:tabLst>
                <a:tab pos="457200" algn="l"/>
              </a:tabLs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return  temp;</a:t>
            </a:r>
          </a:p>
          <a:p>
            <a:pPr defTabSz="914400" fontAlgn="base">
              <a:spcBef>
                <a:spcPct val="0"/>
              </a:spcBef>
              <a:spcAft>
                <a:spcPct val="0"/>
              </a:spcAft>
              <a:defRPr/>
            </a:pPr>
            <a:r>
              <a:rPr lang="en-US" sz="900" b="1" kern="0" dirty="0">
                <a:solidFill>
                  <a:srgbClr val="000000"/>
                </a:solidFill>
                <a:latin typeface="Arial"/>
              </a:rPr>
              <a:t>}</a:t>
            </a:r>
          </a:p>
        </p:txBody>
      </p:sp>
      <p:sp>
        <p:nvSpPr>
          <p:cNvPr id="48" name="TextBox 47">
            <a:extLst>
              <a:ext uri="{FF2B5EF4-FFF2-40B4-BE49-F238E27FC236}">
                <a16:creationId xmlns:a16="http://schemas.microsoft.com/office/drawing/2014/main" id="{7E10CE58-E247-4111-99C5-CB5819A30C4A}"/>
              </a:ext>
            </a:extLst>
          </p:cNvPr>
          <p:cNvSpPr txBox="1"/>
          <p:nvPr/>
        </p:nvSpPr>
        <p:spPr>
          <a:xfrm>
            <a:off x="2876095" y="3664558"/>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rPr>
              <a:t>adders</a:t>
            </a:r>
          </a:p>
        </p:txBody>
      </p:sp>
      <p:sp>
        <p:nvSpPr>
          <p:cNvPr id="49" name="Down Arrow 27">
            <a:extLst>
              <a:ext uri="{FF2B5EF4-FFF2-40B4-BE49-F238E27FC236}">
                <a16:creationId xmlns:a16="http://schemas.microsoft.com/office/drawing/2014/main" id="{9A43C851-BDCD-4903-AFC4-144B8065ADAA}"/>
              </a:ext>
            </a:extLst>
          </p:cNvPr>
          <p:cNvSpPr/>
          <p:nvPr/>
        </p:nvSpPr>
        <p:spPr>
          <a:xfrm>
            <a:off x="1578681" y="3540252"/>
            <a:ext cx="3173987" cy="422455"/>
          </a:xfrm>
          <a:prstGeom prst="downArrow">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kern="0" dirty="0">
                <a:solidFill>
                  <a:srgbClr val="FFFFFF"/>
                </a:solidFill>
                <a:latin typeface="Arial"/>
              </a:rPr>
              <a:t>Synthesis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highlight>
                  <a:srgbClr val="FFFF00"/>
                </a:highlight>
              </a:rPr>
              <a:t>Vitis</a:t>
            </a:r>
            <a:r>
              <a:rPr lang="en-US" dirty="0"/>
              <a:t> HLS Optional IO : Function Arguments</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13</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lstStyle/>
          <a:p>
            <a:r>
              <a:rPr lang="en-US" dirty="0"/>
              <a:t>Adder Example</a:t>
            </a:r>
          </a:p>
        </p:txBody>
      </p:sp>
      <p:sp>
        <p:nvSpPr>
          <p:cNvPr id="114" name="Content Placeholder 2"/>
          <p:cNvSpPr txBox="1">
            <a:spLocks/>
          </p:cNvSpPr>
          <p:nvPr/>
        </p:nvSpPr>
        <p:spPr bwMode="auto">
          <a:xfrm>
            <a:off x="6039964" y="1278320"/>
            <a:ext cx="5533725" cy="43604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defTabSz="457200" fontAlgn="base">
              <a:spcBef>
                <a:spcPct val="20000"/>
              </a:spcBef>
              <a:spcAft>
                <a:spcPct val="0"/>
              </a:spcAft>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Function Arguments</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Synthesized into </a:t>
            </a:r>
            <a:r>
              <a:rPr lang="en-US" dirty="0">
                <a:solidFill>
                  <a:srgbClr val="0C0C0C"/>
                </a:solidFill>
                <a:highlight>
                  <a:srgbClr val="FFFF00"/>
                </a:highlight>
                <a:latin typeface="Arial"/>
                <a:ea typeface="ＭＳ Ｐゴシック" pitchFamily="24" charset="-128"/>
                <a:cs typeface="ＭＳ Ｐゴシック" pitchFamily="24" charset="-128"/>
              </a:rPr>
              <a:t>input and/or output </a:t>
            </a:r>
            <a:r>
              <a:rPr lang="en-US" dirty="0">
                <a:solidFill>
                  <a:srgbClr val="0C0C0C"/>
                </a:solidFill>
                <a:latin typeface="Arial"/>
                <a:ea typeface="ＭＳ Ｐゴシック" pitchFamily="24" charset="-128"/>
                <a:cs typeface="ＭＳ Ｐゴシック" pitchFamily="24" charset="-128"/>
              </a:rPr>
              <a:t>data ports</a:t>
            </a:r>
          </a:p>
          <a:p>
            <a:pPr marL="342900" indent="-342900" defTabSz="9144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Function Return</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Any return is synthesized into an output port called ap_return</a:t>
            </a:r>
          </a:p>
          <a:p>
            <a:pPr marL="342900" indent="-342900" defTabSz="9144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Pointers </a:t>
            </a:r>
            <a:r>
              <a:rPr lang="en-US" sz="1600" b="1" dirty="0">
                <a:solidFill>
                  <a:srgbClr val="008CA8"/>
                </a:solidFill>
                <a:latin typeface="Arial"/>
                <a:ea typeface="ＭＳ Ｐゴシック" pitchFamily="24" charset="-128"/>
                <a:cs typeface="ＭＳ Ｐゴシック" pitchFamily="24" charset="-128"/>
              </a:rPr>
              <a:t>(&amp; C++ References)</a:t>
            </a:r>
            <a:endParaRPr lang="en-US" sz="2000" b="1" dirty="0">
              <a:solidFill>
                <a:srgbClr val="008CA8"/>
              </a:solidFill>
              <a:latin typeface="Arial"/>
              <a:ea typeface="ＭＳ Ｐゴシック" pitchFamily="24" charset="-128"/>
              <a:cs typeface="ＭＳ Ｐゴシック" pitchFamily="24" charset="-128"/>
            </a:endParaRP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Can be read from and written to</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Separate input and output ports for pointer reads and writes</a:t>
            </a:r>
          </a:p>
          <a:p>
            <a:pPr marL="342900" indent="-342900" defTabSz="9144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Arrays </a:t>
            </a:r>
            <a:r>
              <a:rPr lang="en-US" sz="1600" b="1" dirty="0">
                <a:solidFill>
                  <a:srgbClr val="008CA8"/>
                </a:solidFill>
                <a:latin typeface="Arial"/>
                <a:ea typeface="ＭＳ Ｐゴシック" pitchFamily="24" charset="-128"/>
                <a:cs typeface="ＭＳ Ｐゴシック" pitchFamily="24" charset="-128"/>
              </a:rPr>
              <a:t>(not shown here)</a:t>
            </a:r>
            <a:endParaRPr lang="en-US" sz="2000" b="1" dirty="0">
              <a:solidFill>
                <a:srgbClr val="008CA8"/>
              </a:solidFill>
              <a:latin typeface="Arial"/>
              <a:ea typeface="ＭＳ Ｐゴシック" pitchFamily="24" charset="-128"/>
              <a:cs typeface="ＭＳ Ｐゴシック" pitchFamily="24" charset="-128"/>
            </a:endParaRP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Like pointers can be synthesized into read and/or write ports</a:t>
            </a:r>
          </a:p>
        </p:txBody>
      </p:sp>
      <p:sp>
        <p:nvSpPr>
          <p:cNvPr id="25"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13</a:t>
            </a:fld>
            <a:endParaRPr lang="en-US" sz="1000" dirty="0">
              <a:solidFill>
                <a:srgbClr val="FFFFFF"/>
              </a:solidFill>
              <a:latin typeface="Arial" charset="0"/>
              <a:ea typeface="ＭＳ Ｐゴシック" pitchFamily="34" charset="-128"/>
              <a:cs typeface="Arial" charset="0"/>
            </a:endParaRPr>
          </a:p>
        </p:txBody>
      </p:sp>
      <p:sp>
        <p:nvSpPr>
          <p:cNvPr id="29" name="Rectangle 28">
            <a:extLst>
              <a:ext uri="{FF2B5EF4-FFF2-40B4-BE49-F238E27FC236}">
                <a16:creationId xmlns:a16="http://schemas.microsoft.com/office/drawing/2014/main" id="{A1A77A8D-107F-478C-8D3B-9D02A75C13C8}"/>
              </a:ext>
            </a:extLst>
          </p:cNvPr>
          <p:cNvSpPr/>
          <p:nvPr/>
        </p:nvSpPr>
        <p:spPr>
          <a:xfrm>
            <a:off x="2196958" y="3975101"/>
            <a:ext cx="2155982" cy="2295871"/>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30" name="TextBox 29">
            <a:extLst>
              <a:ext uri="{FF2B5EF4-FFF2-40B4-BE49-F238E27FC236}">
                <a16:creationId xmlns:a16="http://schemas.microsoft.com/office/drawing/2014/main" id="{35DD2B4E-4DAD-4BAF-AD6C-C947C8BCB08F}"/>
              </a:ext>
            </a:extLst>
          </p:cNvPr>
          <p:cNvSpPr txBox="1"/>
          <p:nvPr/>
        </p:nvSpPr>
        <p:spPr>
          <a:xfrm>
            <a:off x="2939595" y="3994758"/>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latin typeface="Arial"/>
              </a:rPr>
              <a:t>adders</a:t>
            </a:r>
          </a:p>
        </p:txBody>
      </p:sp>
      <p:sp>
        <p:nvSpPr>
          <p:cNvPr id="33" name="TextBox 32">
            <a:extLst>
              <a:ext uri="{FF2B5EF4-FFF2-40B4-BE49-F238E27FC236}">
                <a16:creationId xmlns:a16="http://schemas.microsoft.com/office/drawing/2014/main" id="{AE12A62E-AF4F-407B-8FDA-903A42424615}"/>
              </a:ext>
            </a:extLst>
          </p:cNvPr>
          <p:cNvSpPr txBox="1"/>
          <p:nvPr/>
        </p:nvSpPr>
        <p:spPr>
          <a:xfrm>
            <a:off x="4309643" y="5124928"/>
            <a:ext cx="1063112"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latin typeface="Arial"/>
              </a:rPr>
              <a:t>sum_dataout</a:t>
            </a:r>
          </a:p>
        </p:txBody>
      </p:sp>
      <p:sp>
        <p:nvSpPr>
          <p:cNvPr id="34" name="TextBox 33">
            <a:extLst>
              <a:ext uri="{FF2B5EF4-FFF2-40B4-BE49-F238E27FC236}">
                <a16:creationId xmlns:a16="http://schemas.microsoft.com/office/drawing/2014/main" id="{0B4F4900-EA06-4E33-B504-BC9D4F39F868}"/>
              </a:ext>
            </a:extLst>
          </p:cNvPr>
          <p:cNvSpPr txBox="1"/>
          <p:nvPr/>
        </p:nvSpPr>
        <p:spPr>
          <a:xfrm>
            <a:off x="1862922" y="4205911"/>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in1</a:t>
            </a:r>
          </a:p>
        </p:txBody>
      </p:sp>
      <p:sp>
        <p:nvSpPr>
          <p:cNvPr id="35" name="TextBox 34">
            <a:extLst>
              <a:ext uri="{FF2B5EF4-FFF2-40B4-BE49-F238E27FC236}">
                <a16:creationId xmlns:a16="http://schemas.microsoft.com/office/drawing/2014/main" id="{E57DAB8A-A537-44B0-84C7-0F594B41F4DF}"/>
              </a:ext>
            </a:extLst>
          </p:cNvPr>
          <p:cNvSpPr txBox="1"/>
          <p:nvPr/>
        </p:nvSpPr>
        <p:spPr>
          <a:xfrm>
            <a:off x="1862922" y="4654136"/>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in2</a:t>
            </a:r>
          </a:p>
        </p:txBody>
      </p:sp>
      <p:cxnSp>
        <p:nvCxnSpPr>
          <p:cNvPr id="36" name="Straight Arrow Connector 35">
            <a:extLst>
              <a:ext uri="{FF2B5EF4-FFF2-40B4-BE49-F238E27FC236}">
                <a16:creationId xmlns:a16="http://schemas.microsoft.com/office/drawing/2014/main" id="{7D7A2DA7-9F3D-4EA4-BD0C-6D92AD6D0A17}"/>
              </a:ext>
            </a:extLst>
          </p:cNvPr>
          <p:cNvCxnSpPr/>
          <p:nvPr/>
        </p:nvCxnSpPr>
        <p:spPr>
          <a:xfrm>
            <a:off x="2190357" y="432112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37" name="Straight Arrow Connector 36">
            <a:extLst>
              <a:ext uri="{FF2B5EF4-FFF2-40B4-BE49-F238E27FC236}">
                <a16:creationId xmlns:a16="http://schemas.microsoft.com/office/drawing/2014/main" id="{47810ABB-D412-4CB7-B6C4-D6EA990E88C0}"/>
              </a:ext>
            </a:extLst>
          </p:cNvPr>
          <p:cNvCxnSpPr/>
          <p:nvPr/>
        </p:nvCxnSpPr>
        <p:spPr>
          <a:xfrm>
            <a:off x="2198816" y="479283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38" name="Straight Arrow Connector 37">
            <a:extLst>
              <a:ext uri="{FF2B5EF4-FFF2-40B4-BE49-F238E27FC236}">
                <a16:creationId xmlns:a16="http://schemas.microsoft.com/office/drawing/2014/main" id="{E83BBA03-5FD5-48EB-81CD-F75C6833B486}"/>
              </a:ext>
            </a:extLst>
          </p:cNvPr>
          <p:cNvCxnSpPr/>
          <p:nvPr/>
        </p:nvCxnSpPr>
        <p:spPr>
          <a:xfrm>
            <a:off x="3939390" y="5278548"/>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39" name="TextBox 38">
            <a:extLst>
              <a:ext uri="{FF2B5EF4-FFF2-40B4-BE49-F238E27FC236}">
                <a16:creationId xmlns:a16="http://schemas.microsoft.com/office/drawing/2014/main" id="{24C0AAEC-4E2F-4626-940B-88777A37BA40}"/>
              </a:ext>
            </a:extLst>
          </p:cNvPr>
          <p:cNvSpPr txBox="1"/>
          <p:nvPr/>
        </p:nvSpPr>
        <p:spPr>
          <a:xfrm>
            <a:off x="4326550" y="4195575"/>
            <a:ext cx="8354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latin typeface="Arial"/>
              </a:rPr>
              <a:t>ap_return</a:t>
            </a:r>
          </a:p>
        </p:txBody>
      </p:sp>
      <p:cxnSp>
        <p:nvCxnSpPr>
          <p:cNvPr id="40" name="Straight Arrow Connector 39">
            <a:extLst>
              <a:ext uri="{FF2B5EF4-FFF2-40B4-BE49-F238E27FC236}">
                <a16:creationId xmlns:a16="http://schemas.microsoft.com/office/drawing/2014/main" id="{0AD6B949-50EE-42C0-9246-FBDCAC719A74}"/>
              </a:ext>
            </a:extLst>
          </p:cNvPr>
          <p:cNvCxnSpPr/>
          <p:nvPr/>
        </p:nvCxnSpPr>
        <p:spPr>
          <a:xfrm>
            <a:off x="3943394" y="4310790"/>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1" name="TextBox 40">
            <a:extLst>
              <a:ext uri="{FF2B5EF4-FFF2-40B4-BE49-F238E27FC236}">
                <a16:creationId xmlns:a16="http://schemas.microsoft.com/office/drawing/2014/main" id="{ECF9E6C8-FD77-4837-ADDD-35A3A63577FE}"/>
              </a:ext>
            </a:extLst>
          </p:cNvPr>
          <p:cNvSpPr txBox="1"/>
          <p:nvPr/>
        </p:nvSpPr>
        <p:spPr>
          <a:xfrm>
            <a:off x="1316742" y="5163333"/>
            <a:ext cx="933268"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sum_datain</a:t>
            </a:r>
          </a:p>
        </p:txBody>
      </p:sp>
      <p:cxnSp>
        <p:nvCxnSpPr>
          <p:cNvPr id="42" name="Straight Arrow Connector 41">
            <a:extLst>
              <a:ext uri="{FF2B5EF4-FFF2-40B4-BE49-F238E27FC236}">
                <a16:creationId xmlns:a16="http://schemas.microsoft.com/office/drawing/2014/main" id="{3555B462-5CE8-4685-AE2C-384468F7233D}"/>
              </a:ext>
            </a:extLst>
          </p:cNvPr>
          <p:cNvCxnSpPr/>
          <p:nvPr/>
        </p:nvCxnSpPr>
        <p:spPr>
          <a:xfrm>
            <a:off x="2198816" y="527854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3" name="TextBox 42">
            <a:extLst>
              <a:ext uri="{FF2B5EF4-FFF2-40B4-BE49-F238E27FC236}">
                <a16:creationId xmlns:a16="http://schemas.microsoft.com/office/drawing/2014/main" id="{B418CDA7-ED58-4AEE-A276-5A823FAE0E9F}"/>
              </a:ext>
            </a:extLst>
          </p:cNvPr>
          <p:cNvSpPr txBox="1"/>
          <p:nvPr/>
        </p:nvSpPr>
        <p:spPr>
          <a:xfrm>
            <a:off x="1626197" y="5748219"/>
            <a:ext cx="604653"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a:solidFill>
                  <a:srgbClr val="FFFFFF">
                    <a:lumMod val="65000"/>
                  </a:srgbClr>
                </a:solidFill>
                <a:latin typeface="Arial"/>
              </a:rPr>
              <a:t>ap_clk</a:t>
            </a:r>
          </a:p>
        </p:txBody>
      </p:sp>
      <p:cxnSp>
        <p:nvCxnSpPr>
          <p:cNvPr id="44" name="Straight Arrow Connector 43">
            <a:extLst>
              <a:ext uri="{FF2B5EF4-FFF2-40B4-BE49-F238E27FC236}">
                <a16:creationId xmlns:a16="http://schemas.microsoft.com/office/drawing/2014/main" id="{C6877313-31BF-4839-A148-E10F545F7081}"/>
              </a:ext>
            </a:extLst>
          </p:cNvPr>
          <p:cNvCxnSpPr/>
          <p:nvPr/>
        </p:nvCxnSpPr>
        <p:spPr>
          <a:xfrm>
            <a:off x="2205308" y="5863433"/>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45" name="TextBox 44">
            <a:extLst>
              <a:ext uri="{FF2B5EF4-FFF2-40B4-BE49-F238E27FC236}">
                <a16:creationId xmlns:a16="http://schemas.microsoft.com/office/drawing/2014/main" id="{0B8D3954-3579-49FD-BCE1-BF6E2AA20E01}"/>
              </a:ext>
            </a:extLst>
          </p:cNvPr>
          <p:cNvSpPr txBox="1"/>
          <p:nvPr/>
        </p:nvSpPr>
        <p:spPr>
          <a:xfrm>
            <a:off x="1640625" y="5925325"/>
            <a:ext cx="590225"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a:solidFill>
                  <a:srgbClr val="FFFFFF">
                    <a:lumMod val="65000"/>
                  </a:srgbClr>
                </a:solidFill>
                <a:latin typeface="Arial"/>
              </a:rPr>
              <a:t>ap_rst</a:t>
            </a:r>
          </a:p>
        </p:txBody>
      </p:sp>
      <p:cxnSp>
        <p:nvCxnSpPr>
          <p:cNvPr id="46" name="Straight Arrow Connector 45">
            <a:extLst>
              <a:ext uri="{FF2B5EF4-FFF2-40B4-BE49-F238E27FC236}">
                <a16:creationId xmlns:a16="http://schemas.microsoft.com/office/drawing/2014/main" id="{B67FB1AF-DCC3-4EF5-9BFF-369450F94C30}"/>
              </a:ext>
            </a:extLst>
          </p:cNvPr>
          <p:cNvCxnSpPr/>
          <p:nvPr/>
        </p:nvCxnSpPr>
        <p:spPr>
          <a:xfrm>
            <a:off x="2205308" y="6040539"/>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47" name="TextBox 46">
            <a:extLst>
              <a:ext uri="{FF2B5EF4-FFF2-40B4-BE49-F238E27FC236}">
                <a16:creationId xmlns:a16="http://schemas.microsoft.com/office/drawing/2014/main" id="{2DFAA563-EC6C-45A0-8FD8-FA5A1C1EDD3A}"/>
              </a:ext>
            </a:extLst>
          </p:cNvPr>
          <p:cNvSpPr txBox="1"/>
          <p:nvPr/>
        </p:nvSpPr>
        <p:spPr>
          <a:xfrm>
            <a:off x="1220328" y="2157670"/>
            <a:ext cx="3839500" cy="1338828"/>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"adders.h"</a:t>
            </a:r>
          </a:p>
          <a:p>
            <a:pPr defTabSz="914400" fontAlgn="base">
              <a:spcBef>
                <a:spcPct val="0"/>
              </a:spcBef>
              <a:spcAft>
                <a:spcPct val="0"/>
              </a:spcAft>
              <a:defRPr/>
            </a:pPr>
            <a:r>
              <a:rPr lang="en-US" sz="900" b="1" kern="0" dirty="0">
                <a:solidFill>
                  <a:srgbClr val="000000"/>
                </a:solidFill>
                <a:latin typeface="Arial"/>
              </a:rPr>
              <a:t>int adders(int in1, int in2, int *sum)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temp;</a:t>
            </a:r>
          </a:p>
          <a:p>
            <a:pPr defTabSz="914400" fontAlgn="base">
              <a:spcBef>
                <a:spcPct val="0"/>
              </a:spcBef>
              <a:spcAft>
                <a:spcPct val="0"/>
              </a:spcAft>
              <a:tabLst>
                <a:tab pos="457200" algn="l"/>
              </a:tabLst>
              <a:defRPr/>
            </a:pPr>
            <a:r>
              <a:rPr lang="en-US" sz="900" b="1" kern="0" dirty="0">
                <a:solidFill>
                  <a:srgbClr val="000000"/>
                </a:solidFill>
                <a:latin typeface="Arial"/>
              </a:rPr>
              <a:t>	*sum = in1 + in2 + *sum;</a:t>
            </a:r>
          </a:p>
          <a:p>
            <a:pPr defTabSz="914400" fontAlgn="base">
              <a:spcBef>
                <a:spcPct val="0"/>
              </a:spcBef>
              <a:spcAft>
                <a:spcPct val="0"/>
              </a:spcAft>
              <a:tabLst>
                <a:tab pos="457200" algn="l"/>
              </a:tabLst>
              <a:defRPr/>
            </a:pPr>
            <a:r>
              <a:rPr lang="en-US" sz="900" b="1" kern="0" dirty="0">
                <a:solidFill>
                  <a:srgbClr val="000000"/>
                </a:solidFill>
                <a:latin typeface="Arial"/>
              </a:rPr>
              <a:t>               temp = in1 + in2;</a:t>
            </a:r>
          </a:p>
          <a:p>
            <a:pPr defTabSz="914400" fontAlgn="base">
              <a:spcBef>
                <a:spcPct val="0"/>
              </a:spcBef>
              <a:spcAft>
                <a:spcPct val="0"/>
              </a:spcAft>
              <a:tabLst>
                <a:tab pos="457200" algn="l"/>
              </a:tabLs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return  temp;</a:t>
            </a:r>
          </a:p>
          <a:p>
            <a:pPr defTabSz="914400" fontAlgn="base">
              <a:spcBef>
                <a:spcPct val="0"/>
              </a:spcBef>
              <a:spcAft>
                <a:spcPct val="0"/>
              </a:spcAft>
              <a:defRPr/>
            </a:pPr>
            <a:r>
              <a:rPr lang="en-US" sz="900" b="1" kern="0" dirty="0">
                <a:solidFill>
                  <a:srgbClr val="000000"/>
                </a:solidFill>
                <a:latin typeface="Arial"/>
              </a:rPr>
              <a:t>}</a:t>
            </a:r>
          </a:p>
        </p:txBody>
      </p:sp>
      <p:sp>
        <p:nvSpPr>
          <p:cNvPr id="48" name="TextBox 47">
            <a:extLst>
              <a:ext uri="{FF2B5EF4-FFF2-40B4-BE49-F238E27FC236}">
                <a16:creationId xmlns:a16="http://schemas.microsoft.com/office/drawing/2014/main" id="{7E10CE58-E247-4111-99C5-CB5819A30C4A}"/>
              </a:ext>
            </a:extLst>
          </p:cNvPr>
          <p:cNvSpPr txBox="1"/>
          <p:nvPr/>
        </p:nvSpPr>
        <p:spPr>
          <a:xfrm>
            <a:off x="2876095" y="3664558"/>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latin typeface="Arial"/>
              </a:rPr>
              <a:t>adders</a:t>
            </a:r>
          </a:p>
        </p:txBody>
      </p:sp>
      <p:sp>
        <p:nvSpPr>
          <p:cNvPr id="49" name="Down Arrow 27">
            <a:extLst>
              <a:ext uri="{FF2B5EF4-FFF2-40B4-BE49-F238E27FC236}">
                <a16:creationId xmlns:a16="http://schemas.microsoft.com/office/drawing/2014/main" id="{9A43C851-BDCD-4903-AFC4-144B8065ADAA}"/>
              </a:ext>
            </a:extLst>
          </p:cNvPr>
          <p:cNvSpPr/>
          <p:nvPr/>
        </p:nvSpPr>
        <p:spPr>
          <a:xfrm>
            <a:off x="1578681" y="3540252"/>
            <a:ext cx="3173987" cy="422455"/>
          </a:xfrm>
          <a:prstGeom prst="downArrow">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kern="0" dirty="0">
                <a:solidFill>
                  <a:srgbClr val="FFFFFF"/>
                </a:solidFill>
                <a:latin typeface="Arial"/>
              </a:rPr>
              <a:t>Synthesis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Vitis</a:t>
            </a:r>
            <a:r>
              <a:rPr lang="en-US" dirty="0"/>
              <a:t> HLS Optional IO : Block Level Protocol</a:t>
            </a:r>
          </a:p>
        </p:txBody>
      </p:sp>
      <p:sp>
        <p:nvSpPr>
          <p:cNvPr id="3" name="Content Placeholder 2"/>
          <p:cNvSpPr>
            <a:spLocks noGrp="1"/>
          </p:cNvSpPr>
          <p:nvPr>
            <p:ph sz="half" idx="1"/>
          </p:nvPr>
        </p:nvSpPr>
        <p:spPr/>
        <p:txBody>
          <a:bodyPr/>
          <a:lstStyle/>
          <a:p>
            <a:r>
              <a:rPr lang="en-US" dirty="0"/>
              <a:t>Adder Example</a:t>
            </a:r>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14</a:t>
            </a:fld>
            <a:endParaRPr lang="en-US" dirty="0"/>
          </a:p>
        </p:txBody>
      </p:sp>
      <p:sp>
        <p:nvSpPr>
          <p:cNvPr id="74" name="Content Placeholder 2"/>
          <p:cNvSpPr txBox="1">
            <a:spLocks/>
          </p:cNvSpPr>
          <p:nvPr/>
        </p:nvSpPr>
        <p:spPr bwMode="auto">
          <a:xfrm>
            <a:off x="6039964" y="1201510"/>
            <a:ext cx="5533725"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defTabSz="457200" fontAlgn="base">
              <a:spcBef>
                <a:spcPct val="20000"/>
              </a:spcBef>
              <a:spcAft>
                <a:spcPct val="0"/>
              </a:spcAft>
              <a:buFont typeface="Arial" charset="0"/>
              <a:buChar char="•"/>
              <a:defRPr/>
            </a:pPr>
            <a:r>
              <a:rPr lang="en-US" sz="2000" b="1" dirty="0">
                <a:solidFill>
                  <a:srgbClr val="008CA8"/>
                </a:solidFill>
                <a:ea typeface="ＭＳ Ｐゴシック" pitchFamily="24" charset="-128"/>
                <a:cs typeface="ＭＳ Ｐゴシック" pitchFamily="24" charset="-128"/>
              </a:rPr>
              <a:t>Block Level Protocol</a:t>
            </a:r>
          </a:p>
          <a:p>
            <a:pPr marL="800100" lvl="1" indent="-342900">
              <a:spcBef>
                <a:spcPct val="20000"/>
              </a:spcBef>
              <a:buFont typeface="Arial" pitchFamily="34" charset="0"/>
              <a:buChar char="−"/>
            </a:pPr>
            <a:r>
              <a:rPr lang="en-US" sz="1700" dirty="0">
                <a:ea typeface="ＭＳ Ｐゴシック" pitchFamily="24" charset="-128"/>
                <a:cs typeface="ＭＳ Ｐゴシック" pitchFamily="24" charset="-128"/>
              </a:rPr>
              <a:t>An IO protocol added at the RTL block level</a:t>
            </a:r>
          </a:p>
          <a:p>
            <a:pPr marL="800100" lvl="1" indent="-342900">
              <a:spcBef>
                <a:spcPct val="20000"/>
              </a:spcBef>
              <a:buFont typeface="Arial" pitchFamily="34" charset="0"/>
              <a:buChar char="−"/>
            </a:pPr>
            <a:r>
              <a:rPr lang="en-US" sz="1700" dirty="0">
                <a:ea typeface="ＭＳ Ｐゴシック" pitchFamily="24" charset="-128"/>
                <a:cs typeface="ＭＳ Ｐゴシック" pitchFamily="24" charset="-128"/>
              </a:rPr>
              <a:t>Controls and indicates the operational status of the block</a:t>
            </a:r>
          </a:p>
          <a:p>
            <a:pPr marL="342900" indent="-342900">
              <a:spcBef>
                <a:spcPct val="20000"/>
              </a:spcBef>
              <a:buFont typeface="Arial" charset="0"/>
              <a:buChar char="•"/>
              <a:defRPr/>
            </a:pPr>
            <a:r>
              <a:rPr lang="en-US" sz="2000" b="1" dirty="0">
                <a:solidFill>
                  <a:srgbClr val="008CA8"/>
                </a:solidFill>
                <a:ea typeface="ＭＳ Ｐゴシック" pitchFamily="24" charset="-128"/>
                <a:cs typeface="ＭＳ Ｐゴシック" pitchFamily="24" charset="-128"/>
              </a:rPr>
              <a:t>Block Operation Control</a:t>
            </a:r>
          </a:p>
          <a:p>
            <a:pPr marL="800100" lvl="1" indent="-342900">
              <a:spcBef>
                <a:spcPct val="20000"/>
              </a:spcBef>
              <a:buFont typeface="Arial" pitchFamily="34" charset="0"/>
              <a:buChar char="−"/>
            </a:pPr>
            <a:r>
              <a:rPr lang="en-US" sz="1700" dirty="0">
                <a:ea typeface="ＭＳ Ｐゴシック" pitchFamily="24" charset="-128"/>
                <a:cs typeface="ＭＳ Ｐゴシック" pitchFamily="24" charset="-128"/>
              </a:rPr>
              <a:t>Controls when the RTL block starts execution (ap_start)</a:t>
            </a:r>
          </a:p>
          <a:p>
            <a:pPr marL="800100" lvl="1" indent="-342900">
              <a:spcBef>
                <a:spcPct val="20000"/>
              </a:spcBef>
              <a:buFont typeface="Arial" pitchFamily="34" charset="0"/>
              <a:buChar char="−"/>
            </a:pPr>
            <a:r>
              <a:rPr lang="en-US" sz="1700" dirty="0">
                <a:ea typeface="ＭＳ Ｐゴシック" pitchFamily="24" charset="-128"/>
                <a:cs typeface="ＭＳ Ｐゴシック" pitchFamily="24" charset="-128"/>
              </a:rPr>
              <a:t>Indicates if the RTL block is idle (ap_idle) or has completed (ap_done)</a:t>
            </a:r>
          </a:p>
          <a:p>
            <a:pPr marL="342900" indent="-342900">
              <a:spcBef>
                <a:spcPct val="20000"/>
              </a:spcBef>
              <a:buFont typeface="Arial" charset="0"/>
              <a:buChar char="•"/>
              <a:defRPr/>
            </a:pPr>
            <a:r>
              <a:rPr lang="en-US" sz="2000" b="1" dirty="0">
                <a:solidFill>
                  <a:srgbClr val="008CA8"/>
                </a:solidFill>
                <a:ea typeface="ＭＳ Ｐゴシック" pitchFamily="24" charset="-128"/>
                <a:cs typeface="ＭＳ Ｐゴシック" pitchFamily="24" charset="-128"/>
              </a:rPr>
              <a:t>Complete and function return</a:t>
            </a:r>
          </a:p>
          <a:p>
            <a:pPr marL="800100" lvl="1" indent="-342900">
              <a:spcBef>
                <a:spcPct val="20000"/>
              </a:spcBef>
              <a:buFont typeface="Arial" pitchFamily="34" charset="0"/>
              <a:buChar char="−"/>
            </a:pPr>
            <a:r>
              <a:rPr lang="en-US" sz="1700" dirty="0">
                <a:ea typeface="ＭＳ Ｐゴシック" pitchFamily="24" charset="-128"/>
                <a:cs typeface="ＭＳ Ｐゴシック" pitchFamily="24" charset="-128"/>
              </a:rPr>
              <a:t>The ap_done signal also indicates when any function return is valid</a:t>
            </a:r>
          </a:p>
          <a:p>
            <a:pPr marL="342900" indent="-342900">
              <a:spcBef>
                <a:spcPct val="20000"/>
              </a:spcBef>
              <a:buFont typeface="Arial" charset="0"/>
              <a:buChar char="•"/>
              <a:defRPr/>
            </a:pPr>
            <a:r>
              <a:rPr lang="en-US" sz="2000" b="1" dirty="0">
                <a:solidFill>
                  <a:srgbClr val="008CA8"/>
                </a:solidFill>
                <a:ea typeface="ＭＳ Ｐゴシック" pitchFamily="24" charset="-128"/>
                <a:cs typeface="ＭＳ Ｐゴシック" pitchFamily="24" charset="-128"/>
              </a:rPr>
              <a:t>Ready </a:t>
            </a:r>
            <a:r>
              <a:rPr lang="en-US" sz="1600" b="1" dirty="0">
                <a:solidFill>
                  <a:srgbClr val="008CA8"/>
                </a:solidFill>
                <a:ea typeface="ＭＳ Ｐゴシック" pitchFamily="24" charset="-128"/>
                <a:cs typeface="ＭＳ Ｐゴシック" pitchFamily="24" charset="-128"/>
              </a:rPr>
              <a:t>(not shown here)</a:t>
            </a:r>
            <a:endParaRPr lang="en-US" sz="2000" b="1" dirty="0">
              <a:solidFill>
                <a:srgbClr val="008CA8"/>
              </a:solidFill>
              <a:ea typeface="ＭＳ Ｐゴシック" pitchFamily="24" charset="-128"/>
              <a:cs typeface="ＭＳ Ｐゴシック" pitchFamily="24" charset="-128"/>
            </a:endParaRPr>
          </a:p>
          <a:p>
            <a:pPr marL="800100" lvl="1" indent="-342900">
              <a:spcBef>
                <a:spcPct val="20000"/>
              </a:spcBef>
              <a:buFont typeface="Arial" pitchFamily="34" charset="0"/>
              <a:buChar char="−"/>
            </a:pPr>
            <a:r>
              <a:rPr lang="en-US" sz="1700" dirty="0">
                <a:ea typeface="ＭＳ Ｐゴシック" pitchFamily="24" charset="-128"/>
                <a:cs typeface="ＭＳ Ｐゴシック" pitchFamily="24" charset="-128"/>
              </a:rPr>
              <a:t>If the function is pipelined an additional ready signal (ap_ready) is added</a:t>
            </a:r>
          </a:p>
          <a:p>
            <a:pPr marL="800100" lvl="1" indent="-342900">
              <a:spcBef>
                <a:spcPct val="20000"/>
              </a:spcBef>
              <a:buFont typeface="Arial" pitchFamily="34" charset="0"/>
              <a:buChar char="−"/>
            </a:pPr>
            <a:r>
              <a:rPr lang="en-US" sz="1700" dirty="0">
                <a:ea typeface="ＭＳ Ｐゴシック" pitchFamily="24" charset="-128"/>
                <a:cs typeface="ＭＳ Ｐゴシック" pitchFamily="24" charset="-128"/>
              </a:rPr>
              <a:t>Indicates a new sample can be supplied before done is asserted</a:t>
            </a:r>
          </a:p>
        </p:txBody>
      </p:sp>
      <p:sp>
        <p:nvSpPr>
          <p:cNvPr id="34" name="Rectangle 33">
            <a:extLst>
              <a:ext uri="{FF2B5EF4-FFF2-40B4-BE49-F238E27FC236}">
                <a16:creationId xmlns:a16="http://schemas.microsoft.com/office/drawing/2014/main" id="{528A61D4-9C55-472C-8003-3EA1C0059D20}"/>
              </a:ext>
            </a:extLst>
          </p:cNvPr>
          <p:cNvSpPr/>
          <p:nvPr/>
        </p:nvSpPr>
        <p:spPr>
          <a:xfrm>
            <a:off x="2158858" y="3839933"/>
            <a:ext cx="2155982" cy="2511771"/>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35" name="TextBox 34">
            <a:extLst>
              <a:ext uri="{FF2B5EF4-FFF2-40B4-BE49-F238E27FC236}">
                <a16:creationId xmlns:a16="http://schemas.microsoft.com/office/drawing/2014/main" id="{08F33F2D-2006-45A2-8B9C-0336ADF6C5B4}"/>
              </a:ext>
            </a:extLst>
          </p:cNvPr>
          <p:cNvSpPr txBox="1"/>
          <p:nvPr/>
        </p:nvSpPr>
        <p:spPr>
          <a:xfrm>
            <a:off x="4271543" y="5205660"/>
            <a:ext cx="1063112"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FFFFFF">
                    <a:lumMod val="75000"/>
                  </a:srgbClr>
                </a:solidFill>
              </a:rPr>
              <a:t>sum_dataout</a:t>
            </a:r>
          </a:p>
        </p:txBody>
      </p:sp>
      <p:sp>
        <p:nvSpPr>
          <p:cNvPr id="37" name="TextBox 36">
            <a:extLst>
              <a:ext uri="{FF2B5EF4-FFF2-40B4-BE49-F238E27FC236}">
                <a16:creationId xmlns:a16="http://schemas.microsoft.com/office/drawing/2014/main" id="{41535192-8BA0-4386-BDAC-1D2788F7B69B}"/>
              </a:ext>
            </a:extLst>
          </p:cNvPr>
          <p:cNvSpPr txBox="1"/>
          <p:nvPr/>
        </p:nvSpPr>
        <p:spPr>
          <a:xfrm>
            <a:off x="1824822" y="4286643"/>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rPr>
              <a:t>in1</a:t>
            </a:r>
          </a:p>
        </p:txBody>
      </p:sp>
      <p:sp>
        <p:nvSpPr>
          <p:cNvPr id="39" name="TextBox 38">
            <a:extLst>
              <a:ext uri="{FF2B5EF4-FFF2-40B4-BE49-F238E27FC236}">
                <a16:creationId xmlns:a16="http://schemas.microsoft.com/office/drawing/2014/main" id="{87719C57-FAD0-437E-923E-1E0A28AA346C}"/>
              </a:ext>
            </a:extLst>
          </p:cNvPr>
          <p:cNvSpPr txBox="1"/>
          <p:nvPr/>
        </p:nvSpPr>
        <p:spPr>
          <a:xfrm>
            <a:off x="1824822" y="4734868"/>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rPr>
              <a:t>in2</a:t>
            </a:r>
          </a:p>
        </p:txBody>
      </p:sp>
      <p:cxnSp>
        <p:nvCxnSpPr>
          <p:cNvPr id="40" name="Straight Arrow Connector 39">
            <a:extLst>
              <a:ext uri="{FF2B5EF4-FFF2-40B4-BE49-F238E27FC236}">
                <a16:creationId xmlns:a16="http://schemas.microsoft.com/office/drawing/2014/main" id="{7C998158-1ED2-4B22-8CBE-CAB9D03F08F7}"/>
              </a:ext>
            </a:extLst>
          </p:cNvPr>
          <p:cNvCxnSpPr/>
          <p:nvPr/>
        </p:nvCxnSpPr>
        <p:spPr>
          <a:xfrm>
            <a:off x="2152257" y="4401857"/>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cxnSp>
        <p:nvCxnSpPr>
          <p:cNvPr id="41" name="Straight Arrow Connector 40">
            <a:extLst>
              <a:ext uri="{FF2B5EF4-FFF2-40B4-BE49-F238E27FC236}">
                <a16:creationId xmlns:a16="http://schemas.microsoft.com/office/drawing/2014/main" id="{2D533974-6C42-4CF2-8127-1DA940BFF965}"/>
              </a:ext>
            </a:extLst>
          </p:cNvPr>
          <p:cNvCxnSpPr/>
          <p:nvPr/>
        </p:nvCxnSpPr>
        <p:spPr>
          <a:xfrm>
            <a:off x="2160716" y="4873569"/>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cxnSp>
        <p:nvCxnSpPr>
          <p:cNvPr id="42" name="Straight Arrow Connector 41">
            <a:extLst>
              <a:ext uri="{FF2B5EF4-FFF2-40B4-BE49-F238E27FC236}">
                <a16:creationId xmlns:a16="http://schemas.microsoft.com/office/drawing/2014/main" id="{24573D67-DE11-4052-9F17-B1C6C04719FE}"/>
              </a:ext>
            </a:extLst>
          </p:cNvPr>
          <p:cNvCxnSpPr/>
          <p:nvPr/>
        </p:nvCxnSpPr>
        <p:spPr>
          <a:xfrm>
            <a:off x="3901290" y="5359280"/>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43" name="TextBox 42">
            <a:extLst>
              <a:ext uri="{FF2B5EF4-FFF2-40B4-BE49-F238E27FC236}">
                <a16:creationId xmlns:a16="http://schemas.microsoft.com/office/drawing/2014/main" id="{A568B020-BB78-4370-A258-1A5E8F58A6DA}"/>
              </a:ext>
            </a:extLst>
          </p:cNvPr>
          <p:cNvSpPr txBox="1"/>
          <p:nvPr/>
        </p:nvSpPr>
        <p:spPr>
          <a:xfrm>
            <a:off x="4279031" y="3790047"/>
            <a:ext cx="766557"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ap_done</a:t>
            </a:r>
          </a:p>
        </p:txBody>
      </p:sp>
      <p:sp>
        <p:nvSpPr>
          <p:cNvPr id="44" name="TextBox 43">
            <a:extLst>
              <a:ext uri="{FF2B5EF4-FFF2-40B4-BE49-F238E27FC236}">
                <a16:creationId xmlns:a16="http://schemas.microsoft.com/office/drawing/2014/main" id="{7F4865DD-8448-414F-BBAF-ACCB49591695}"/>
              </a:ext>
            </a:extLst>
          </p:cNvPr>
          <p:cNvSpPr txBox="1"/>
          <p:nvPr/>
        </p:nvSpPr>
        <p:spPr>
          <a:xfrm>
            <a:off x="1479812" y="4001734"/>
            <a:ext cx="710451"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ap_start</a:t>
            </a:r>
          </a:p>
        </p:txBody>
      </p:sp>
      <p:cxnSp>
        <p:nvCxnSpPr>
          <p:cNvPr id="45" name="Straight Arrow Connector 44">
            <a:extLst>
              <a:ext uri="{FF2B5EF4-FFF2-40B4-BE49-F238E27FC236}">
                <a16:creationId xmlns:a16="http://schemas.microsoft.com/office/drawing/2014/main" id="{6A975DEE-7AAE-49EA-B161-2B384CD9E9D4}"/>
              </a:ext>
            </a:extLst>
          </p:cNvPr>
          <p:cNvCxnSpPr/>
          <p:nvPr/>
        </p:nvCxnSpPr>
        <p:spPr>
          <a:xfrm>
            <a:off x="2164721" y="4116948"/>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46" name="Straight Arrow Connector 45">
            <a:extLst>
              <a:ext uri="{FF2B5EF4-FFF2-40B4-BE49-F238E27FC236}">
                <a16:creationId xmlns:a16="http://schemas.microsoft.com/office/drawing/2014/main" id="{47E10D5B-D754-4658-BD22-B60905FC0DD4}"/>
              </a:ext>
            </a:extLst>
          </p:cNvPr>
          <p:cNvCxnSpPr/>
          <p:nvPr/>
        </p:nvCxnSpPr>
        <p:spPr>
          <a:xfrm>
            <a:off x="3907351" y="392400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7" name="TextBox 46">
            <a:extLst>
              <a:ext uri="{FF2B5EF4-FFF2-40B4-BE49-F238E27FC236}">
                <a16:creationId xmlns:a16="http://schemas.microsoft.com/office/drawing/2014/main" id="{B4741A8E-5494-4A69-9394-711511628ABE}"/>
              </a:ext>
            </a:extLst>
          </p:cNvPr>
          <p:cNvSpPr txBox="1"/>
          <p:nvPr/>
        </p:nvSpPr>
        <p:spPr>
          <a:xfrm>
            <a:off x="4263641" y="3989297"/>
            <a:ext cx="670376"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ap_idle</a:t>
            </a:r>
          </a:p>
        </p:txBody>
      </p:sp>
      <p:cxnSp>
        <p:nvCxnSpPr>
          <p:cNvPr id="48" name="Straight Arrow Connector 47">
            <a:extLst>
              <a:ext uri="{FF2B5EF4-FFF2-40B4-BE49-F238E27FC236}">
                <a16:creationId xmlns:a16="http://schemas.microsoft.com/office/drawing/2014/main" id="{CEB9BFDF-BE64-4F83-8CB5-05FABFD2B8FA}"/>
              </a:ext>
            </a:extLst>
          </p:cNvPr>
          <p:cNvCxnSpPr/>
          <p:nvPr/>
        </p:nvCxnSpPr>
        <p:spPr>
          <a:xfrm>
            <a:off x="3907976" y="410451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9" name="TextBox 48">
            <a:extLst>
              <a:ext uri="{FF2B5EF4-FFF2-40B4-BE49-F238E27FC236}">
                <a16:creationId xmlns:a16="http://schemas.microsoft.com/office/drawing/2014/main" id="{6BAF25F3-5EDA-4586-A70C-F42B8E7F4F15}"/>
              </a:ext>
            </a:extLst>
          </p:cNvPr>
          <p:cNvSpPr txBox="1"/>
          <p:nvPr/>
        </p:nvSpPr>
        <p:spPr>
          <a:xfrm>
            <a:off x="4263050" y="4250907"/>
            <a:ext cx="8354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FFFFFF">
                    <a:lumMod val="65000"/>
                  </a:srgbClr>
                </a:solidFill>
              </a:rPr>
              <a:t>ap_return</a:t>
            </a:r>
          </a:p>
        </p:txBody>
      </p:sp>
      <p:cxnSp>
        <p:nvCxnSpPr>
          <p:cNvPr id="50" name="Straight Arrow Connector 49">
            <a:extLst>
              <a:ext uri="{FF2B5EF4-FFF2-40B4-BE49-F238E27FC236}">
                <a16:creationId xmlns:a16="http://schemas.microsoft.com/office/drawing/2014/main" id="{AC24ABF6-3656-47F4-9218-28845191B09F}"/>
              </a:ext>
            </a:extLst>
          </p:cNvPr>
          <p:cNvCxnSpPr/>
          <p:nvPr/>
        </p:nvCxnSpPr>
        <p:spPr>
          <a:xfrm>
            <a:off x="3905294" y="4366122"/>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51" name="TextBox 50">
            <a:extLst>
              <a:ext uri="{FF2B5EF4-FFF2-40B4-BE49-F238E27FC236}">
                <a16:creationId xmlns:a16="http://schemas.microsoft.com/office/drawing/2014/main" id="{44D4626A-2FA3-4995-AD4B-807A236CFDD9}"/>
              </a:ext>
            </a:extLst>
          </p:cNvPr>
          <p:cNvSpPr txBox="1"/>
          <p:nvPr/>
        </p:nvSpPr>
        <p:spPr>
          <a:xfrm>
            <a:off x="1278642" y="5244065"/>
            <a:ext cx="933268"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rPr>
              <a:t>sum_datain</a:t>
            </a:r>
          </a:p>
        </p:txBody>
      </p:sp>
      <p:cxnSp>
        <p:nvCxnSpPr>
          <p:cNvPr id="52" name="Straight Arrow Connector 51">
            <a:extLst>
              <a:ext uri="{FF2B5EF4-FFF2-40B4-BE49-F238E27FC236}">
                <a16:creationId xmlns:a16="http://schemas.microsoft.com/office/drawing/2014/main" id="{F7165FD6-B018-4D5F-86F3-2A392A8E509B}"/>
              </a:ext>
            </a:extLst>
          </p:cNvPr>
          <p:cNvCxnSpPr/>
          <p:nvPr/>
        </p:nvCxnSpPr>
        <p:spPr>
          <a:xfrm>
            <a:off x="2160716" y="5359279"/>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53" name="TextBox 52">
            <a:extLst>
              <a:ext uri="{FF2B5EF4-FFF2-40B4-BE49-F238E27FC236}">
                <a16:creationId xmlns:a16="http://schemas.microsoft.com/office/drawing/2014/main" id="{6657F02D-E477-4E3B-9438-26C648F36E69}"/>
              </a:ext>
            </a:extLst>
          </p:cNvPr>
          <p:cNvSpPr txBox="1"/>
          <p:nvPr/>
        </p:nvSpPr>
        <p:spPr>
          <a:xfrm>
            <a:off x="2901495" y="3808790"/>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rPr>
              <a:t>adders</a:t>
            </a:r>
          </a:p>
        </p:txBody>
      </p:sp>
      <p:sp>
        <p:nvSpPr>
          <p:cNvPr id="54" name="TextBox 53">
            <a:extLst>
              <a:ext uri="{FF2B5EF4-FFF2-40B4-BE49-F238E27FC236}">
                <a16:creationId xmlns:a16="http://schemas.microsoft.com/office/drawing/2014/main" id="{4430B2C5-4436-4AEC-BEF7-534C0AB26707}"/>
              </a:ext>
            </a:extLst>
          </p:cNvPr>
          <p:cNvSpPr txBox="1"/>
          <p:nvPr/>
        </p:nvSpPr>
        <p:spPr>
          <a:xfrm>
            <a:off x="1588097" y="5828951"/>
            <a:ext cx="604653"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err="1">
                <a:solidFill>
                  <a:srgbClr val="FFFFFF">
                    <a:lumMod val="65000"/>
                  </a:srgbClr>
                </a:solidFill>
              </a:rPr>
              <a:t>ap_clk</a:t>
            </a:r>
            <a:endParaRPr lang="en-US" sz="1050" b="1" kern="0" dirty="0">
              <a:solidFill>
                <a:srgbClr val="FFFFFF">
                  <a:lumMod val="65000"/>
                </a:srgbClr>
              </a:solidFill>
            </a:endParaRPr>
          </a:p>
        </p:txBody>
      </p:sp>
      <p:cxnSp>
        <p:nvCxnSpPr>
          <p:cNvPr id="55" name="Straight Arrow Connector 54">
            <a:extLst>
              <a:ext uri="{FF2B5EF4-FFF2-40B4-BE49-F238E27FC236}">
                <a16:creationId xmlns:a16="http://schemas.microsoft.com/office/drawing/2014/main" id="{6F18549D-9801-4BDC-A2F8-DDD1115F028E}"/>
              </a:ext>
            </a:extLst>
          </p:cNvPr>
          <p:cNvCxnSpPr/>
          <p:nvPr/>
        </p:nvCxnSpPr>
        <p:spPr>
          <a:xfrm>
            <a:off x="2167208" y="5944165"/>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56" name="TextBox 55">
            <a:extLst>
              <a:ext uri="{FF2B5EF4-FFF2-40B4-BE49-F238E27FC236}">
                <a16:creationId xmlns:a16="http://schemas.microsoft.com/office/drawing/2014/main" id="{E2C6BF32-EF99-4728-9A35-844C0A9957C5}"/>
              </a:ext>
            </a:extLst>
          </p:cNvPr>
          <p:cNvSpPr txBox="1"/>
          <p:nvPr/>
        </p:nvSpPr>
        <p:spPr>
          <a:xfrm>
            <a:off x="1602525" y="6006057"/>
            <a:ext cx="590225"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err="1">
                <a:solidFill>
                  <a:srgbClr val="FFFFFF">
                    <a:lumMod val="65000"/>
                  </a:srgbClr>
                </a:solidFill>
              </a:rPr>
              <a:t>ap_rst</a:t>
            </a:r>
            <a:endParaRPr lang="en-US" sz="1050" b="1" kern="0" dirty="0">
              <a:solidFill>
                <a:srgbClr val="FFFFFF">
                  <a:lumMod val="65000"/>
                </a:srgbClr>
              </a:solidFill>
            </a:endParaRPr>
          </a:p>
        </p:txBody>
      </p:sp>
      <p:cxnSp>
        <p:nvCxnSpPr>
          <p:cNvPr id="58" name="Straight Arrow Connector 57">
            <a:extLst>
              <a:ext uri="{FF2B5EF4-FFF2-40B4-BE49-F238E27FC236}">
                <a16:creationId xmlns:a16="http://schemas.microsoft.com/office/drawing/2014/main" id="{8B660195-E889-4D31-BDD6-D743EC8220FE}"/>
              </a:ext>
            </a:extLst>
          </p:cNvPr>
          <p:cNvCxnSpPr/>
          <p:nvPr/>
        </p:nvCxnSpPr>
        <p:spPr>
          <a:xfrm>
            <a:off x="2167208" y="6121271"/>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59" name="TextBox 58">
            <a:extLst>
              <a:ext uri="{FF2B5EF4-FFF2-40B4-BE49-F238E27FC236}">
                <a16:creationId xmlns:a16="http://schemas.microsoft.com/office/drawing/2014/main" id="{D44156B8-EBE6-49BA-A16A-92D64D627756}"/>
              </a:ext>
            </a:extLst>
          </p:cNvPr>
          <p:cNvSpPr txBox="1"/>
          <p:nvPr/>
        </p:nvSpPr>
        <p:spPr>
          <a:xfrm>
            <a:off x="1220328" y="2022502"/>
            <a:ext cx="3839500" cy="1338828"/>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"adders.h"</a:t>
            </a:r>
          </a:p>
          <a:p>
            <a:pPr defTabSz="914400" fontAlgn="base">
              <a:spcBef>
                <a:spcPct val="0"/>
              </a:spcBef>
              <a:spcAft>
                <a:spcPct val="0"/>
              </a:spcAft>
              <a:defRPr/>
            </a:pPr>
            <a:r>
              <a:rPr lang="en-US" sz="900" b="1" kern="0" dirty="0">
                <a:solidFill>
                  <a:srgbClr val="000000"/>
                </a:solidFill>
                <a:latin typeface="Arial"/>
              </a:rPr>
              <a:t>int adders(int in1, int in2, int *sum)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temp;</a:t>
            </a:r>
          </a:p>
          <a:p>
            <a:pPr defTabSz="914400" fontAlgn="base">
              <a:spcBef>
                <a:spcPct val="0"/>
              </a:spcBef>
              <a:spcAft>
                <a:spcPct val="0"/>
              </a:spcAft>
              <a:tabLst>
                <a:tab pos="457200" algn="l"/>
              </a:tabLst>
              <a:defRPr/>
            </a:pPr>
            <a:r>
              <a:rPr lang="en-US" sz="900" b="1" kern="0" dirty="0">
                <a:solidFill>
                  <a:srgbClr val="000000"/>
                </a:solidFill>
                <a:latin typeface="Arial"/>
              </a:rPr>
              <a:t>	*sum = in1 + in2 + *sum;</a:t>
            </a:r>
          </a:p>
          <a:p>
            <a:pPr defTabSz="914400" fontAlgn="base">
              <a:spcBef>
                <a:spcPct val="0"/>
              </a:spcBef>
              <a:spcAft>
                <a:spcPct val="0"/>
              </a:spcAft>
              <a:tabLst>
                <a:tab pos="457200" algn="l"/>
              </a:tabLst>
              <a:defRPr/>
            </a:pPr>
            <a:r>
              <a:rPr lang="en-US" sz="900" b="1" kern="0" dirty="0">
                <a:solidFill>
                  <a:srgbClr val="000000"/>
                </a:solidFill>
                <a:latin typeface="Arial"/>
              </a:rPr>
              <a:t>               temp = in1 + in2;</a:t>
            </a:r>
          </a:p>
          <a:p>
            <a:pPr defTabSz="914400" fontAlgn="base">
              <a:spcBef>
                <a:spcPct val="0"/>
              </a:spcBef>
              <a:spcAft>
                <a:spcPct val="0"/>
              </a:spcAft>
              <a:tabLst>
                <a:tab pos="457200" algn="l"/>
              </a:tabLs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return  temp;</a:t>
            </a:r>
          </a:p>
          <a:p>
            <a:pPr defTabSz="914400" fontAlgn="base">
              <a:spcBef>
                <a:spcPct val="0"/>
              </a:spcBef>
              <a:spcAft>
                <a:spcPct val="0"/>
              </a:spcAft>
              <a:defRPr/>
            </a:pPr>
            <a:r>
              <a:rPr lang="en-US" sz="900" b="1" kern="0" dirty="0">
                <a:solidFill>
                  <a:srgbClr val="000000"/>
                </a:solidFill>
                <a:latin typeface="Arial"/>
              </a:rPr>
              <a:t>}</a:t>
            </a:r>
          </a:p>
        </p:txBody>
      </p:sp>
      <p:sp>
        <p:nvSpPr>
          <p:cNvPr id="60" name="Down Arrow 37">
            <a:extLst>
              <a:ext uri="{FF2B5EF4-FFF2-40B4-BE49-F238E27FC236}">
                <a16:creationId xmlns:a16="http://schemas.microsoft.com/office/drawing/2014/main" id="{109008F5-7EFD-474A-B6E0-0125758F6BA8}"/>
              </a:ext>
            </a:extLst>
          </p:cNvPr>
          <p:cNvSpPr/>
          <p:nvPr/>
        </p:nvSpPr>
        <p:spPr>
          <a:xfrm>
            <a:off x="1578681" y="3405084"/>
            <a:ext cx="3173987" cy="422455"/>
          </a:xfrm>
          <a:prstGeom prst="downArrow">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kern="0" dirty="0">
                <a:solidFill>
                  <a:srgbClr val="FFFFFF"/>
                </a:solidFill>
                <a:latin typeface="Arial"/>
              </a:rPr>
              <a:t>Synthesis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highlight>
                  <a:srgbClr val="FFFF00"/>
                </a:highlight>
              </a:rPr>
              <a:t>Vitis</a:t>
            </a:r>
            <a:r>
              <a:rPr lang="en-US" dirty="0"/>
              <a:t> HLS Optional IO : Block Level Protocol</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15</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lstStyle/>
          <a:p>
            <a:r>
              <a:rPr lang="en-US" dirty="0"/>
              <a:t>Adder Example</a:t>
            </a:r>
          </a:p>
        </p:txBody>
      </p:sp>
      <p:sp>
        <p:nvSpPr>
          <p:cNvPr id="74" name="Content Placeholder 2"/>
          <p:cNvSpPr txBox="1">
            <a:spLocks/>
          </p:cNvSpPr>
          <p:nvPr/>
        </p:nvSpPr>
        <p:spPr bwMode="auto">
          <a:xfrm>
            <a:off x="6039964" y="1201510"/>
            <a:ext cx="5533725"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defTabSz="457200" fontAlgn="base">
              <a:spcBef>
                <a:spcPct val="20000"/>
              </a:spcBef>
              <a:spcAft>
                <a:spcPct val="0"/>
              </a:spcAft>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Block Level Protocol</a:t>
            </a:r>
          </a:p>
          <a:p>
            <a:pPr marL="800100" lvl="1" indent="-342900" defTabSz="914400">
              <a:spcBef>
                <a:spcPct val="20000"/>
              </a:spcBef>
              <a:buFont typeface="Arial" pitchFamily="34" charset="0"/>
              <a:buChar char="−"/>
            </a:pPr>
            <a:r>
              <a:rPr lang="en-US" sz="1700" dirty="0">
                <a:solidFill>
                  <a:srgbClr val="0C0C0C"/>
                </a:solidFill>
                <a:latin typeface="Arial"/>
                <a:ea typeface="ＭＳ Ｐゴシック" pitchFamily="24" charset="-128"/>
                <a:cs typeface="ＭＳ Ｐゴシック" pitchFamily="24" charset="-128"/>
              </a:rPr>
              <a:t>An IO protocol added at the RTL block level</a:t>
            </a:r>
          </a:p>
          <a:p>
            <a:pPr marL="800100" lvl="1" indent="-342900" defTabSz="914400">
              <a:spcBef>
                <a:spcPct val="20000"/>
              </a:spcBef>
              <a:buFont typeface="Arial" pitchFamily="34" charset="0"/>
              <a:buChar char="−"/>
            </a:pPr>
            <a:r>
              <a:rPr lang="en-US" sz="1700" dirty="0">
                <a:solidFill>
                  <a:srgbClr val="0C0C0C"/>
                </a:solidFill>
                <a:latin typeface="Arial"/>
                <a:ea typeface="ＭＳ Ｐゴシック" pitchFamily="24" charset="-128"/>
                <a:cs typeface="ＭＳ Ｐゴシック" pitchFamily="24" charset="-128"/>
              </a:rPr>
              <a:t>Controls and indicates the operational status of the block</a:t>
            </a:r>
          </a:p>
          <a:p>
            <a:pPr marL="342900" indent="-342900" defTabSz="9144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Block Operation Control</a:t>
            </a:r>
          </a:p>
          <a:p>
            <a:pPr marL="800100" lvl="1" indent="-342900" defTabSz="914400">
              <a:spcBef>
                <a:spcPct val="20000"/>
              </a:spcBef>
              <a:buFont typeface="Arial" pitchFamily="34" charset="0"/>
              <a:buChar char="−"/>
            </a:pPr>
            <a:r>
              <a:rPr lang="en-US" sz="1700" dirty="0">
                <a:solidFill>
                  <a:srgbClr val="0C0C0C"/>
                </a:solidFill>
                <a:latin typeface="Arial"/>
                <a:ea typeface="ＭＳ Ｐゴシック" pitchFamily="24" charset="-128"/>
                <a:cs typeface="ＭＳ Ｐゴシック" pitchFamily="24" charset="-128"/>
              </a:rPr>
              <a:t>Controls when the RTL block starts execution (ap_start)</a:t>
            </a:r>
          </a:p>
          <a:p>
            <a:pPr marL="800100" lvl="1" indent="-342900" defTabSz="914400">
              <a:spcBef>
                <a:spcPct val="20000"/>
              </a:spcBef>
              <a:buFont typeface="Arial" pitchFamily="34" charset="0"/>
              <a:buChar char="−"/>
            </a:pPr>
            <a:r>
              <a:rPr lang="en-US" sz="1700" dirty="0">
                <a:solidFill>
                  <a:srgbClr val="0C0C0C"/>
                </a:solidFill>
                <a:latin typeface="Arial"/>
                <a:ea typeface="ＭＳ Ｐゴシック" pitchFamily="24" charset="-128"/>
                <a:cs typeface="ＭＳ Ｐゴシック" pitchFamily="24" charset="-128"/>
              </a:rPr>
              <a:t>Indicates if the RTL block is idle (ap_idle) or has completed (ap_done)</a:t>
            </a:r>
          </a:p>
          <a:p>
            <a:pPr marL="342900" indent="-342900" defTabSz="9144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Complete and function return</a:t>
            </a:r>
          </a:p>
          <a:p>
            <a:pPr marL="800100" lvl="1" indent="-342900" defTabSz="914400">
              <a:spcBef>
                <a:spcPct val="20000"/>
              </a:spcBef>
              <a:buFont typeface="Arial" pitchFamily="34" charset="0"/>
              <a:buChar char="−"/>
            </a:pPr>
            <a:r>
              <a:rPr lang="en-US" sz="1700" dirty="0">
                <a:solidFill>
                  <a:srgbClr val="0C0C0C"/>
                </a:solidFill>
                <a:latin typeface="Arial"/>
                <a:ea typeface="ＭＳ Ｐゴシック" pitchFamily="24" charset="-128"/>
                <a:cs typeface="ＭＳ Ｐゴシック" pitchFamily="24" charset="-128"/>
              </a:rPr>
              <a:t>The ap_done signal also indicates when any function return is valid</a:t>
            </a:r>
          </a:p>
          <a:p>
            <a:pPr marL="342900" indent="-342900" defTabSz="9144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Ready </a:t>
            </a:r>
            <a:r>
              <a:rPr lang="en-US" sz="1600" b="1" dirty="0">
                <a:solidFill>
                  <a:srgbClr val="008CA8"/>
                </a:solidFill>
                <a:latin typeface="Arial"/>
                <a:ea typeface="ＭＳ Ｐゴシック" pitchFamily="24" charset="-128"/>
                <a:cs typeface="ＭＳ Ｐゴシック" pitchFamily="24" charset="-128"/>
              </a:rPr>
              <a:t>(not shown here)</a:t>
            </a:r>
            <a:endParaRPr lang="en-US" sz="2000" b="1" dirty="0">
              <a:solidFill>
                <a:srgbClr val="008CA8"/>
              </a:solidFill>
              <a:latin typeface="Arial"/>
              <a:ea typeface="ＭＳ Ｐゴシック" pitchFamily="24" charset="-128"/>
              <a:cs typeface="ＭＳ Ｐゴシック" pitchFamily="24" charset="-128"/>
            </a:endParaRPr>
          </a:p>
          <a:p>
            <a:pPr marL="800100" lvl="1" indent="-342900" defTabSz="914400">
              <a:spcBef>
                <a:spcPct val="20000"/>
              </a:spcBef>
              <a:buFont typeface="Arial" pitchFamily="34" charset="0"/>
              <a:buChar char="−"/>
            </a:pPr>
            <a:r>
              <a:rPr lang="en-US" sz="1700" dirty="0">
                <a:solidFill>
                  <a:srgbClr val="0C0C0C"/>
                </a:solidFill>
                <a:latin typeface="Arial"/>
                <a:ea typeface="ＭＳ Ｐゴシック" pitchFamily="24" charset="-128"/>
                <a:cs typeface="ＭＳ Ｐゴシック" pitchFamily="24" charset="-128"/>
              </a:rPr>
              <a:t>If the function is pipelined an additional ready signal (ap_ready) is added</a:t>
            </a:r>
          </a:p>
          <a:p>
            <a:pPr marL="800100" lvl="1" indent="-342900" defTabSz="914400">
              <a:spcBef>
                <a:spcPct val="20000"/>
              </a:spcBef>
              <a:buFont typeface="Arial" pitchFamily="34" charset="0"/>
              <a:buChar char="−"/>
            </a:pPr>
            <a:r>
              <a:rPr lang="en-US" sz="1700" dirty="0">
                <a:solidFill>
                  <a:srgbClr val="0C0C0C"/>
                </a:solidFill>
                <a:latin typeface="Arial"/>
                <a:ea typeface="ＭＳ Ｐゴシック" pitchFamily="24" charset="-128"/>
                <a:cs typeface="ＭＳ Ｐゴシック" pitchFamily="24" charset="-128"/>
              </a:rPr>
              <a:t>Indicates a new sample can be supplied before done is asserted</a:t>
            </a:r>
          </a:p>
        </p:txBody>
      </p:sp>
      <p:sp>
        <p:nvSpPr>
          <p:cNvPr id="33" name="Slide Number Placeholder 4"/>
          <p:cNvSpPr txBox="1">
            <a:spLocks/>
          </p:cNvSpPr>
          <p:nvPr/>
        </p:nvSpPr>
        <p:spPr>
          <a:xfrm>
            <a:off x="572930" y="6563682"/>
            <a:ext cx="1117309" cy="244475"/>
          </a:xfrm>
          <a:prstGeom prst="rect">
            <a:avLst/>
          </a:prstGeom>
        </p:spPr>
        <p:txBody>
          <a:bodyPr/>
          <a:lstStyle/>
          <a:p>
            <a:pPr defTabSz="457200" fontAlgn="base">
              <a:spcBef>
                <a:spcPct val="0"/>
              </a:spcBef>
              <a:spcAft>
                <a:spcPct val="0"/>
              </a:spcAft>
              <a:defRPr/>
            </a:pPr>
            <a:r>
              <a:rPr lang="en-US" sz="100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15</a:t>
            </a:fld>
            <a:endParaRPr lang="en-US" sz="1000" dirty="0">
              <a:solidFill>
                <a:srgbClr val="FFFFFF"/>
              </a:solidFill>
              <a:latin typeface="Arial" charset="0"/>
              <a:ea typeface="ＭＳ Ｐゴシック" pitchFamily="34" charset="-128"/>
              <a:cs typeface="Arial" charset="0"/>
            </a:endParaRPr>
          </a:p>
        </p:txBody>
      </p:sp>
      <p:sp>
        <p:nvSpPr>
          <p:cNvPr id="34" name="Rectangle 33">
            <a:extLst>
              <a:ext uri="{FF2B5EF4-FFF2-40B4-BE49-F238E27FC236}">
                <a16:creationId xmlns:a16="http://schemas.microsoft.com/office/drawing/2014/main" id="{528A61D4-9C55-472C-8003-3EA1C0059D20}"/>
              </a:ext>
            </a:extLst>
          </p:cNvPr>
          <p:cNvSpPr/>
          <p:nvPr/>
        </p:nvSpPr>
        <p:spPr>
          <a:xfrm>
            <a:off x="2158858" y="3839933"/>
            <a:ext cx="2155982" cy="2511771"/>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35" name="TextBox 34">
            <a:extLst>
              <a:ext uri="{FF2B5EF4-FFF2-40B4-BE49-F238E27FC236}">
                <a16:creationId xmlns:a16="http://schemas.microsoft.com/office/drawing/2014/main" id="{08F33F2D-2006-45A2-8B9C-0336ADF6C5B4}"/>
              </a:ext>
            </a:extLst>
          </p:cNvPr>
          <p:cNvSpPr txBox="1"/>
          <p:nvPr/>
        </p:nvSpPr>
        <p:spPr>
          <a:xfrm>
            <a:off x="4271543" y="5205660"/>
            <a:ext cx="1063112"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FFFFFF">
                    <a:lumMod val="75000"/>
                  </a:srgbClr>
                </a:solidFill>
                <a:latin typeface="Arial"/>
              </a:rPr>
              <a:t>sum_dataout</a:t>
            </a:r>
          </a:p>
        </p:txBody>
      </p:sp>
      <p:sp>
        <p:nvSpPr>
          <p:cNvPr id="37" name="TextBox 36">
            <a:extLst>
              <a:ext uri="{FF2B5EF4-FFF2-40B4-BE49-F238E27FC236}">
                <a16:creationId xmlns:a16="http://schemas.microsoft.com/office/drawing/2014/main" id="{41535192-8BA0-4386-BDAC-1D2788F7B69B}"/>
              </a:ext>
            </a:extLst>
          </p:cNvPr>
          <p:cNvSpPr txBox="1"/>
          <p:nvPr/>
        </p:nvSpPr>
        <p:spPr>
          <a:xfrm>
            <a:off x="1824822" y="4286643"/>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latin typeface="Arial"/>
              </a:rPr>
              <a:t>in1</a:t>
            </a:r>
          </a:p>
        </p:txBody>
      </p:sp>
      <p:sp>
        <p:nvSpPr>
          <p:cNvPr id="39" name="TextBox 38">
            <a:extLst>
              <a:ext uri="{FF2B5EF4-FFF2-40B4-BE49-F238E27FC236}">
                <a16:creationId xmlns:a16="http://schemas.microsoft.com/office/drawing/2014/main" id="{87719C57-FAD0-437E-923E-1E0A28AA346C}"/>
              </a:ext>
            </a:extLst>
          </p:cNvPr>
          <p:cNvSpPr txBox="1"/>
          <p:nvPr/>
        </p:nvSpPr>
        <p:spPr>
          <a:xfrm>
            <a:off x="1824822" y="4734868"/>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latin typeface="Arial"/>
              </a:rPr>
              <a:t>in2</a:t>
            </a:r>
          </a:p>
        </p:txBody>
      </p:sp>
      <p:cxnSp>
        <p:nvCxnSpPr>
          <p:cNvPr id="40" name="Straight Arrow Connector 39">
            <a:extLst>
              <a:ext uri="{FF2B5EF4-FFF2-40B4-BE49-F238E27FC236}">
                <a16:creationId xmlns:a16="http://schemas.microsoft.com/office/drawing/2014/main" id="{7C998158-1ED2-4B22-8CBE-CAB9D03F08F7}"/>
              </a:ext>
            </a:extLst>
          </p:cNvPr>
          <p:cNvCxnSpPr/>
          <p:nvPr/>
        </p:nvCxnSpPr>
        <p:spPr>
          <a:xfrm>
            <a:off x="2152257" y="4401857"/>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cxnSp>
        <p:nvCxnSpPr>
          <p:cNvPr id="41" name="Straight Arrow Connector 40">
            <a:extLst>
              <a:ext uri="{FF2B5EF4-FFF2-40B4-BE49-F238E27FC236}">
                <a16:creationId xmlns:a16="http://schemas.microsoft.com/office/drawing/2014/main" id="{2D533974-6C42-4CF2-8127-1DA940BFF965}"/>
              </a:ext>
            </a:extLst>
          </p:cNvPr>
          <p:cNvCxnSpPr/>
          <p:nvPr/>
        </p:nvCxnSpPr>
        <p:spPr>
          <a:xfrm>
            <a:off x="2160716" y="4873569"/>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cxnSp>
        <p:nvCxnSpPr>
          <p:cNvPr id="42" name="Straight Arrow Connector 41">
            <a:extLst>
              <a:ext uri="{FF2B5EF4-FFF2-40B4-BE49-F238E27FC236}">
                <a16:creationId xmlns:a16="http://schemas.microsoft.com/office/drawing/2014/main" id="{24573D67-DE11-4052-9F17-B1C6C04719FE}"/>
              </a:ext>
            </a:extLst>
          </p:cNvPr>
          <p:cNvCxnSpPr/>
          <p:nvPr/>
        </p:nvCxnSpPr>
        <p:spPr>
          <a:xfrm>
            <a:off x="3901290" y="5359280"/>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43" name="TextBox 42">
            <a:extLst>
              <a:ext uri="{FF2B5EF4-FFF2-40B4-BE49-F238E27FC236}">
                <a16:creationId xmlns:a16="http://schemas.microsoft.com/office/drawing/2014/main" id="{A568B020-BB78-4370-A258-1A5E8F58A6DA}"/>
              </a:ext>
            </a:extLst>
          </p:cNvPr>
          <p:cNvSpPr txBox="1"/>
          <p:nvPr/>
        </p:nvSpPr>
        <p:spPr>
          <a:xfrm>
            <a:off x="4279031" y="3790047"/>
            <a:ext cx="766557"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latin typeface="Arial"/>
              </a:rPr>
              <a:t>ap_done</a:t>
            </a:r>
          </a:p>
        </p:txBody>
      </p:sp>
      <p:sp>
        <p:nvSpPr>
          <p:cNvPr id="44" name="TextBox 43">
            <a:extLst>
              <a:ext uri="{FF2B5EF4-FFF2-40B4-BE49-F238E27FC236}">
                <a16:creationId xmlns:a16="http://schemas.microsoft.com/office/drawing/2014/main" id="{7F4865DD-8448-414F-BBAF-ACCB49591695}"/>
              </a:ext>
            </a:extLst>
          </p:cNvPr>
          <p:cNvSpPr txBox="1"/>
          <p:nvPr/>
        </p:nvSpPr>
        <p:spPr>
          <a:xfrm>
            <a:off x="1479812" y="4001734"/>
            <a:ext cx="710451"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ap_start</a:t>
            </a:r>
          </a:p>
        </p:txBody>
      </p:sp>
      <p:cxnSp>
        <p:nvCxnSpPr>
          <p:cNvPr id="45" name="Straight Arrow Connector 44">
            <a:extLst>
              <a:ext uri="{FF2B5EF4-FFF2-40B4-BE49-F238E27FC236}">
                <a16:creationId xmlns:a16="http://schemas.microsoft.com/office/drawing/2014/main" id="{6A975DEE-7AAE-49EA-B161-2B384CD9E9D4}"/>
              </a:ext>
            </a:extLst>
          </p:cNvPr>
          <p:cNvCxnSpPr/>
          <p:nvPr/>
        </p:nvCxnSpPr>
        <p:spPr>
          <a:xfrm>
            <a:off x="2164721" y="4116948"/>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46" name="Straight Arrow Connector 45">
            <a:extLst>
              <a:ext uri="{FF2B5EF4-FFF2-40B4-BE49-F238E27FC236}">
                <a16:creationId xmlns:a16="http://schemas.microsoft.com/office/drawing/2014/main" id="{47E10D5B-D754-4658-BD22-B60905FC0DD4}"/>
              </a:ext>
            </a:extLst>
          </p:cNvPr>
          <p:cNvCxnSpPr/>
          <p:nvPr/>
        </p:nvCxnSpPr>
        <p:spPr>
          <a:xfrm>
            <a:off x="3907351" y="392400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7" name="TextBox 46">
            <a:extLst>
              <a:ext uri="{FF2B5EF4-FFF2-40B4-BE49-F238E27FC236}">
                <a16:creationId xmlns:a16="http://schemas.microsoft.com/office/drawing/2014/main" id="{B4741A8E-5494-4A69-9394-711511628ABE}"/>
              </a:ext>
            </a:extLst>
          </p:cNvPr>
          <p:cNvSpPr txBox="1"/>
          <p:nvPr/>
        </p:nvSpPr>
        <p:spPr>
          <a:xfrm>
            <a:off x="4263641" y="3989297"/>
            <a:ext cx="670376"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latin typeface="Arial"/>
              </a:rPr>
              <a:t>ap_idle</a:t>
            </a:r>
          </a:p>
        </p:txBody>
      </p:sp>
      <p:cxnSp>
        <p:nvCxnSpPr>
          <p:cNvPr id="48" name="Straight Arrow Connector 47">
            <a:extLst>
              <a:ext uri="{FF2B5EF4-FFF2-40B4-BE49-F238E27FC236}">
                <a16:creationId xmlns:a16="http://schemas.microsoft.com/office/drawing/2014/main" id="{CEB9BFDF-BE64-4F83-8CB5-05FABFD2B8FA}"/>
              </a:ext>
            </a:extLst>
          </p:cNvPr>
          <p:cNvCxnSpPr/>
          <p:nvPr/>
        </p:nvCxnSpPr>
        <p:spPr>
          <a:xfrm>
            <a:off x="3907976" y="410451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9" name="TextBox 48">
            <a:extLst>
              <a:ext uri="{FF2B5EF4-FFF2-40B4-BE49-F238E27FC236}">
                <a16:creationId xmlns:a16="http://schemas.microsoft.com/office/drawing/2014/main" id="{6BAF25F3-5EDA-4586-A70C-F42B8E7F4F15}"/>
              </a:ext>
            </a:extLst>
          </p:cNvPr>
          <p:cNvSpPr txBox="1"/>
          <p:nvPr/>
        </p:nvSpPr>
        <p:spPr>
          <a:xfrm>
            <a:off x="4263050" y="4250907"/>
            <a:ext cx="8354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FFFFFF">
                    <a:lumMod val="65000"/>
                  </a:srgbClr>
                </a:solidFill>
                <a:latin typeface="Arial"/>
              </a:rPr>
              <a:t>ap_return</a:t>
            </a:r>
          </a:p>
        </p:txBody>
      </p:sp>
      <p:cxnSp>
        <p:nvCxnSpPr>
          <p:cNvPr id="50" name="Straight Arrow Connector 49">
            <a:extLst>
              <a:ext uri="{FF2B5EF4-FFF2-40B4-BE49-F238E27FC236}">
                <a16:creationId xmlns:a16="http://schemas.microsoft.com/office/drawing/2014/main" id="{AC24ABF6-3656-47F4-9218-28845191B09F}"/>
              </a:ext>
            </a:extLst>
          </p:cNvPr>
          <p:cNvCxnSpPr/>
          <p:nvPr/>
        </p:nvCxnSpPr>
        <p:spPr>
          <a:xfrm>
            <a:off x="3905294" y="4366122"/>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51" name="TextBox 50">
            <a:extLst>
              <a:ext uri="{FF2B5EF4-FFF2-40B4-BE49-F238E27FC236}">
                <a16:creationId xmlns:a16="http://schemas.microsoft.com/office/drawing/2014/main" id="{44D4626A-2FA3-4995-AD4B-807A236CFDD9}"/>
              </a:ext>
            </a:extLst>
          </p:cNvPr>
          <p:cNvSpPr txBox="1"/>
          <p:nvPr/>
        </p:nvSpPr>
        <p:spPr>
          <a:xfrm>
            <a:off x="1278642" y="5244065"/>
            <a:ext cx="933268"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latin typeface="Arial"/>
              </a:rPr>
              <a:t>sum_datain</a:t>
            </a:r>
          </a:p>
        </p:txBody>
      </p:sp>
      <p:cxnSp>
        <p:nvCxnSpPr>
          <p:cNvPr id="52" name="Straight Arrow Connector 51">
            <a:extLst>
              <a:ext uri="{FF2B5EF4-FFF2-40B4-BE49-F238E27FC236}">
                <a16:creationId xmlns:a16="http://schemas.microsoft.com/office/drawing/2014/main" id="{F7165FD6-B018-4D5F-86F3-2A392A8E509B}"/>
              </a:ext>
            </a:extLst>
          </p:cNvPr>
          <p:cNvCxnSpPr/>
          <p:nvPr/>
        </p:nvCxnSpPr>
        <p:spPr>
          <a:xfrm>
            <a:off x="2160716" y="5359279"/>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53" name="TextBox 52">
            <a:extLst>
              <a:ext uri="{FF2B5EF4-FFF2-40B4-BE49-F238E27FC236}">
                <a16:creationId xmlns:a16="http://schemas.microsoft.com/office/drawing/2014/main" id="{6657F02D-E477-4E3B-9438-26C648F36E69}"/>
              </a:ext>
            </a:extLst>
          </p:cNvPr>
          <p:cNvSpPr txBox="1"/>
          <p:nvPr/>
        </p:nvSpPr>
        <p:spPr>
          <a:xfrm>
            <a:off x="2901495" y="3808790"/>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latin typeface="Arial"/>
              </a:rPr>
              <a:t>adders</a:t>
            </a:r>
          </a:p>
        </p:txBody>
      </p:sp>
      <p:sp>
        <p:nvSpPr>
          <p:cNvPr id="54" name="TextBox 53">
            <a:extLst>
              <a:ext uri="{FF2B5EF4-FFF2-40B4-BE49-F238E27FC236}">
                <a16:creationId xmlns:a16="http://schemas.microsoft.com/office/drawing/2014/main" id="{4430B2C5-4436-4AEC-BEF7-534C0AB26707}"/>
              </a:ext>
            </a:extLst>
          </p:cNvPr>
          <p:cNvSpPr txBox="1"/>
          <p:nvPr/>
        </p:nvSpPr>
        <p:spPr>
          <a:xfrm>
            <a:off x="1588097" y="5828951"/>
            <a:ext cx="604653"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err="1">
                <a:solidFill>
                  <a:srgbClr val="FFFFFF">
                    <a:lumMod val="65000"/>
                  </a:srgbClr>
                </a:solidFill>
                <a:latin typeface="Arial"/>
              </a:rPr>
              <a:t>ap_clk</a:t>
            </a:r>
            <a:endParaRPr lang="en-US" sz="1050" b="1" kern="0" dirty="0">
              <a:solidFill>
                <a:srgbClr val="FFFFFF">
                  <a:lumMod val="65000"/>
                </a:srgbClr>
              </a:solidFill>
              <a:latin typeface="Arial"/>
            </a:endParaRPr>
          </a:p>
        </p:txBody>
      </p:sp>
      <p:cxnSp>
        <p:nvCxnSpPr>
          <p:cNvPr id="55" name="Straight Arrow Connector 54">
            <a:extLst>
              <a:ext uri="{FF2B5EF4-FFF2-40B4-BE49-F238E27FC236}">
                <a16:creationId xmlns:a16="http://schemas.microsoft.com/office/drawing/2014/main" id="{6F18549D-9801-4BDC-A2F8-DDD1115F028E}"/>
              </a:ext>
            </a:extLst>
          </p:cNvPr>
          <p:cNvCxnSpPr/>
          <p:nvPr/>
        </p:nvCxnSpPr>
        <p:spPr>
          <a:xfrm>
            <a:off x="2167208" y="5944165"/>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56" name="TextBox 55">
            <a:extLst>
              <a:ext uri="{FF2B5EF4-FFF2-40B4-BE49-F238E27FC236}">
                <a16:creationId xmlns:a16="http://schemas.microsoft.com/office/drawing/2014/main" id="{E2C6BF32-EF99-4728-9A35-844C0A9957C5}"/>
              </a:ext>
            </a:extLst>
          </p:cNvPr>
          <p:cNvSpPr txBox="1"/>
          <p:nvPr/>
        </p:nvSpPr>
        <p:spPr>
          <a:xfrm>
            <a:off x="1602525" y="6006057"/>
            <a:ext cx="590225"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err="1">
                <a:solidFill>
                  <a:srgbClr val="FFFFFF">
                    <a:lumMod val="65000"/>
                  </a:srgbClr>
                </a:solidFill>
                <a:latin typeface="Arial"/>
              </a:rPr>
              <a:t>ap_rst</a:t>
            </a:r>
            <a:endParaRPr lang="en-US" sz="1050" b="1" kern="0" dirty="0">
              <a:solidFill>
                <a:srgbClr val="FFFFFF">
                  <a:lumMod val="65000"/>
                </a:srgbClr>
              </a:solidFill>
              <a:latin typeface="Arial"/>
            </a:endParaRPr>
          </a:p>
        </p:txBody>
      </p:sp>
      <p:cxnSp>
        <p:nvCxnSpPr>
          <p:cNvPr id="58" name="Straight Arrow Connector 57">
            <a:extLst>
              <a:ext uri="{FF2B5EF4-FFF2-40B4-BE49-F238E27FC236}">
                <a16:creationId xmlns:a16="http://schemas.microsoft.com/office/drawing/2014/main" id="{8B660195-E889-4D31-BDD6-D743EC8220FE}"/>
              </a:ext>
            </a:extLst>
          </p:cNvPr>
          <p:cNvCxnSpPr/>
          <p:nvPr/>
        </p:nvCxnSpPr>
        <p:spPr>
          <a:xfrm>
            <a:off x="2167208" y="6121271"/>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59" name="TextBox 58">
            <a:extLst>
              <a:ext uri="{FF2B5EF4-FFF2-40B4-BE49-F238E27FC236}">
                <a16:creationId xmlns:a16="http://schemas.microsoft.com/office/drawing/2014/main" id="{D44156B8-EBE6-49BA-A16A-92D64D627756}"/>
              </a:ext>
            </a:extLst>
          </p:cNvPr>
          <p:cNvSpPr txBox="1"/>
          <p:nvPr/>
        </p:nvSpPr>
        <p:spPr>
          <a:xfrm>
            <a:off x="1220328" y="2022502"/>
            <a:ext cx="3839500" cy="1338828"/>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"adders.h"</a:t>
            </a:r>
          </a:p>
          <a:p>
            <a:pPr defTabSz="914400" fontAlgn="base">
              <a:spcBef>
                <a:spcPct val="0"/>
              </a:spcBef>
              <a:spcAft>
                <a:spcPct val="0"/>
              </a:spcAft>
              <a:defRPr/>
            </a:pPr>
            <a:r>
              <a:rPr lang="en-US" sz="900" b="1" kern="0" dirty="0">
                <a:solidFill>
                  <a:srgbClr val="000000"/>
                </a:solidFill>
                <a:latin typeface="Arial"/>
              </a:rPr>
              <a:t>int adders(int in1, int in2, int *sum)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temp;</a:t>
            </a:r>
          </a:p>
          <a:p>
            <a:pPr defTabSz="914400" fontAlgn="base">
              <a:spcBef>
                <a:spcPct val="0"/>
              </a:spcBef>
              <a:spcAft>
                <a:spcPct val="0"/>
              </a:spcAft>
              <a:tabLst>
                <a:tab pos="457200" algn="l"/>
              </a:tabLst>
              <a:defRPr/>
            </a:pPr>
            <a:r>
              <a:rPr lang="en-US" sz="900" b="1" kern="0" dirty="0">
                <a:solidFill>
                  <a:srgbClr val="000000"/>
                </a:solidFill>
                <a:latin typeface="Arial"/>
              </a:rPr>
              <a:t>	*sum = in1 + in2 + *sum;</a:t>
            </a:r>
          </a:p>
          <a:p>
            <a:pPr defTabSz="914400" fontAlgn="base">
              <a:spcBef>
                <a:spcPct val="0"/>
              </a:spcBef>
              <a:spcAft>
                <a:spcPct val="0"/>
              </a:spcAft>
              <a:tabLst>
                <a:tab pos="457200" algn="l"/>
              </a:tabLst>
              <a:defRPr/>
            </a:pPr>
            <a:r>
              <a:rPr lang="en-US" sz="900" b="1" kern="0" dirty="0">
                <a:solidFill>
                  <a:srgbClr val="000000"/>
                </a:solidFill>
                <a:latin typeface="Arial"/>
              </a:rPr>
              <a:t>               temp = in1 + in2;</a:t>
            </a:r>
          </a:p>
          <a:p>
            <a:pPr defTabSz="914400" fontAlgn="base">
              <a:spcBef>
                <a:spcPct val="0"/>
              </a:spcBef>
              <a:spcAft>
                <a:spcPct val="0"/>
              </a:spcAft>
              <a:tabLst>
                <a:tab pos="457200" algn="l"/>
              </a:tabLs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return  temp;</a:t>
            </a:r>
          </a:p>
          <a:p>
            <a:pPr defTabSz="914400" fontAlgn="base">
              <a:spcBef>
                <a:spcPct val="0"/>
              </a:spcBef>
              <a:spcAft>
                <a:spcPct val="0"/>
              </a:spcAft>
              <a:defRPr/>
            </a:pPr>
            <a:r>
              <a:rPr lang="en-US" sz="900" b="1" kern="0" dirty="0">
                <a:solidFill>
                  <a:srgbClr val="000000"/>
                </a:solidFill>
                <a:latin typeface="Arial"/>
              </a:rPr>
              <a:t>}</a:t>
            </a:r>
          </a:p>
        </p:txBody>
      </p:sp>
      <p:sp>
        <p:nvSpPr>
          <p:cNvPr id="60" name="Down Arrow 37">
            <a:extLst>
              <a:ext uri="{FF2B5EF4-FFF2-40B4-BE49-F238E27FC236}">
                <a16:creationId xmlns:a16="http://schemas.microsoft.com/office/drawing/2014/main" id="{109008F5-7EFD-474A-B6E0-0125758F6BA8}"/>
              </a:ext>
            </a:extLst>
          </p:cNvPr>
          <p:cNvSpPr/>
          <p:nvPr/>
        </p:nvSpPr>
        <p:spPr>
          <a:xfrm>
            <a:off x="1578681" y="3405084"/>
            <a:ext cx="3173987" cy="422455"/>
          </a:xfrm>
          <a:prstGeom prst="downArrow">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kern="0" dirty="0">
                <a:solidFill>
                  <a:srgbClr val="FFFFFF"/>
                </a:solidFill>
                <a:latin typeface="Arial"/>
              </a:rPr>
              <a:t>Synthesis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Vitis</a:t>
            </a:r>
            <a:r>
              <a:rPr lang="en-US" dirty="0"/>
              <a:t> HLS Optional IO : Port-Level IO Protocols</a:t>
            </a:r>
          </a:p>
        </p:txBody>
      </p:sp>
      <p:sp>
        <p:nvSpPr>
          <p:cNvPr id="3" name="Content Placeholder 2"/>
          <p:cNvSpPr>
            <a:spLocks noGrp="1"/>
          </p:cNvSpPr>
          <p:nvPr>
            <p:ph idx="1"/>
          </p:nvPr>
        </p:nvSpPr>
        <p:spPr>
          <a:xfrm>
            <a:off x="579121" y="1328624"/>
            <a:ext cx="11033760" cy="4632960"/>
          </a:xfrm>
        </p:spPr>
        <p:txBody>
          <a:bodyPr/>
          <a:lstStyle/>
          <a:p>
            <a:r>
              <a:rPr lang="en-US" dirty="0"/>
              <a:t>Adder Example</a:t>
            </a:r>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16</a:t>
            </a:fld>
            <a:endParaRPr lang="en-US" dirty="0"/>
          </a:p>
        </p:txBody>
      </p:sp>
      <p:sp>
        <p:nvSpPr>
          <p:cNvPr id="74" name="Content Placeholder 2"/>
          <p:cNvSpPr txBox="1">
            <a:spLocks/>
          </p:cNvSpPr>
          <p:nvPr/>
        </p:nvSpPr>
        <p:spPr bwMode="auto">
          <a:xfrm>
            <a:off x="5788842" y="1163105"/>
            <a:ext cx="6150451"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defTabSz="457200" fontAlgn="base">
              <a:spcBef>
                <a:spcPct val="20000"/>
              </a:spcBef>
              <a:spcAft>
                <a:spcPct val="0"/>
              </a:spcAft>
              <a:buFont typeface="Arial" charset="0"/>
              <a:buChar char="•"/>
              <a:defRPr/>
            </a:pPr>
            <a:r>
              <a:rPr lang="en-US" sz="2000" b="1" dirty="0">
                <a:solidFill>
                  <a:srgbClr val="008CA8"/>
                </a:solidFill>
                <a:ea typeface="ＭＳ Ｐゴシック" pitchFamily="24" charset="-128"/>
                <a:cs typeface="ＭＳ Ｐゴシック" pitchFamily="24" charset="-128"/>
              </a:rPr>
              <a:t>Port IO Protocols</a:t>
            </a:r>
          </a:p>
          <a:p>
            <a:pPr marL="800100" lvl="1" indent="-342900">
              <a:spcBef>
                <a:spcPct val="20000"/>
              </a:spcBef>
              <a:buFont typeface="Arial" pitchFamily="34" charset="0"/>
              <a:buChar char="−"/>
            </a:pPr>
            <a:r>
              <a:rPr lang="en-US" dirty="0">
                <a:ea typeface="ＭＳ Ｐゴシック" pitchFamily="24" charset="-128"/>
                <a:cs typeface="ＭＳ Ｐゴシック" pitchFamily="24" charset="-128"/>
              </a:rPr>
              <a:t>An IO protocol added at the port level</a:t>
            </a:r>
          </a:p>
          <a:p>
            <a:pPr marL="800100" lvl="1" indent="-342900">
              <a:spcBef>
                <a:spcPct val="20000"/>
              </a:spcBef>
              <a:buFont typeface="Arial" pitchFamily="34" charset="0"/>
              <a:buChar char="−"/>
            </a:pPr>
            <a:r>
              <a:rPr lang="en-US" dirty="0">
                <a:ea typeface="ＭＳ Ｐゴシック" pitchFamily="24" charset="-128"/>
                <a:cs typeface="ＭＳ Ｐゴシック" pitchFamily="24" charset="-128"/>
              </a:rPr>
              <a:t>Sequences the data to/from the data port</a:t>
            </a:r>
          </a:p>
          <a:p>
            <a:pPr marL="342900" indent="-342900">
              <a:spcBef>
                <a:spcPct val="20000"/>
              </a:spcBef>
              <a:buFont typeface="Arial" charset="0"/>
              <a:buChar char="•"/>
              <a:defRPr/>
            </a:pPr>
            <a:r>
              <a:rPr lang="en-US" sz="2000" b="1" dirty="0">
                <a:solidFill>
                  <a:srgbClr val="008CA8"/>
                </a:solidFill>
                <a:ea typeface="ＭＳ Ｐゴシック" pitchFamily="24" charset="-128"/>
                <a:cs typeface="ＭＳ Ｐゴシック" pitchFamily="24" charset="-128"/>
              </a:rPr>
              <a:t>Interface Synthesis</a:t>
            </a:r>
          </a:p>
          <a:p>
            <a:pPr marL="800100" lvl="1" indent="-342900">
              <a:spcBef>
                <a:spcPct val="20000"/>
              </a:spcBef>
              <a:buFont typeface="Arial" pitchFamily="34" charset="0"/>
              <a:buChar char="−"/>
            </a:pPr>
            <a:r>
              <a:rPr lang="en-US" dirty="0">
                <a:ea typeface="ＭＳ Ｐゴシック" pitchFamily="24" charset="-128"/>
                <a:cs typeface="ＭＳ Ｐゴシック" pitchFamily="24" charset="-128"/>
              </a:rPr>
              <a:t>The design is automatically synthesized to account for IO signals (enables, acknowledges etc.)</a:t>
            </a:r>
          </a:p>
          <a:p>
            <a:pPr marL="342900" indent="-342900">
              <a:spcBef>
                <a:spcPct val="20000"/>
              </a:spcBef>
              <a:buFont typeface="Arial" charset="0"/>
              <a:buChar char="•"/>
              <a:defRPr/>
            </a:pPr>
            <a:r>
              <a:rPr lang="en-US" sz="2000" b="1" dirty="0">
                <a:solidFill>
                  <a:srgbClr val="008CA8"/>
                </a:solidFill>
                <a:ea typeface="ＭＳ Ｐゴシック" pitchFamily="24" charset="-128"/>
                <a:cs typeface="ＭＳ Ｐゴシック" pitchFamily="24" charset="-128"/>
              </a:rPr>
              <a:t>Select from a pre-defined list</a:t>
            </a:r>
          </a:p>
          <a:p>
            <a:pPr marL="800100" lvl="1" indent="-342900">
              <a:spcBef>
                <a:spcPct val="20000"/>
              </a:spcBef>
              <a:buFont typeface="Arial" pitchFamily="34" charset="0"/>
              <a:buChar char="−"/>
            </a:pPr>
            <a:r>
              <a:rPr lang="en-US" dirty="0">
                <a:ea typeface="ＭＳ Ｐゴシック" pitchFamily="24" charset="-128"/>
                <a:cs typeface="ＭＳ Ｐゴシック" pitchFamily="24" charset="-128"/>
              </a:rPr>
              <a:t>The IO protocol for each port can be selected from a list</a:t>
            </a:r>
          </a:p>
          <a:p>
            <a:pPr marL="800100" lvl="1" indent="-342900">
              <a:spcBef>
                <a:spcPct val="20000"/>
              </a:spcBef>
              <a:buFont typeface="Arial" pitchFamily="34" charset="0"/>
              <a:buChar char="−"/>
            </a:pPr>
            <a:r>
              <a:rPr lang="en-US" dirty="0">
                <a:ea typeface="ＭＳ Ｐゴシック" pitchFamily="24" charset="-128"/>
                <a:cs typeface="ＭＳ Ｐゴシック" pitchFamily="24" charset="-128"/>
              </a:rPr>
              <a:t>Allows the user to easily connect to surrounding blocks</a:t>
            </a:r>
          </a:p>
          <a:p>
            <a:pPr marL="342900" indent="-342900">
              <a:spcBef>
                <a:spcPct val="20000"/>
              </a:spcBef>
              <a:buFont typeface="Arial" charset="0"/>
              <a:buChar char="•"/>
              <a:defRPr/>
            </a:pPr>
            <a:r>
              <a:rPr lang="en-US" sz="2000" b="1" dirty="0">
                <a:solidFill>
                  <a:srgbClr val="008CA8"/>
                </a:solidFill>
                <a:ea typeface="ＭＳ Ｐゴシック" pitchFamily="24" charset="-128"/>
                <a:cs typeface="ＭＳ Ｐゴシック" pitchFamily="24" charset="-128"/>
              </a:rPr>
              <a:t>Non-standard Interfaces</a:t>
            </a:r>
          </a:p>
          <a:p>
            <a:pPr marL="800100" lvl="1" indent="-342900">
              <a:spcBef>
                <a:spcPct val="20000"/>
              </a:spcBef>
              <a:buFont typeface="Arial" pitchFamily="34" charset="0"/>
              <a:buChar char="−"/>
            </a:pPr>
            <a:r>
              <a:rPr lang="en-US" dirty="0">
                <a:ea typeface="ＭＳ Ｐゴシック" pitchFamily="24" charset="-128"/>
                <a:cs typeface="ＭＳ Ｐゴシック" pitchFamily="24" charset="-128"/>
              </a:rPr>
              <a:t>Supported in C++ using an arbitrary protocol definition</a:t>
            </a:r>
          </a:p>
        </p:txBody>
      </p:sp>
      <p:sp>
        <p:nvSpPr>
          <p:cNvPr id="72" name="Rectangle 71">
            <a:extLst>
              <a:ext uri="{FF2B5EF4-FFF2-40B4-BE49-F238E27FC236}">
                <a16:creationId xmlns:a16="http://schemas.microsoft.com/office/drawing/2014/main" id="{4252E414-2543-4611-B3DE-9836F7A43DEC}"/>
              </a:ext>
            </a:extLst>
          </p:cNvPr>
          <p:cNvSpPr/>
          <p:nvPr/>
        </p:nvSpPr>
        <p:spPr>
          <a:xfrm>
            <a:off x="2189006" y="3609513"/>
            <a:ext cx="2155982" cy="2678577"/>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73" name="TextBox 72">
            <a:extLst>
              <a:ext uri="{FF2B5EF4-FFF2-40B4-BE49-F238E27FC236}">
                <a16:creationId xmlns:a16="http://schemas.microsoft.com/office/drawing/2014/main" id="{A2FDF977-D052-488A-95F6-34489D8FFFA9}"/>
              </a:ext>
            </a:extLst>
          </p:cNvPr>
          <p:cNvSpPr txBox="1"/>
          <p:nvPr/>
        </p:nvSpPr>
        <p:spPr>
          <a:xfrm>
            <a:off x="4339791" y="5142046"/>
            <a:ext cx="1063112"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FFFFFF">
                    <a:lumMod val="75000"/>
                  </a:srgbClr>
                </a:solidFill>
              </a:rPr>
              <a:t>sum_dataout</a:t>
            </a:r>
            <a:endParaRPr lang="en-US" sz="1100" b="1" kern="0" dirty="0">
              <a:solidFill>
                <a:srgbClr val="FFFFFF">
                  <a:lumMod val="75000"/>
                </a:srgbClr>
              </a:solidFill>
            </a:endParaRPr>
          </a:p>
        </p:txBody>
      </p:sp>
      <p:sp>
        <p:nvSpPr>
          <p:cNvPr id="77" name="TextBox 76">
            <a:extLst>
              <a:ext uri="{FF2B5EF4-FFF2-40B4-BE49-F238E27FC236}">
                <a16:creationId xmlns:a16="http://schemas.microsoft.com/office/drawing/2014/main" id="{65167774-D5EE-4530-AAE8-688E0F210C64}"/>
              </a:ext>
            </a:extLst>
          </p:cNvPr>
          <p:cNvSpPr txBox="1"/>
          <p:nvPr/>
        </p:nvSpPr>
        <p:spPr>
          <a:xfrm>
            <a:off x="1854970" y="4223029"/>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rPr>
              <a:t>in1</a:t>
            </a:r>
          </a:p>
        </p:txBody>
      </p:sp>
      <p:sp>
        <p:nvSpPr>
          <p:cNvPr id="78" name="TextBox 77">
            <a:extLst>
              <a:ext uri="{FF2B5EF4-FFF2-40B4-BE49-F238E27FC236}">
                <a16:creationId xmlns:a16="http://schemas.microsoft.com/office/drawing/2014/main" id="{9CCAB3D9-EF3F-4228-853F-93B6A7487C35}"/>
              </a:ext>
            </a:extLst>
          </p:cNvPr>
          <p:cNvSpPr txBox="1"/>
          <p:nvPr/>
        </p:nvSpPr>
        <p:spPr>
          <a:xfrm>
            <a:off x="1854970" y="4671254"/>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rPr>
              <a:t>in2</a:t>
            </a:r>
          </a:p>
        </p:txBody>
      </p:sp>
      <p:cxnSp>
        <p:nvCxnSpPr>
          <p:cNvPr id="79" name="Straight Arrow Connector 78">
            <a:extLst>
              <a:ext uri="{FF2B5EF4-FFF2-40B4-BE49-F238E27FC236}">
                <a16:creationId xmlns:a16="http://schemas.microsoft.com/office/drawing/2014/main" id="{129C0D9C-9428-43FB-840C-8464563AB77E}"/>
              </a:ext>
            </a:extLst>
          </p:cNvPr>
          <p:cNvCxnSpPr/>
          <p:nvPr/>
        </p:nvCxnSpPr>
        <p:spPr>
          <a:xfrm>
            <a:off x="2182405" y="4338243"/>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cxnSp>
        <p:nvCxnSpPr>
          <p:cNvPr id="80" name="Straight Arrow Connector 79">
            <a:extLst>
              <a:ext uri="{FF2B5EF4-FFF2-40B4-BE49-F238E27FC236}">
                <a16:creationId xmlns:a16="http://schemas.microsoft.com/office/drawing/2014/main" id="{E5309CBB-504C-489A-BD0C-DF36EB513834}"/>
              </a:ext>
            </a:extLst>
          </p:cNvPr>
          <p:cNvCxnSpPr/>
          <p:nvPr/>
        </p:nvCxnSpPr>
        <p:spPr>
          <a:xfrm>
            <a:off x="2190864" y="4809955"/>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cxnSp>
        <p:nvCxnSpPr>
          <p:cNvPr id="81" name="Straight Arrow Connector 80">
            <a:extLst>
              <a:ext uri="{FF2B5EF4-FFF2-40B4-BE49-F238E27FC236}">
                <a16:creationId xmlns:a16="http://schemas.microsoft.com/office/drawing/2014/main" id="{4678378C-8BA0-4905-A851-813613F6CC9D}"/>
              </a:ext>
            </a:extLst>
          </p:cNvPr>
          <p:cNvCxnSpPr/>
          <p:nvPr/>
        </p:nvCxnSpPr>
        <p:spPr>
          <a:xfrm>
            <a:off x="3931438" y="5295666"/>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82" name="TextBox 81">
            <a:extLst>
              <a:ext uri="{FF2B5EF4-FFF2-40B4-BE49-F238E27FC236}">
                <a16:creationId xmlns:a16="http://schemas.microsoft.com/office/drawing/2014/main" id="{C56A92A7-1959-4C7B-B92B-1AF5292B45D4}"/>
              </a:ext>
            </a:extLst>
          </p:cNvPr>
          <p:cNvSpPr txBox="1"/>
          <p:nvPr/>
        </p:nvSpPr>
        <p:spPr>
          <a:xfrm>
            <a:off x="4334579" y="3561333"/>
            <a:ext cx="766557"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FFFFFF">
                    <a:lumMod val="75000"/>
                  </a:srgbClr>
                </a:solidFill>
              </a:rPr>
              <a:t>ap_done</a:t>
            </a:r>
          </a:p>
        </p:txBody>
      </p:sp>
      <p:sp>
        <p:nvSpPr>
          <p:cNvPr id="87" name="TextBox 86">
            <a:extLst>
              <a:ext uri="{FF2B5EF4-FFF2-40B4-BE49-F238E27FC236}">
                <a16:creationId xmlns:a16="http://schemas.microsoft.com/office/drawing/2014/main" id="{20124EB6-3BCE-43A0-B8FA-8B4BDD8468BF}"/>
              </a:ext>
            </a:extLst>
          </p:cNvPr>
          <p:cNvSpPr txBox="1"/>
          <p:nvPr/>
        </p:nvSpPr>
        <p:spPr>
          <a:xfrm>
            <a:off x="1509960" y="3773020"/>
            <a:ext cx="710451"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rPr>
              <a:t>ap_start</a:t>
            </a:r>
          </a:p>
        </p:txBody>
      </p:sp>
      <p:cxnSp>
        <p:nvCxnSpPr>
          <p:cNvPr id="88" name="Straight Arrow Connector 87">
            <a:extLst>
              <a:ext uri="{FF2B5EF4-FFF2-40B4-BE49-F238E27FC236}">
                <a16:creationId xmlns:a16="http://schemas.microsoft.com/office/drawing/2014/main" id="{F7866FC0-3D7C-4D73-8F01-2BA439C72AC2}"/>
              </a:ext>
            </a:extLst>
          </p:cNvPr>
          <p:cNvCxnSpPr/>
          <p:nvPr/>
        </p:nvCxnSpPr>
        <p:spPr>
          <a:xfrm>
            <a:off x="2194869" y="3888234"/>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cxnSp>
        <p:nvCxnSpPr>
          <p:cNvPr id="89" name="Straight Arrow Connector 88">
            <a:extLst>
              <a:ext uri="{FF2B5EF4-FFF2-40B4-BE49-F238E27FC236}">
                <a16:creationId xmlns:a16="http://schemas.microsoft.com/office/drawing/2014/main" id="{56E9F4D5-061B-4BEA-89DF-59E3C0324FA1}"/>
              </a:ext>
            </a:extLst>
          </p:cNvPr>
          <p:cNvCxnSpPr/>
          <p:nvPr/>
        </p:nvCxnSpPr>
        <p:spPr>
          <a:xfrm>
            <a:off x="3937499" y="3695291"/>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90" name="TextBox 89">
            <a:extLst>
              <a:ext uri="{FF2B5EF4-FFF2-40B4-BE49-F238E27FC236}">
                <a16:creationId xmlns:a16="http://schemas.microsoft.com/office/drawing/2014/main" id="{5760668D-8DA0-420F-B86F-BC254CDF8029}"/>
              </a:ext>
            </a:extLst>
          </p:cNvPr>
          <p:cNvSpPr txBox="1"/>
          <p:nvPr/>
        </p:nvSpPr>
        <p:spPr>
          <a:xfrm>
            <a:off x="4319189" y="3760583"/>
            <a:ext cx="670376"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FFFFFF">
                    <a:lumMod val="75000"/>
                  </a:srgbClr>
                </a:solidFill>
              </a:rPr>
              <a:t>ap_idle</a:t>
            </a:r>
          </a:p>
        </p:txBody>
      </p:sp>
      <p:cxnSp>
        <p:nvCxnSpPr>
          <p:cNvPr id="91" name="Straight Arrow Connector 90">
            <a:extLst>
              <a:ext uri="{FF2B5EF4-FFF2-40B4-BE49-F238E27FC236}">
                <a16:creationId xmlns:a16="http://schemas.microsoft.com/office/drawing/2014/main" id="{7A286006-5187-4707-85A6-55E2B44F5BD8}"/>
              </a:ext>
            </a:extLst>
          </p:cNvPr>
          <p:cNvCxnSpPr/>
          <p:nvPr/>
        </p:nvCxnSpPr>
        <p:spPr>
          <a:xfrm>
            <a:off x="3938124" y="3875798"/>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92" name="TextBox 91">
            <a:extLst>
              <a:ext uri="{FF2B5EF4-FFF2-40B4-BE49-F238E27FC236}">
                <a16:creationId xmlns:a16="http://schemas.microsoft.com/office/drawing/2014/main" id="{774FA18F-9C8F-41C8-B604-B3B33D8A96A8}"/>
              </a:ext>
            </a:extLst>
          </p:cNvPr>
          <p:cNvSpPr txBox="1"/>
          <p:nvPr/>
        </p:nvSpPr>
        <p:spPr>
          <a:xfrm>
            <a:off x="4343998" y="4022193"/>
            <a:ext cx="8354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FFFFFF">
                    <a:lumMod val="65000"/>
                  </a:srgbClr>
                </a:solidFill>
              </a:rPr>
              <a:t>ap_return</a:t>
            </a:r>
            <a:endParaRPr lang="en-US" sz="1100" b="1" kern="0" dirty="0">
              <a:solidFill>
                <a:srgbClr val="FFFFFF">
                  <a:lumMod val="75000"/>
                </a:srgbClr>
              </a:solidFill>
            </a:endParaRPr>
          </a:p>
        </p:txBody>
      </p:sp>
      <p:cxnSp>
        <p:nvCxnSpPr>
          <p:cNvPr id="93" name="Straight Arrow Connector 92">
            <a:extLst>
              <a:ext uri="{FF2B5EF4-FFF2-40B4-BE49-F238E27FC236}">
                <a16:creationId xmlns:a16="http://schemas.microsoft.com/office/drawing/2014/main" id="{53E6CFCF-E112-4BAB-90C7-A28880931834}"/>
              </a:ext>
            </a:extLst>
          </p:cNvPr>
          <p:cNvCxnSpPr/>
          <p:nvPr/>
        </p:nvCxnSpPr>
        <p:spPr>
          <a:xfrm>
            <a:off x="3935442" y="4137408"/>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94" name="TextBox 93">
            <a:extLst>
              <a:ext uri="{FF2B5EF4-FFF2-40B4-BE49-F238E27FC236}">
                <a16:creationId xmlns:a16="http://schemas.microsoft.com/office/drawing/2014/main" id="{3DCD7321-3BF2-41C8-9C8D-D24B6E2E1635}"/>
              </a:ext>
            </a:extLst>
          </p:cNvPr>
          <p:cNvSpPr txBox="1"/>
          <p:nvPr/>
        </p:nvSpPr>
        <p:spPr>
          <a:xfrm>
            <a:off x="4346547" y="4320866"/>
            <a:ext cx="912429"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a:solidFill>
                  <a:srgbClr val="000000"/>
                </a:solidFill>
              </a:rPr>
              <a:t>in1_ap_ack</a:t>
            </a:r>
          </a:p>
        </p:txBody>
      </p:sp>
      <p:sp>
        <p:nvSpPr>
          <p:cNvPr id="95" name="TextBox 94">
            <a:extLst>
              <a:ext uri="{FF2B5EF4-FFF2-40B4-BE49-F238E27FC236}">
                <a16:creationId xmlns:a16="http://schemas.microsoft.com/office/drawing/2014/main" id="{53739811-93BF-4801-8A79-DD2D9749DE9E}"/>
              </a:ext>
            </a:extLst>
          </p:cNvPr>
          <p:cNvSpPr txBox="1"/>
          <p:nvPr/>
        </p:nvSpPr>
        <p:spPr>
          <a:xfrm>
            <a:off x="4343123" y="4785550"/>
            <a:ext cx="739305"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a:solidFill>
                  <a:srgbClr val="000000"/>
                </a:solidFill>
              </a:rPr>
              <a:t>in2_read</a:t>
            </a:r>
          </a:p>
        </p:txBody>
      </p:sp>
      <p:cxnSp>
        <p:nvCxnSpPr>
          <p:cNvPr id="96" name="Straight Arrow Connector 95">
            <a:extLst>
              <a:ext uri="{FF2B5EF4-FFF2-40B4-BE49-F238E27FC236}">
                <a16:creationId xmlns:a16="http://schemas.microsoft.com/office/drawing/2014/main" id="{59A57B58-C8C8-4BF9-BE34-F269F9588F32}"/>
              </a:ext>
            </a:extLst>
          </p:cNvPr>
          <p:cNvCxnSpPr/>
          <p:nvPr/>
        </p:nvCxnSpPr>
        <p:spPr>
          <a:xfrm>
            <a:off x="3938195" y="491814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97" name="Straight Arrow Connector 96">
            <a:extLst>
              <a:ext uri="{FF2B5EF4-FFF2-40B4-BE49-F238E27FC236}">
                <a16:creationId xmlns:a16="http://schemas.microsoft.com/office/drawing/2014/main" id="{D30DEF49-54DF-4D1B-84F2-FF5B2045A2A4}"/>
              </a:ext>
            </a:extLst>
          </p:cNvPr>
          <p:cNvCxnSpPr/>
          <p:nvPr/>
        </p:nvCxnSpPr>
        <p:spPr>
          <a:xfrm>
            <a:off x="3935442" y="447448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98" name="TextBox 97">
            <a:extLst>
              <a:ext uri="{FF2B5EF4-FFF2-40B4-BE49-F238E27FC236}">
                <a16:creationId xmlns:a16="http://schemas.microsoft.com/office/drawing/2014/main" id="{62BD3537-E0E4-45AF-99FB-0F7C9B14F169}"/>
              </a:ext>
            </a:extLst>
          </p:cNvPr>
          <p:cNvSpPr txBox="1"/>
          <p:nvPr/>
        </p:nvSpPr>
        <p:spPr>
          <a:xfrm>
            <a:off x="1327936" y="4382757"/>
            <a:ext cx="88036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in1_ap_vld</a:t>
            </a:r>
          </a:p>
        </p:txBody>
      </p:sp>
      <p:cxnSp>
        <p:nvCxnSpPr>
          <p:cNvPr id="99" name="Straight Arrow Connector 98">
            <a:extLst>
              <a:ext uri="{FF2B5EF4-FFF2-40B4-BE49-F238E27FC236}">
                <a16:creationId xmlns:a16="http://schemas.microsoft.com/office/drawing/2014/main" id="{20DE0678-C6A8-4A3D-BF35-AED614A27E59}"/>
              </a:ext>
            </a:extLst>
          </p:cNvPr>
          <p:cNvCxnSpPr/>
          <p:nvPr/>
        </p:nvCxnSpPr>
        <p:spPr>
          <a:xfrm>
            <a:off x="2194869" y="4497971"/>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00" name="TextBox 99">
            <a:extLst>
              <a:ext uri="{FF2B5EF4-FFF2-40B4-BE49-F238E27FC236}">
                <a16:creationId xmlns:a16="http://schemas.microsoft.com/office/drawing/2014/main" id="{87955674-F6DE-48FB-A437-44FCF6C78838}"/>
              </a:ext>
            </a:extLst>
          </p:cNvPr>
          <p:cNvSpPr txBox="1"/>
          <p:nvPr/>
        </p:nvSpPr>
        <p:spPr>
          <a:xfrm>
            <a:off x="1195692" y="4843617"/>
            <a:ext cx="100860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in2_empty_n</a:t>
            </a:r>
          </a:p>
        </p:txBody>
      </p:sp>
      <p:cxnSp>
        <p:nvCxnSpPr>
          <p:cNvPr id="101" name="Straight Arrow Connector 100">
            <a:extLst>
              <a:ext uri="{FF2B5EF4-FFF2-40B4-BE49-F238E27FC236}">
                <a16:creationId xmlns:a16="http://schemas.microsoft.com/office/drawing/2014/main" id="{F5E87386-53C0-48DD-A0B1-4F6FBD965B1F}"/>
              </a:ext>
            </a:extLst>
          </p:cNvPr>
          <p:cNvCxnSpPr/>
          <p:nvPr/>
        </p:nvCxnSpPr>
        <p:spPr>
          <a:xfrm>
            <a:off x="2190864" y="496265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02" name="TextBox 101">
            <a:extLst>
              <a:ext uri="{FF2B5EF4-FFF2-40B4-BE49-F238E27FC236}">
                <a16:creationId xmlns:a16="http://schemas.microsoft.com/office/drawing/2014/main" id="{B3E75D89-06DB-4F4E-BF1A-F0513D36C2D2}"/>
              </a:ext>
            </a:extLst>
          </p:cNvPr>
          <p:cNvSpPr txBox="1"/>
          <p:nvPr/>
        </p:nvSpPr>
        <p:spPr>
          <a:xfrm>
            <a:off x="4339367" y="5266072"/>
            <a:ext cx="1136850"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rPr>
              <a:t>sum_req_write</a:t>
            </a:r>
            <a:endParaRPr lang="en-US" sz="1050" b="1" kern="0" dirty="0">
              <a:solidFill>
                <a:srgbClr val="000000"/>
              </a:solidFill>
            </a:endParaRPr>
          </a:p>
        </p:txBody>
      </p:sp>
      <p:sp>
        <p:nvSpPr>
          <p:cNvPr id="103" name="TextBox 102">
            <a:extLst>
              <a:ext uri="{FF2B5EF4-FFF2-40B4-BE49-F238E27FC236}">
                <a16:creationId xmlns:a16="http://schemas.microsoft.com/office/drawing/2014/main" id="{947DE156-7B4E-4620-AF28-105B6A6D682C}"/>
              </a:ext>
            </a:extLst>
          </p:cNvPr>
          <p:cNvSpPr txBox="1"/>
          <p:nvPr/>
        </p:nvSpPr>
        <p:spPr>
          <a:xfrm>
            <a:off x="4335814" y="5425800"/>
            <a:ext cx="1107996"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rPr>
              <a:t>sum_rsp_read</a:t>
            </a:r>
            <a:endParaRPr lang="en-US" sz="1050" b="1" kern="0" dirty="0">
              <a:solidFill>
                <a:srgbClr val="000000"/>
              </a:solidFill>
            </a:endParaRPr>
          </a:p>
        </p:txBody>
      </p:sp>
      <p:cxnSp>
        <p:nvCxnSpPr>
          <p:cNvPr id="104" name="Straight Arrow Connector 103">
            <a:extLst>
              <a:ext uri="{FF2B5EF4-FFF2-40B4-BE49-F238E27FC236}">
                <a16:creationId xmlns:a16="http://schemas.microsoft.com/office/drawing/2014/main" id="{3CD11140-E92C-4E7C-AB6C-131D64B20CE5}"/>
              </a:ext>
            </a:extLst>
          </p:cNvPr>
          <p:cNvCxnSpPr/>
          <p:nvPr/>
        </p:nvCxnSpPr>
        <p:spPr>
          <a:xfrm>
            <a:off x="3934816" y="560290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105" name="Straight Arrow Connector 104">
            <a:extLst>
              <a:ext uri="{FF2B5EF4-FFF2-40B4-BE49-F238E27FC236}">
                <a16:creationId xmlns:a16="http://schemas.microsoft.com/office/drawing/2014/main" id="{B3EB7FAE-0E1B-417C-AED8-4E481155AE75}"/>
              </a:ext>
            </a:extLst>
          </p:cNvPr>
          <p:cNvCxnSpPr/>
          <p:nvPr/>
        </p:nvCxnSpPr>
        <p:spPr>
          <a:xfrm>
            <a:off x="3932063" y="544928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06" name="TextBox 105">
            <a:extLst>
              <a:ext uri="{FF2B5EF4-FFF2-40B4-BE49-F238E27FC236}">
                <a16:creationId xmlns:a16="http://schemas.microsoft.com/office/drawing/2014/main" id="{A293FCB5-8E90-40E5-8736-AC5C88CC9E37}"/>
              </a:ext>
            </a:extLst>
          </p:cNvPr>
          <p:cNvSpPr txBox="1"/>
          <p:nvPr/>
        </p:nvSpPr>
        <p:spPr>
          <a:xfrm>
            <a:off x="4346445" y="5656230"/>
            <a:ext cx="1023037"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rPr>
              <a:t>sum_req_din</a:t>
            </a:r>
            <a:endParaRPr lang="en-US" sz="1050" b="1" kern="0" dirty="0">
              <a:solidFill>
                <a:srgbClr val="000000"/>
              </a:solidFill>
            </a:endParaRPr>
          </a:p>
        </p:txBody>
      </p:sp>
      <p:cxnSp>
        <p:nvCxnSpPr>
          <p:cNvPr id="107" name="Straight Arrow Connector 106">
            <a:extLst>
              <a:ext uri="{FF2B5EF4-FFF2-40B4-BE49-F238E27FC236}">
                <a16:creationId xmlns:a16="http://schemas.microsoft.com/office/drawing/2014/main" id="{4B153A0F-2DFF-4353-BB9C-B9485CF0CEC2}"/>
              </a:ext>
            </a:extLst>
          </p:cNvPr>
          <p:cNvCxnSpPr/>
          <p:nvPr/>
        </p:nvCxnSpPr>
        <p:spPr>
          <a:xfrm>
            <a:off x="3934190" y="578882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08" name="TextBox 107">
            <a:extLst>
              <a:ext uri="{FF2B5EF4-FFF2-40B4-BE49-F238E27FC236}">
                <a16:creationId xmlns:a16="http://schemas.microsoft.com/office/drawing/2014/main" id="{79CCD650-C53E-4DAD-ABE2-8D97A414D378}"/>
              </a:ext>
            </a:extLst>
          </p:cNvPr>
          <p:cNvSpPr txBox="1"/>
          <p:nvPr/>
        </p:nvSpPr>
        <p:spPr>
          <a:xfrm>
            <a:off x="4346032" y="5809850"/>
            <a:ext cx="1055096"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rPr>
              <a:t>sum_address</a:t>
            </a:r>
            <a:endParaRPr lang="en-US" sz="1050" b="1" kern="0" dirty="0">
              <a:solidFill>
                <a:srgbClr val="000000"/>
              </a:solidFill>
            </a:endParaRPr>
          </a:p>
        </p:txBody>
      </p:sp>
      <p:cxnSp>
        <p:nvCxnSpPr>
          <p:cNvPr id="109" name="Straight Arrow Connector 108">
            <a:extLst>
              <a:ext uri="{FF2B5EF4-FFF2-40B4-BE49-F238E27FC236}">
                <a16:creationId xmlns:a16="http://schemas.microsoft.com/office/drawing/2014/main" id="{3354AE37-513C-444C-83C7-425771130C5F}"/>
              </a:ext>
            </a:extLst>
          </p:cNvPr>
          <p:cNvCxnSpPr/>
          <p:nvPr/>
        </p:nvCxnSpPr>
        <p:spPr>
          <a:xfrm>
            <a:off x="3932063" y="594244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10" name="TextBox 109">
            <a:extLst>
              <a:ext uri="{FF2B5EF4-FFF2-40B4-BE49-F238E27FC236}">
                <a16:creationId xmlns:a16="http://schemas.microsoft.com/office/drawing/2014/main" id="{FE905A9E-3C90-40BA-8A34-7A265B6E16E6}"/>
              </a:ext>
            </a:extLst>
          </p:cNvPr>
          <p:cNvSpPr txBox="1"/>
          <p:nvPr/>
        </p:nvSpPr>
        <p:spPr>
          <a:xfrm>
            <a:off x="4338893" y="5995767"/>
            <a:ext cx="792204"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rPr>
              <a:t>sum_size</a:t>
            </a:r>
            <a:endParaRPr lang="en-US" sz="1050" b="1" kern="0" dirty="0">
              <a:solidFill>
                <a:srgbClr val="000000"/>
              </a:solidFill>
            </a:endParaRPr>
          </a:p>
        </p:txBody>
      </p:sp>
      <p:cxnSp>
        <p:nvCxnSpPr>
          <p:cNvPr id="111" name="Straight Arrow Connector 110">
            <a:extLst>
              <a:ext uri="{FF2B5EF4-FFF2-40B4-BE49-F238E27FC236}">
                <a16:creationId xmlns:a16="http://schemas.microsoft.com/office/drawing/2014/main" id="{87CA95C0-65C9-4750-A05D-72FB1B306E67}"/>
              </a:ext>
            </a:extLst>
          </p:cNvPr>
          <p:cNvCxnSpPr/>
          <p:nvPr/>
        </p:nvCxnSpPr>
        <p:spPr>
          <a:xfrm>
            <a:off x="3931438" y="612835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12" name="TextBox 111">
            <a:extLst>
              <a:ext uri="{FF2B5EF4-FFF2-40B4-BE49-F238E27FC236}">
                <a16:creationId xmlns:a16="http://schemas.microsoft.com/office/drawing/2014/main" id="{D648627E-61E7-43DD-B590-D11E378D273E}"/>
              </a:ext>
            </a:extLst>
          </p:cNvPr>
          <p:cNvSpPr txBox="1"/>
          <p:nvPr/>
        </p:nvSpPr>
        <p:spPr>
          <a:xfrm>
            <a:off x="1060834" y="5346532"/>
            <a:ext cx="1180130"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000000"/>
                </a:solidFill>
              </a:rPr>
              <a:t>sum_req_full_n</a:t>
            </a:r>
            <a:endParaRPr lang="en-US" sz="1050" b="1" kern="0" dirty="0">
              <a:solidFill>
                <a:srgbClr val="000000"/>
              </a:solidFill>
            </a:endParaRPr>
          </a:p>
        </p:txBody>
      </p:sp>
      <p:cxnSp>
        <p:nvCxnSpPr>
          <p:cNvPr id="113" name="Straight Arrow Connector 112">
            <a:extLst>
              <a:ext uri="{FF2B5EF4-FFF2-40B4-BE49-F238E27FC236}">
                <a16:creationId xmlns:a16="http://schemas.microsoft.com/office/drawing/2014/main" id="{3325173E-B12B-45E0-A688-701F7D0751A2}"/>
              </a:ext>
            </a:extLst>
          </p:cNvPr>
          <p:cNvCxnSpPr/>
          <p:nvPr/>
        </p:nvCxnSpPr>
        <p:spPr>
          <a:xfrm>
            <a:off x="2189771" y="546174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14" name="TextBox 113">
            <a:extLst>
              <a:ext uri="{FF2B5EF4-FFF2-40B4-BE49-F238E27FC236}">
                <a16:creationId xmlns:a16="http://schemas.microsoft.com/office/drawing/2014/main" id="{CEFD5978-8EE2-417E-BD80-5276294BE483}"/>
              </a:ext>
            </a:extLst>
          </p:cNvPr>
          <p:cNvSpPr txBox="1"/>
          <p:nvPr/>
        </p:nvSpPr>
        <p:spPr>
          <a:xfrm>
            <a:off x="864211" y="5479125"/>
            <a:ext cx="1377300"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000000"/>
                </a:solidFill>
              </a:rPr>
              <a:t>sum_rsp_empty_n</a:t>
            </a:r>
            <a:endParaRPr lang="en-US" sz="1050" b="1" kern="0" dirty="0">
              <a:solidFill>
                <a:srgbClr val="000000"/>
              </a:solidFill>
            </a:endParaRPr>
          </a:p>
        </p:txBody>
      </p:sp>
      <p:cxnSp>
        <p:nvCxnSpPr>
          <p:cNvPr id="115" name="Straight Arrow Connector 114">
            <a:extLst>
              <a:ext uri="{FF2B5EF4-FFF2-40B4-BE49-F238E27FC236}">
                <a16:creationId xmlns:a16="http://schemas.microsoft.com/office/drawing/2014/main" id="{6A473CFC-E686-4FE3-AC0E-D4ED0F2F93B3}"/>
              </a:ext>
            </a:extLst>
          </p:cNvPr>
          <p:cNvCxnSpPr/>
          <p:nvPr/>
        </p:nvCxnSpPr>
        <p:spPr>
          <a:xfrm>
            <a:off x="2190318" y="563885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16" name="TextBox 115">
            <a:extLst>
              <a:ext uri="{FF2B5EF4-FFF2-40B4-BE49-F238E27FC236}">
                <a16:creationId xmlns:a16="http://schemas.microsoft.com/office/drawing/2014/main" id="{F4EC4F2E-B0F9-4C0E-A001-3C18E65308F6}"/>
              </a:ext>
            </a:extLst>
          </p:cNvPr>
          <p:cNvSpPr txBox="1"/>
          <p:nvPr/>
        </p:nvSpPr>
        <p:spPr>
          <a:xfrm>
            <a:off x="1308790" y="5180451"/>
            <a:ext cx="933268"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FFFFFF">
                    <a:lumMod val="75000"/>
                  </a:srgbClr>
                </a:solidFill>
              </a:rPr>
              <a:t>sum_datain</a:t>
            </a:r>
            <a:endParaRPr lang="en-US" sz="1050" b="1" kern="0" dirty="0">
              <a:solidFill>
                <a:srgbClr val="FFFFFF">
                  <a:lumMod val="75000"/>
                </a:srgbClr>
              </a:solidFill>
            </a:endParaRPr>
          </a:p>
        </p:txBody>
      </p:sp>
      <p:cxnSp>
        <p:nvCxnSpPr>
          <p:cNvPr id="117" name="Straight Arrow Connector 116">
            <a:extLst>
              <a:ext uri="{FF2B5EF4-FFF2-40B4-BE49-F238E27FC236}">
                <a16:creationId xmlns:a16="http://schemas.microsoft.com/office/drawing/2014/main" id="{E70D89F3-31F2-45EB-B181-3D065CF28203}"/>
              </a:ext>
            </a:extLst>
          </p:cNvPr>
          <p:cNvCxnSpPr/>
          <p:nvPr/>
        </p:nvCxnSpPr>
        <p:spPr>
          <a:xfrm>
            <a:off x="2190864" y="5295665"/>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118" name="TextBox 117">
            <a:extLst>
              <a:ext uri="{FF2B5EF4-FFF2-40B4-BE49-F238E27FC236}">
                <a16:creationId xmlns:a16="http://schemas.microsoft.com/office/drawing/2014/main" id="{EDD550C8-A7BA-447A-9CA5-01A8884C4FA5}"/>
              </a:ext>
            </a:extLst>
          </p:cNvPr>
          <p:cNvSpPr txBox="1"/>
          <p:nvPr/>
        </p:nvSpPr>
        <p:spPr>
          <a:xfrm>
            <a:off x="2931643" y="3580076"/>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rPr>
              <a:t>adders</a:t>
            </a:r>
          </a:p>
        </p:txBody>
      </p:sp>
      <p:sp>
        <p:nvSpPr>
          <p:cNvPr id="119" name="TextBox 118">
            <a:extLst>
              <a:ext uri="{FF2B5EF4-FFF2-40B4-BE49-F238E27FC236}">
                <a16:creationId xmlns:a16="http://schemas.microsoft.com/office/drawing/2014/main" id="{8169B0EA-05A9-4E2A-83C3-7112C1BA1BDB}"/>
              </a:ext>
            </a:extLst>
          </p:cNvPr>
          <p:cNvSpPr txBox="1"/>
          <p:nvPr/>
        </p:nvSpPr>
        <p:spPr>
          <a:xfrm>
            <a:off x="1618245" y="5765337"/>
            <a:ext cx="604653"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err="1">
                <a:solidFill>
                  <a:srgbClr val="FFFFFF">
                    <a:lumMod val="65000"/>
                  </a:srgbClr>
                </a:solidFill>
              </a:rPr>
              <a:t>ap_clk</a:t>
            </a:r>
            <a:endParaRPr lang="en-US" sz="1050" b="1" kern="0" dirty="0">
              <a:solidFill>
                <a:srgbClr val="FFFFFF">
                  <a:lumMod val="65000"/>
                </a:srgbClr>
              </a:solidFill>
            </a:endParaRPr>
          </a:p>
        </p:txBody>
      </p:sp>
      <p:cxnSp>
        <p:nvCxnSpPr>
          <p:cNvPr id="120" name="Straight Arrow Connector 119">
            <a:extLst>
              <a:ext uri="{FF2B5EF4-FFF2-40B4-BE49-F238E27FC236}">
                <a16:creationId xmlns:a16="http://schemas.microsoft.com/office/drawing/2014/main" id="{2763DD85-65CA-4A84-9C56-AA028625BD04}"/>
              </a:ext>
            </a:extLst>
          </p:cNvPr>
          <p:cNvCxnSpPr/>
          <p:nvPr/>
        </p:nvCxnSpPr>
        <p:spPr>
          <a:xfrm>
            <a:off x="2197356" y="5880551"/>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121" name="TextBox 120">
            <a:extLst>
              <a:ext uri="{FF2B5EF4-FFF2-40B4-BE49-F238E27FC236}">
                <a16:creationId xmlns:a16="http://schemas.microsoft.com/office/drawing/2014/main" id="{62E66DEB-08A5-45BB-87E4-53ED1F456A7E}"/>
              </a:ext>
            </a:extLst>
          </p:cNvPr>
          <p:cNvSpPr txBox="1"/>
          <p:nvPr/>
        </p:nvSpPr>
        <p:spPr>
          <a:xfrm>
            <a:off x="1632673" y="5942443"/>
            <a:ext cx="590225"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err="1">
                <a:solidFill>
                  <a:srgbClr val="FFFFFF">
                    <a:lumMod val="65000"/>
                  </a:srgbClr>
                </a:solidFill>
              </a:rPr>
              <a:t>ap_rst</a:t>
            </a:r>
            <a:endParaRPr lang="en-US" sz="1050" b="1" kern="0" dirty="0">
              <a:solidFill>
                <a:srgbClr val="FFFFFF">
                  <a:lumMod val="65000"/>
                </a:srgbClr>
              </a:solidFill>
            </a:endParaRPr>
          </a:p>
        </p:txBody>
      </p:sp>
      <p:cxnSp>
        <p:nvCxnSpPr>
          <p:cNvPr id="122" name="Straight Arrow Connector 121">
            <a:extLst>
              <a:ext uri="{FF2B5EF4-FFF2-40B4-BE49-F238E27FC236}">
                <a16:creationId xmlns:a16="http://schemas.microsoft.com/office/drawing/2014/main" id="{4C16E15A-566B-4BA7-A906-B0D7775F5622}"/>
              </a:ext>
            </a:extLst>
          </p:cNvPr>
          <p:cNvCxnSpPr/>
          <p:nvPr/>
        </p:nvCxnSpPr>
        <p:spPr>
          <a:xfrm>
            <a:off x="2197356" y="6057657"/>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123" name="TextBox 122">
            <a:extLst>
              <a:ext uri="{FF2B5EF4-FFF2-40B4-BE49-F238E27FC236}">
                <a16:creationId xmlns:a16="http://schemas.microsoft.com/office/drawing/2014/main" id="{38AC0C99-1CAB-4266-96DF-0B6988FFCB5B}"/>
              </a:ext>
            </a:extLst>
          </p:cNvPr>
          <p:cNvSpPr txBox="1"/>
          <p:nvPr/>
        </p:nvSpPr>
        <p:spPr>
          <a:xfrm>
            <a:off x="1301276" y="1819188"/>
            <a:ext cx="3839500" cy="1338828"/>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"adders.h"</a:t>
            </a:r>
          </a:p>
          <a:p>
            <a:pPr defTabSz="914400" fontAlgn="base">
              <a:spcBef>
                <a:spcPct val="0"/>
              </a:spcBef>
              <a:spcAft>
                <a:spcPct val="0"/>
              </a:spcAft>
              <a:defRPr/>
            </a:pPr>
            <a:r>
              <a:rPr lang="en-US" sz="900" b="1" kern="0" dirty="0">
                <a:solidFill>
                  <a:srgbClr val="000000"/>
                </a:solidFill>
                <a:latin typeface="Arial"/>
              </a:rPr>
              <a:t>int adders(int in1, int in2, int *sum)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temp;</a:t>
            </a:r>
          </a:p>
          <a:p>
            <a:pPr defTabSz="914400" fontAlgn="base">
              <a:spcBef>
                <a:spcPct val="0"/>
              </a:spcBef>
              <a:spcAft>
                <a:spcPct val="0"/>
              </a:spcAft>
              <a:tabLst>
                <a:tab pos="457200" algn="l"/>
              </a:tabLst>
              <a:defRPr/>
            </a:pPr>
            <a:r>
              <a:rPr lang="en-US" sz="900" b="1" kern="0" dirty="0">
                <a:solidFill>
                  <a:srgbClr val="000000"/>
                </a:solidFill>
                <a:latin typeface="Arial"/>
              </a:rPr>
              <a:t>	*sum = in1 + in2 + *sum;</a:t>
            </a:r>
          </a:p>
          <a:p>
            <a:pPr defTabSz="914400" fontAlgn="base">
              <a:spcBef>
                <a:spcPct val="0"/>
              </a:spcBef>
              <a:spcAft>
                <a:spcPct val="0"/>
              </a:spcAft>
              <a:tabLst>
                <a:tab pos="457200" algn="l"/>
              </a:tabLst>
              <a:defRPr/>
            </a:pPr>
            <a:r>
              <a:rPr lang="en-US" sz="900" b="1" kern="0" dirty="0">
                <a:solidFill>
                  <a:srgbClr val="000000"/>
                </a:solidFill>
                <a:latin typeface="Arial"/>
              </a:rPr>
              <a:t>               temp = in1 + in2;</a:t>
            </a:r>
          </a:p>
          <a:p>
            <a:pPr defTabSz="914400" fontAlgn="base">
              <a:spcBef>
                <a:spcPct val="0"/>
              </a:spcBef>
              <a:spcAft>
                <a:spcPct val="0"/>
              </a:spcAft>
              <a:tabLst>
                <a:tab pos="457200" algn="l"/>
              </a:tabLs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return  temp;</a:t>
            </a:r>
          </a:p>
          <a:p>
            <a:pPr defTabSz="914400" fontAlgn="base">
              <a:spcBef>
                <a:spcPct val="0"/>
              </a:spcBef>
              <a:spcAft>
                <a:spcPct val="0"/>
              </a:spcAft>
              <a:defRPr/>
            </a:pPr>
            <a:r>
              <a:rPr lang="en-US" sz="900" b="1" kern="0" dirty="0">
                <a:solidFill>
                  <a:srgbClr val="000000"/>
                </a:solidFill>
                <a:latin typeface="Arial"/>
              </a:rPr>
              <a:t>}</a:t>
            </a:r>
          </a:p>
        </p:txBody>
      </p:sp>
      <p:sp>
        <p:nvSpPr>
          <p:cNvPr id="124" name="TextBox 123">
            <a:extLst>
              <a:ext uri="{FF2B5EF4-FFF2-40B4-BE49-F238E27FC236}">
                <a16:creationId xmlns:a16="http://schemas.microsoft.com/office/drawing/2014/main" id="{3EB34407-436F-43AA-914E-29FF34EA49F1}"/>
              </a:ext>
            </a:extLst>
          </p:cNvPr>
          <p:cNvSpPr txBox="1"/>
          <p:nvPr/>
        </p:nvSpPr>
        <p:spPr>
          <a:xfrm>
            <a:off x="2957043" y="3326076"/>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rPr>
              <a:t>adders</a:t>
            </a:r>
          </a:p>
        </p:txBody>
      </p:sp>
      <p:sp>
        <p:nvSpPr>
          <p:cNvPr id="125" name="Down Arrow 55">
            <a:extLst>
              <a:ext uri="{FF2B5EF4-FFF2-40B4-BE49-F238E27FC236}">
                <a16:creationId xmlns:a16="http://schemas.microsoft.com/office/drawing/2014/main" id="{65BA3BE3-4A83-4E41-98DC-E87B64EC16B1}"/>
              </a:ext>
            </a:extLst>
          </p:cNvPr>
          <p:cNvSpPr/>
          <p:nvPr/>
        </p:nvSpPr>
        <p:spPr>
          <a:xfrm>
            <a:off x="1659629" y="3201770"/>
            <a:ext cx="3173987" cy="422455"/>
          </a:xfrm>
          <a:prstGeom prst="downArrow">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kern="0" dirty="0">
                <a:solidFill>
                  <a:srgbClr val="FFFFFF"/>
                </a:solidFill>
                <a:latin typeface="Arial"/>
              </a:rPr>
              <a:t>Synthesis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highlight>
                  <a:srgbClr val="FFFF00"/>
                </a:highlight>
              </a:rPr>
              <a:t>Vitis</a:t>
            </a:r>
            <a:r>
              <a:rPr lang="en-US" dirty="0"/>
              <a:t> HLS Optional IO : Port</a:t>
            </a:r>
            <a:r>
              <a:rPr lang="en-US" dirty="0">
                <a:highlight>
                  <a:srgbClr val="FFFF00"/>
                </a:highlight>
              </a:rPr>
              <a:t>-Level</a:t>
            </a:r>
            <a:r>
              <a:rPr lang="en-US" dirty="0"/>
              <a:t> IO Protocols</a:t>
            </a:r>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17</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lstStyle/>
          <a:p>
            <a:r>
              <a:rPr lang="en-US" dirty="0"/>
              <a:t>Adder Example</a:t>
            </a:r>
          </a:p>
        </p:txBody>
      </p:sp>
      <p:sp>
        <p:nvSpPr>
          <p:cNvPr id="74" name="Content Placeholder 2"/>
          <p:cNvSpPr txBox="1">
            <a:spLocks/>
          </p:cNvSpPr>
          <p:nvPr/>
        </p:nvSpPr>
        <p:spPr bwMode="auto">
          <a:xfrm>
            <a:off x="5788842" y="1163105"/>
            <a:ext cx="6150451"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defTabSz="457200" fontAlgn="base">
              <a:spcBef>
                <a:spcPct val="20000"/>
              </a:spcBef>
              <a:spcAft>
                <a:spcPct val="0"/>
              </a:spcAft>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Port IO Protocols</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An IO protocol added at the port level</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Sequences the data to/from the data port</a:t>
            </a:r>
          </a:p>
          <a:p>
            <a:pPr marL="342900" indent="-342900" defTabSz="9144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Interface Synthesis</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The design is automatically synthesized to account for IO signals (enables, acknowledges etc.)</a:t>
            </a:r>
          </a:p>
          <a:p>
            <a:pPr marL="342900" indent="-342900" defTabSz="9144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Select from a pre-defined list</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The IO protocol for each port can be selected from a list</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Allows the user to easily connect to surrounding blocks</a:t>
            </a:r>
          </a:p>
          <a:p>
            <a:pPr marL="342900" indent="-342900" defTabSz="9144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Non-standard Interfaces</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Supported in </a:t>
            </a:r>
            <a:r>
              <a:rPr lang="en-US" strike="sngStrike" dirty="0">
                <a:solidFill>
                  <a:srgbClr val="0C0C0C"/>
                </a:solidFill>
                <a:latin typeface="Arial"/>
                <a:ea typeface="ＭＳ Ｐゴシック" pitchFamily="24" charset="-128"/>
                <a:cs typeface="ＭＳ Ｐゴシック" pitchFamily="24" charset="-128"/>
              </a:rPr>
              <a:t>C/</a:t>
            </a:r>
            <a:r>
              <a:rPr lang="en-US" dirty="0">
                <a:solidFill>
                  <a:srgbClr val="0C0C0C"/>
                </a:solidFill>
                <a:latin typeface="Arial"/>
                <a:ea typeface="ＭＳ Ｐゴシック" pitchFamily="24" charset="-128"/>
                <a:cs typeface="ＭＳ Ｐゴシック" pitchFamily="24" charset="-128"/>
              </a:rPr>
              <a:t>C++ using an arbitrary protocol definition</a:t>
            </a:r>
          </a:p>
          <a:p>
            <a:pPr marL="800100" lvl="1" indent="-342900" defTabSz="914400">
              <a:spcBef>
                <a:spcPct val="20000"/>
              </a:spcBef>
              <a:buFont typeface="Arial" pitchFamily="34" charset="0"/>
              <a:buChar char="−"/>
            </a:pPr>
            <a:r>
              <a:rPr lang="en-US" strike="sngStrike" dirty="0">
                <a:solidFill>
                  <a:srgbClr val="0C0C0C"/>
                </a:solidFill>
                <a:latin typeface="Arial"/>
                <a:ea typeface="ＭＳ Ｐゴシック" pitchFamily="24" charset="-128"/>
                <a:cs typeface="ＭＳ Ｐゴシック" pitchFamily="24" charset="-128"/>
              </a:rPr>
              <a:t>Supported natively in SystemC</a:t>
            </a:r>
          </a:p>
        </p:txBody>
      </p:sp>
      <p:sp>
        <p:nvSpPr>
          <p:cNvPr id="53"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17</a:t>
            </a:fld>
            <a:endParaRPr lang="en-US" sz="1000" dirty="0">
              <a:solidFill>
                <a:srgbClr val="FFFFFF"/>
              </a:solidFill>
              <a:latin typeface="Arial" charset="0"/>
              <a:ea typeface="ＭＳ Ｐゴシック" pitchFamily="34" charset="-128"/>
              <a:cs typeface="Arial" charset="0"/>
            </a:endParaRPr>
          </a:p>
        </p:txBody>
      </p:sp>
      <p:sp>
        <p:nvSpPr>
          <p:cNvPr id="72" name="Rectangle 71">
            <a:extLst>
              <a:ext uri="{FF2B5EF4-FFF2-40B4-BE49-F238E27FC236}">
                <a16:creationId xmlns:a16="http://schemas.microsoft.com/office/drawing/2014/main" id="{4252E414-2543-4611-B3DE-9836F7A43DEC}"/>
              </a:ext>
            </a:extLst>
          </p:cNvPr>
          <p:cNvSpPr/>
          <p:nvPr/>
        </p:nvSpPr>
        <p:spPr>
          <a:xfrm>
            <a:off x="2189006" y="3609513"/>
            <a:ext cx="2155982" cy="2678577"/>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73" name="TextBox 72">
            <a:extLst>
              <a:ext uri="{FF2B5EF4-FFF2-40B4-BE49-F238E27FC236}">
                <a16:creationId xmlns:a16="http://schemas.microsoft.com/office/drawing/2014/main" id="{A2FDF977-D052-488A-95F6-34489D8FFFA9}"/>
              </a:ext>
            </a:extLst>
          </p:cNvPr>
          <p:cNvSpPr txBox="1"/>
          <p:nvPr/>
        </p:nvSpPr>
        <p:spPr>
          <a:xfrm>
            <a:off x="4339791" y="5142046"/>
            <a:ext cx="1063112"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FFFFFF">
                    <a:lumMod val="75000"/>
                  </a:srgbClr>
                </a:solidFill>
                <a:latin typeface="Arial"/>
              </a:rPr>
              <a:t>sum_dataout</a:t>
            </a:r>
            <a:endParaRPr lang="en-US" sz="1100" b="1" kern="0" dirty="0">
              <a:solidFill>
                <a:srgbClr val="FFFFFF">
                  <a:lumMod val="75000"/>
                </a:srgbClr>
              </a:solidFill>
              <a:latin typeface="Arial"/>
            </a:endParaRPr>
          </a:p>
        </p:txBody>
      </p:sp>
      <p:sp>
        <p:nvSpPr>
          <p:cNvPr id="77" name="TextBox 76">
            <a:extLst>
              <a:ext uri="{FF2B5EF4-FFF2-40B4-BE49-F238E27FC236}">
                <a16:creationId xmlns:a16="http://schemas.microsoft.com/office/drawing/2014/main" id="{65167774-D5EE-4530-AAE8-688E0F210C64}"/>
              </a:ext>
            </a:extLst>
          </p:cNvPr>
          <p:cNvSpPr txBox="1"/>
          <p:nvPr/>
        </p:nvSpPr>
        <p:spPr>
          <a:xfrm>
            <a:off x="1854970" y="4223029"/>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latin typeface="Arial"/>
              </a:rPr>
              <a:t>in1</a:t>
            </a:r>
          </a:p>
        </p:txBody>
      </p:sp>
      <p:sp>
        <p:nvSpPr>
          <p:cNvPr id="78" name="TextBox 77">
            <a:extLst>
              <a:ext uri="{FF2B5EF4-FFF2-40B4-BE49-F238E27FC236}">
                <a16:creationId xmlns:a16="http://schemas.microsoft.com/office/drawing/2014/main" id="{9CCAB3D9-EF3F-4228-853F-93B6A7487C35}"/>
              </a:ext>
            </a:extLst>
          </p:cNvPr>
          <p:cNvSpPr txBox="1"/>
          <p:nvPr/>
        </p:nvSpPr>
        <p:spPr>
          <a:xfrm>
            <a:off x="1854970" y="4671254"/>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latin typeface="Arial"/>
              </a:rPr>
              <a:t>in2</a:t>
            </a:r>
          </a:p>
        </p:txBody>
      </p:sp>
      <p:cxnSp>
        <p:nvCxnSpPr>
          <p:cNvPr id="79" name="Straight Arrow Connector 78">
            <a:extLst>
              <a:ext uri="{FF2B5EF4-FFF2-40B4-BE49-F238E27FC236}">
                <a16:creationId xmlns:a16="http://schemas.microsoft.com/office/drawing/2014/main" id="{129C0D9C-9428-43FB-840C-8464563AB77E}"/>
              </a:ext>
            </a:extLst>
          </p:cNvPr>
          <p:cNvCxnSpPr/>
          <p:nvPr/>
        </p:nvCxnSpPr>
        <p:spPr>
          <a:xfrm>
            <a:off x="2182405" y="4338243"/>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cxnSp>
        <p:nvCxnSpPr>
          <p:cNvPr id="80" name="Straight Arrow Connector 79">
            <a:extLst>
              <a:ext uri="{FF2B5EF4-FFF2-40B4-BE49-F238E27FC236}">
                <a16:creationId xmlns:a16="http://schemas.microsoft.com/office/drawing/2014/main" id="{E5309CBB-504C-489A-BD0C-DF36EB513834}"/>
              </a:ext>
            </a:extLst>
          </p:cNvPr>
          <p:cNvCxnSpPr/>
          <p:nvPr/>
        </p:nvCxnSpPr>
        <p:spPr>
          <a:xfrm>
            <a:off x="2190864" y="4809955"/>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cxnSp>
        <p:nvCxnSpPr>
          <p:cNvPr id="81" name="Straight Arrow Connector 80">
            <a:extLst>
              <a:ext uri="{FF2B5EF4-FFF2-40B4-BE49-F238E27FC236}">
                <a16:creationId xmlns:a16="http://schemas.microsoft.com/office/drawing/2014/main" id="{4678378C-8BA0-4905-A851-813613F6CC9D}"/>
              </a:ext>
            </a:extLst>
          </p:cNvPr>
          <p:cNvCxnSpPr/>
          <p:nvPr/>
        </p:nvCxnSpPr>
        <p:spPr>
          <a:xfrm>
            <a:off x="3931438" y="5295666"/>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82" name="TextBox 81">
            <a:extLst>
              <a:ext uri="{FF2B5EF4-FFF2-40B4-BE49-F238E27FC236}">
                <a16:creationId xmlns:a16="http://schemas.microsoft.com/office/drawing/2014/main" id="{C56A92A7-1959-4C7B-B92B-1AF5292B45D4}"/>
              </a:ext>
            </a:extLst>
          </p:cNvPr>
          <p:cNvSpPr txBox="1"/>
          <p:nvPr/>
        </p:nvSpPr>
        <p:spPr>
          <a:xfrm>
            <a:off x="4334579" y="3561333"/>
            <a:ext cx="766557"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FFFFFF">
                    <a:lumMod val="75000"/>
                  </a:srgbClr>
                </a:solidFill>
                <a:latin typeface="Arial"/>
              </a:rPr>
              <a:t>ap_done</a:t>
            </a:r>
          </a:p>
        </p:txBody>
      </p:sp>
      <p:sp>
        <p:nvSpPr>
          <p:cNvPr id="87" name="TextBox 86">
            <a:extLst>
              <a:ext uri="{FF2B5EF4-FFF2-40B4-BE49-F238E27FC236}">
                <a16:creationId xmlns:a16="http://schemas.microsoft.com/office/drawing/2014/main" id="{20124EB6-3BCE-43A0-B8FA-8B4BDD8468BF}"/>
              </a:ext>
            </a:extLst>
          </p:cNvPr>
          <p:cNvSpPr txBox="1"/>
          <p:nvPr/>
        </p:nvSpPr>
        <p:spPr>
          <a:xfrm>
            <a:off x="1509960" y="3773020"/>
            <a:ext cx="710451"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latin typeface="Arial"/>
              </a:rPr>
              <a:t>ap_start</a:t>
            </a:r>
          </a:p>
        </p:txBody>
      </p:sp>
      <p:cxnSp>
        <p:nvCxnSpPr>
          <p:cNvPr id="88" name="Straight Arrow Connector 87">
            <a:extLst>
              <a:ext uri="{FF2B5EF4-FFF2-40B4-BE49-F238E27FC236}">
                <a16:creationId xmlns:a16="http://schemas.microsoft.com/office/drawing/2014/main" id="{F7866FC0-3D7C-4D73-8F01-2BA439C72AC2}"/>
              </a:ext>
            </a:extLst>
          </p:cNvPr>
          <p:cNvCxnSpPr/>
          <p:nvPr/>
        </p:nvCxnSpPr>
        <p:spPr>
          <a:xfrm>
            <a:off x="2194869" y="3888234"/>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cxnSp>
        <p:nvCxnSpPr>
          <p:cNvPr id="89" name="Straight Arrow Connector 88">
            <a:extLst>
              <a:ext uri="{FF2B5EF4-FFF2-40B4-BE49-F238E27FC236}">
                <a16:creationId xmlns:a16="http://schemas.microsoft.com/office/drawing/2014/main" id="{56E9F4D5-061B-4BEA-89DF-59E3C0324FA1}"/>
              </a:ext>
            </a:extLst>
          </p:cNvPr>
          <p:cNvCxnSpPr/>
          <p:nvPr/>
        </p:nvCxnSpPr>
        <p:spPr>
          <a:xfrm>
            <a:off x="3937499" y="3695291"/>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90" name="TextBox 89">
            <a:extLst>
              <a:ext uri="{FF2B5EF4-FFF2-40B4-BE49-F238E27FC236}">
                <a16:creationId xmlns:a16="http://schemas.microsoft.com/office/drawing/2014/main" id="{5760668D-8DA0-420F-B86F-BC254CDF8029}"/>
              </a:ext>
            </a:extLst>
          </p:cNvPr>
          <p:cNvSpPr txBox="1"/>
          <p:nvPr/>
        </p:nvSpPr>
        <p:spPr>
          <a:xfrm>
            <a:off x="4319189" y="3760583"/>
            <a:ext cx="670376"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FFFFFF">
                    <a:lumMod val="75000"/>
                  </a:srgbClr>
                </a:solidFill>
                <a:latin typeface="Arial"/>
              </a:rPr>
              <a:t>ap_idle</a:t>
            </a:r>
          </a:p>
        </p:txBody>
      </p:sp>
      <p:cxnSp>
        <p:nvCxnSpPr>
          <p:cNvPr id="91" name="Straight Arrow Connector 90">
            <a:extLst>
              <a:ext uri="{FF2B5EF4-FFF2-40B4-BE49-F238E27FC236}">
                <a16:creationId xmlns:a16="http://schemas.microsoft.com/office/drawing/2014/main" id="{7A286006-5187-4707-85A6-55E2B44F5BD8}"/>
              </a:ext>
            </a:extLst>
          </p:cNvPr>
          <p:cNvCxnSpPr/>
          <p:nvPr/>
        </p:nvCxnSpPr>
        <p:spPr>
          <a:xfrm>
            <a:off x="3938124" y="3875798"/>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92" name="TextBox 91">
            <a:extLst>
              <a:ext uri="{FF2B5EF4-FFF2-40B4-BE49-F238E27FC236}">
                <a16:creationId xmlns:a16="http://schemas.microsoft.com/office/drawing/2014/main" id="{774FA18F-9C8F-41C8-B604-B3B33D8A96A8}"/>
              </a:ext>
            </a:extLst>
          </p:cNvPr>
          <p:cNvSpPr txBox="1"/>
          <p:nvPr/>
        </p:nvSpPr>
        <p:spPr>
          <a:xfrm>
            <a:off x="4343998" y="4022193"/>
            <a:ext cx="8354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FFFFFF">
                    <a:lumMod val="65000"/>
                  </a:srgbClr>
                </a:solidFill>
                <a:latin typeface="Arial"/>
              </a:rPr>
              <a:t>ap_return</a:t>
            </a:r>
            <a:endParaRPr lang="en-US" sz="1100" b="1" kern="0" dirty="0">
              <a:solidFill>
                <a:srgbClr val="FFFFFF">
                  <a:lumMod val="75000"/>
                </a:srgbClr>
              </a:solidFill>
              <a:latin typeface="Arial"/>
            </a:endParaRPr>
          </a:p>
        </p:txBody>
      </p:sp>
      <p:cxnSp>
        <p:nvCxnSpPr>
          <p:cNvPr id="93" name="Straight Arrow Connector 92">
            <a:extLst>
              <a:ext uri="{FF2B5EF4-FFF2-40B4-BE49-F238E27FC236}">
                <a16:creationId xmlns:a16="http://schemas.microsoft.com/office/drawing/2014/main" id="{53E6CFCF-E112-4BAB-90C7-A28880931834}"/>
              </a:ext>
            </a:extLst>
          </p:cNvPr>
          <p:cNvCxnSpPr/>
          <p:nvPr/>
        </p:nvCxnSpPr>
        <p:spPr>
          <a:xfrm>
            <a:off x="3935442" y="4137408"/>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94" name="TextBox 93">
            <a:extLst>
              <a:ext uri="{FF2B5EF4-FFF2-40B4-BE49-F238E27FC236}">
                <a16:creationId xmlns:a16="http://schemas.microsoft.com/office/drawing/2014/main" id="{3DCD7321-3BF2-41C8-9C8D-D24B6E2E1635}"/>
              </a:ext>
            </a:extLst>
          </p:cNvPr>
          <p:cNvSpPr txBox="1"/>
          <p:nvPr/>
        </p:nvSpPr>
        <p:spPr>
          <a:xfrm>
            <a:off x="4346547" y="4320866"/>
            <a:ext cx="912429"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a:solidFill>
                  <a:srgbClr val="000000"/>
                </a:solidFill>
                <a:latin typeface="Arial"/>
              </a:rPr>
              <a:t>in1_ap_ack</a:t>
            </a:r>
          </a:p>
        </p:txBody>
      </p:sp>
      <p:sp>
        <p:nvSpPr>
          <p:cNvPr id="95" name="TextBox 94">
            <a:extLst>
              <a:ext uri="{FF2B5EF4-FFF2-40B4-BE49-F238E27FC236}">
                <a16:creationId xmlns:a16="http://schemas.microsoft.com/office/drawing/2014/main" id="{53739811-93BF-4801-8A79-DD2D9749DE9E}"/>
              </a:ext>
            </a:extLst>
          </p:cNvPr>
          <p:cNvSpPr txBox="1"/>
          <p:nvPr/>
        </p:nvSpPr>
        <p:spPr>
          <a:xfrm>
            <a:off x="4343123" y="4785550"/>
            <a:ext cx="739305"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a:solidFill>
                  <a:srgbClr val="000000"/>
                </a:solidFill>
                <a:latin typeface="Arial"/>
              </a:rPr>
              <a:t>in2_read</a:t>
            </a:r>
          </a:p>
        </p:txBody>
      </p:sp>
      <p:cxnSp>
        <p:nvCxnSpPr>
          <p:cNvPr id="96" name="Straight Arrow Connector 95">
            <a:extLst>
              <a:ext uri="{FF2B5EF4-FFF2-40B4-BE49-F238E27FC236}">
                <a16:creationId xmlns:a16="http://schemas.microsoft.com/office/drawing/2014/main" id="{59A57B58-C8C8-4BF9-BE34-F269F9588F32}"/>
              </a:ext>
            </a:extLst>
          </p:cNvPr>
          <p:cNvCxnSpPr/>
          <p:nvPr/>
        </p:nvCxnSpPr>
        <p:spPr>
          <a:xfrm>
            <a:off x="3938195" y="491814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97" name="Straight Arrow Connector 96">
            <a:extLst>
              <a:ext uri="{FF2B5EF4-FFF2-40B4-BE49-F238E27FC236}">
                <a16:creationId xmlns:a16="http://schemas.microsoft.com/office/drawing/2014/main" id="{D30DEF49-54DF-4D1B-84F2-FF5B2045A2A4}"/>
              </a:ext>
            </a:extLst>
          </p:cNvPr>
          <p:cNvCxnSpPr/>
          <p:nvPr/>
        </p:nvCxnSpPr>
        <p:spPr>
          <a:xfrm>
            <a:off x="3935442" y="447448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98" name="TextBox 97">
            <a:extLst>
              <a:ext uri="{FF2B5EF4-FFF2-40B4-BE49-F238E27FC236}">
                <a16:creationId xmlns:a16="http://schemas.microsoft.com/office/drawing/2014/main" id="{62BD3537-E0E4-45AF-99FB-0F7C9B14F169}"/>
              </a:ext>
            </a:extLst>
          </p:cNvPr>
          <p:cNvSpPr txBox="1"/>
          <p:nvPr/>
        </p:nvSpPr>
        <p:spPr>
          <a:xfrm>
            <a:off x="1327936" y="4382757"/>
            <a:ext cx="88036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in1_ap_vld</a:t>
            </a:r>
          </a:p>
        </p:txBody>
      </p:sp>
      <p:cxnSp>
        <p:nvCxnSpPr>
          <p:cNvPr id="99" name="Straight Arrow Connector 98">
            <a:extLst>
              <a:ext uri="{FF2B5EF4-FFF2-40B4-BE49-F238E27FC236}">
                <a16:creationId xmlns:a16="http://schemas.microsoft.com/office/drawing/2014/main" id="{20DE0678-C6A8-4A3D-BF35-AED614A27E59}"/>
              </a:ext>
            </a:extLst>
          </p:cNvPr>
          <p:cNvCxnSpPr/>
          <p:nvPr/>
        </p:nvCxnSpPr>
        <p:spPr>
          <a:xfrm>
            <a:off x="2194869" y="4497971"/>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00" name="TextBox 99">
            <a:extLst>
              <a:ext uri="{FF2B5EF4-FFF2-40B4-BE49-F238E27FC236}">
                <a16:creationId xmlns:a16="http://schemas.microsoft.com/office/drawing/2014/main" id="{87955674-F6DE-48FB-A437-44FCF6C78838}"/>
              </a:ext>
            </a:extLst>
          </p:cNvPr>
          <p:cNvSpPr txBox="1"/>
          <p:nvPr/>
        </p:nvSpPr>
        <p:spPr>
          <a:xfrm>
            <a:off x="1195692" y="4843617"/>
            <a:ext cx="100860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in2_empty_n</a:t>
            </a:r>
          </a:p>
        </p:txBody>
      </p:sp>
      <p:cxnSp>
        <p:nvCxnSpPr>
          <p:cNvPr id="101" name="Straight Arrow Connector 100">
            <a:extLst>
              <a:ext uri="{FF2B5EF4-FFF2-40B4-BE49-F238E27FC236}">
                <a16:creationId xmlns:a16="http://schemas.microsoft.com/office/drawing/2014/main" id="{F5E87386-53C0-48DD-A0B1-4F6FBD965B1F}"/>
              </a:ext>
            </a:extLst>
          </p:cNvPr>
          <p:cNvCxnSpPr/>
          <p:nvPr/>
        </p:nvCxnSpPr>
        <p:spPr>
          <a:xfrm>
            <a:off x="2190864" y="496265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02" name="TextBox 101">
            <a:extLst>
              <a:ext uri="{FF2B5EF4-FFF2-40B4-BE49-F238E27FC236}">
                <a16:creationId xmlns:a16="http://schemas.microsoft.com/office/drawing/2014/main" id="{B3E75D89-06DB-4F4E-BF1A-F0513D36C2D2}"/>
              </a:ext>
            </a:extLst>
          </p:cNvPr>
          <p:cNvSpPr txBox="1"/>
          <p:nvPr/>
        </p:nvSpPr>
        <p:spPr>
          <a:xfrm>
            <a:off x="4339367" y="5266072"/>
            <a:ext cx="1136850"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latin typeface="Arial"/>
              </a:rPr>
              <a:t>sum_req_write</a:t>
            </a:r>
            <a:endParaRPr lang="en-US" sz="1050" b="1" kern="0" dirty="0">
              <a:solidFill>
                <a:srgbClr val="000000"/>
              </a:solidFill>
              <a:latin typeface="Arial"/>
            </a:endParaRPr>
          </a:p>
        </p:txBody>
      </p:sp>
      <p:sp>
        <p:nvSpPr>
          <p:cNvPr id="103" name="TextBox 102">
            <a:extLst>
              <a:ext uri="{FF2B5EF4-FFF2-40B4-BE49-F238E27FC236}">
                <a16:creationId xmlns:a16="http://schemas.microsoft.com/office/drawing/2014/main" id="{947DE156-7B4E-4620-AF28-105B6A6D682C}"/>
              </a:ext>
            </a:extLst>
          </p:cNvPr>
          <p:cNvSpPr txBox="1"/>
          <p:nvPr/>
        </p:nvSpPr>
        <p:spPr>
          <a:xfrm>
            <a:off x="4335814" y="5425800"/>
            <a:ext cx="1107996"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latin typeface="Arial"/>
              </a:rPr>
              <a:t>sum_rsp_read</a:t>
            </a:r>
            <a:endParaRPr lang="en-US" sz="1050" b="1" kern="0" dirty="0">
              <a:solidFill>
                <a:srgbClr val="000000"/>
              </a:solidFill>
              <a:latin typeface="Arial"/>
            </a:endParaRPr>
          </a:p>
        </p:txBody>
      </p:sp>
      <p:cxnSp>
        <p:nvCxnSpPr>
          <p:cNvPr id="104" name="Straight Arrow Connector 103">
            <a:extLst>
              <a:ext uri="{FF2B5EF4-FFF2-40B4-BE49-F238E27FC236}">
                <a16:creationId xmlns:a16="http://schemas.microsoft.com/office/drawing/2014/main" id="{3CD11140-E92C-4E7C-AB6C-131D64B20CE5}"/>
              </a:ext>
            </a:extLst>
          </p:cNvPr>
          <p:cNvCxnSpPr/>
          <p:nvPr/>
        </p:nvCxnSpPr>
        <p:spPr>
          <a:xfrm>
            <a:off x="3934816" y="560290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105" name="Straight Arrow Connector 104">
            <a:extLst>
              <a:ext uri="{FF2B5EF4-FFF2-40B4-BE49-F238E27FC236}">
                <a16:creationId xmlns:a16="http://schemas.microsoft.com/office/drawing/2014/main" id="{B3EB7FAE-0E1B-417C-AED8-4E481155AE75}"/>
              </a:ext>
            </a:extLst>
          </p:cNvPr>
          <p:cNvCxnSpPr/>
          <p:nvPr/>
        </p:nvCxnSpPr>
        <p:spPr>
          <a:xfrm>
            <a:off x="3932063" y="544928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06" name="TextBox 105">
            <a:extLst>
              <a:ext uri="{FF2B5EF4-FFF2-40B4-BE49-F238E27FC236}">
                <a16:creationId xmlns:a16="http://schemas.microsoft.com/office/drawing/2014/main" id="{A293FCB5-8E90-40E5-8736-AC5C88CC9E37}"/>
              </a:ext>
            </a:extLst>
          </p:cNvPr>
          <p:cNvSpPr txBox="1"/>
          <p:nvPr/>
        </p:nvSpPr>
        <p:spPr>
          <a:xfrm>
            <a:off x="4346445" y="5656230"/>
            <a:ext cx="1023037"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latin typeface="Arial"/>
              </a:rPr>
              <a:t>sum_req_din</a:t>
            </a:r>
            <a:endParaRPr lang="en-US" sz="1050" b="1" kern="0" dirty="0">
              <a:solidFill>
                <a:srgbClr val="000000"/>
              </a:solidFill>
              <a:latin typeface="Arial"/>
            </a:endParaRPr>
          </a:p>
        </p:txBody>
      </p:sp>
      <p:cxnSp>
        <p:nvCxnSpPr>
          <p:cNvPr id="107" name="Straight Arrow Connector 106">
            <a:extLst>
              <a:ext uri="{FF2B5EF4-FFF2-40B4-BE49-F238E27FC236}">
                <a16:creationId xmlns:a16="http://schemas.microsoft.com/office/drawing/2014/main" id="{4B153A0F-2DFF-4353-BB9C-B9485CF0CEC2}"/>
              </a:ext>
            </a:extLst>
          </p:cNvPr>
          <p:cNvCxnSpPr/>
          <p:nvPr/>
        </p:nvCxnSpPr>
        <p:spPr>
          <a:xfrm>
            <a:off x="3934190" y="578882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08" name="TextBox 107">
            <a:extLst>
              <a:ext uri="{FF2B5EF4-FFF2-40B4-BE49-F238E27FC236}">
                <a16:creationId xmlns:a16="http://schemas.microsoft.com/office/drawing/2014/main" id="{79CCD650-C53E-4DAD-ABE2-8D97A414D378}"/>
              </a:ext>
            </a:extLst>
          </p:cNvPr>
          <p:cNvSpPr txBox="1"/>
          <p:nvPr/>
        </p:nvSpPr>
        <p:spPr>
          <a:xfrm>
            <a:off x="4346032" y="5809850"/>
            <a:ext cx="1055096"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latin typeface="Arial"/>
              </a:rPr>
              <a:t>sum_address</a:t>
            </a:r>
            <a:endParaRPr lang="en-US" sz="1050" b="1" kern="0" dirty="0">
              <a:solidFill>
                <a:srgbClr val="000000"/>
              </a:solidFill>
              <a:latin typeface="Arial"/>
            </a:endParaRPr>
          </a:p>
        </p:txBody>
      </p:sp>
      <p:cxnSp>
        <p:nvCxnSpPr>
          <p:cNvPr id="109" name="Straight Arrow Connector 108">
            <a:extLst>
              <a:ext uri="{FF2B5EF4-FFF2-40B4-BE49-F238E27FC236}">
                <a16:creationId xmlns:a16="http://schemas.microsoft.com/office/drawing/2014/main" id="{3354AE37-513C-444C-83C7-425771130C5F}"/>
              </a:ext>
            </a:extLst>
          </p:cNvPr>
          <p:cNvCxnSpPr/>
          <p:nvPr/>
        </p:nvCxnSpPr>
        <p:spPr>
          <a:xfrm>
            <a:off x="3932063" y="594244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10" name="TextBox 109">
            <a:extLst>
              <a:ext uri="{FF2B5EF4-FFF2-40B4-BE49-F238E27FC236}">
                <a16:creationId xmlns:a16="http://schemas.microsoft.com/office/drawing/2014/main" id="{FE905A9E-3C90-40BA-8A34-7A265B6E16E6}"/>
              </a:ext>
            </a:extLst>
          </p:cNvPr>
          <p:cNvSpPr txBox="1"/>
          <p:nvPr/>
        </p:nvSpPr>
        <p:spPr>
          <a:xfrm>
            <a:off x="4338893" y="5995767"/>
            <a:ext cx="792204"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latin typeface="Arial"/>
              </a:rPr>
              <a:t>sum_size</a:t>
            </a:r>
            <a:endParaRPr lang="en-US" sz="1050" b="1" kern="0" dirty="0">
              <a:solidFill>
                <a:srgbClr val="000000"/>
              </a:solidFill>
              <a:latin typeface="Arial"/>
            </a:endParaRPr>
          </a:p>
        </p:txBody>
      </p:sp>
      <p:cxnSp>
        <p:nvCxnSpPr>
          <p:cNvPr id="111" name="Straight Arrow Connector 110">
            <a:extLst>
              <a:ext uri="{FF2B5EF4-FFF2-40B4-BE49-F238E27FC236}">
                <a16:creationId xmlns:a16="http://schemas.microsoft.com/office/drawing/2014/main" id="{87CA95C0-65C9-4750-A05D-72FB1B306E67}"/>
              </a:ext>
            </a:extLst>
          </p:cNvPr>
          <p:cNvCxnSpPr/>
          <p:nvPr/>
        </p:nvCxnSpPr>
        <p:spPr>
          <a:xfrm>
            <a:off x="3931438" y="612835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12" name="TextBox 111">
            <a:extLst>
              <a:ext uri="{FF2B5EF4-FFF2-40B4-BE49-F238E27FC236}">
                <a16:creationId xmlns:a16="http://schemas.microsoft.com/office/drawing/2014/main" id="{D648627E-61E7-43DD-B590-D11E378D273E}"/>
              </a:ext>
            </a:extLst>
          </p:cNvPr>
          <p:cNvSpPr txBox="1"/>
          <p:nvPr/>
        </p:nvSpPr>
        <p:spPr>
          <a:xfrm>
            <a:off x="1060834" y="5346532"/>
            <a:ext cx="1180130"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000000"/>
                </a:solidFill>
                <a:latin typeface="Arial"/>
              </a:rPr>
              <a:t>sum_req_full_n</a:t>
            </a:r>
            <a:endParaRPr lang="en-US" sz="1050" b="1" kern="0" dirty="0">
              <a:solidFill>
                <a:srgbClr val="000000"/>
              </a:solidFill>
              <a:latin typeface="Arial"/>
            </a:endParaRPr>
          </a:p>
        </p:txBody>
      </p:sp>
      <p:cxnSp>
        <p:nvCxnSpPr>
          <p:cNvPr id="113" name="Straight Arrow Connector 112">
            <a:extLst>
              <a:ext uri="{FF2B5EF4-FFF2-40B4-BE49-F238E27FC236}">
                <a16:creationId xmlns:a16="http://schemas.microsoft.com/office/drawing/2014/main" id="{3325173E-B12B-45E0-A688-701F7D0751A2}"/>
              </a:ext>
            </a:extLst>
          </p:cNvPr>
          <p:cNvCxnSpPr/>
          <p:nvPr/>
        </p:nvCxnSpPr>
        <p:spPr>
          <a:xfrm>
            <a:off x="2189771" y="546174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14" name="TextBox 113">
            <a:extLst>
              <a:ext uri="{FF2B5EF4-FFF2-40B4-BE49-F238E27FC236}">
                <a16:creationId xmlns:a16="http://schemas.microsoft.com/office/drawing/2014/main" id="{CEFD5978-8EE2-417E-BD80-5276294BE483}"/>
              </a:ext>
            </a:extLst>
          </p:cNvPr>
          <p:cNvSpPr txBox="1"/>
          <p:nvPr/>
        </p:nvSpPr>
        <p:spPr>
          <a:xfrm>
            <a:off x="864211" y="5479125"/>
            <a:ext cx="1377300"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000000"/>
                </a:solidFill>
                <a:latin typeface="Arial"/>
              </a:rPr>
              <a:t>sum_rsp_empty_n</a:t>
            </a:r>
            <a:endParaRPr lang="en-US" sz="1050" b="1" kern="0" dirty="0">
              <a:solidFill>
                <a:srgbClr val="000000"/>
              </a:solidFill>
              <a:latin typeface="Arial"/>
            </a:endParaRPr>
          </a:p>
        </p:txBody>
      </p:sp>
      <p:cxnSp>
        <p:nvCxnSpPr>
          <p:cNvPr id="115" name="Straight Arrow Connector 114">
            <a:extLst>
              <a:ext uri="{FF2B5EF4-FFF2-40B4-BE49-F238E27FC236}">
                <a16:creationId xmlns:a16="http://schemas.microsoft.com/office/drawing/2014/main" id="{6A473CFC-E686-4FE3-AC0E-D4ED0F2F93B3}"/>
              </a:ext>
            </a:extLst>
          </p:cNvPr>
          <p:cNvCxnSpPr/>
          <p:nvPr/>
        </p:nvCxnSpPr>
        <p:spPr>
          <a:xfrm>
            <a:off x="2190318" y="563885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16" name="TextBox 115">
            <a:extLst>
              <a:ext uri="{FF2B5EF4-FFF2-40B4-BE49-F238E27FC236}">
                <a16:creationId xmlns:a16="http://schemas.microsoft.com/office/drawing/2014/main" id="{F4EC4F2E-B0F9-4C0E-A001-3C18E65308F6}"/>
              </a:ext>
            </a:extLst>
          </p:cNvPr>
          <p:cNvSpPr txBox="1"/>
          <p:nvPr/>
        </p:nvSpPr>
        <p:spPr>
          <a:xfrm>
            <a:off x="1308790" y="5180451"/>
            <a:ext cx="933268"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FFFFFF">
                    <a:lumMod val="75000"/>
                  </a:srgbClr>
                </a:solidFill>
                <a:latin typeface="Arial"/>
              </a:rPr>
              <a:t>sum_datain</a:t>
            </a:r>
            <a:endParaRPr lang="en-US" sz="1050" b="1" kern="0" dirty="0">
              <a:solidFill>
                <a:srgbClr val="FFFFFF">
                  <a:lumMod val="75000"/>
                </a:srgbClr>
              </a:solidFill>
              <a:latin typeface="Arial"/>
            </a:endParaRPr>
          </a:p>
        </p:txBody>
      </p:sp>
      <p:cxnSp>
        <p:nvCxnSpPr>
          <p:cNvPr id="117" name="Straight Arrow Connector 116">
            <a:extLst>
              <a:ext uri="{FF2B5EF4-FFF2-40B4-BE49-F238E27FC236}">
                <a16:creationId xmlns:a16="http://schemas.microsoft.com/office/drawing/2014/main" id="{E70D89F3-31F2-45EB-B181-3D065CF28203}"/>
              </a:ext>
            </a:extLst>
          </p:cNvPr>
          <p:cNvCxnSpPr/>
          <p:nvPr/>
        </p:nvCxnSpPr>
        <p:spPr>
          <a:xfrm>
            <a:off x="2190864" y="5295665"/>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118" name="TextBox 117">
            <a:extLst>
              <a:ext uri="{FF2B5EF4-FFF2-40B4-BE49-F238E27FC236}">
                <a16:creationId xmlns:a16="http://schemas.microsoft.com/office/drawing/2014/main" id="{EDD550C8-A7BA-447A-9CA5-01A8884C4FA5}"/>
              </a:ext>
            </a:extLst>
          </p:cNvPr>
          <p:cNvSpPr txBox="1"/>
          <p:nvPr/>
        </p:nvSpPr>
        <p:spPr>
          <a:xfrm>
            <a:off x="2931643" y="3580076"/>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latin typeface="Arial"/>
              </a:rPr>
              <a:t>adders</a:t>
            </a:r>
          </a:p>
        </p:txBody>
      </p:sp>
      <p:sp>
        <p:nvSpPr>
          <p:cNvPr id="119" name="TextBox 118">
            <a:extLst>
              <a:ext uri="{FF2B5EF4-FFF2-40B4-BE49-F238E27FC236}">
                <a16:creationId xmlns:a16="http://schemas.microsoft.com/office/drawing/2014/main" id="{8169B0EA-05A9-4E2A-83C3-7112C1BA1BDB}"/>
              </a:ext>
            </a:extLst>
          </p:cNvPr>
          <p:cNvSpPr txBox="1"/>
          <p:nvPr/>
        </p:nvSpPr>
        <p:spPr>
          <a:xfrm>
            <a:off x="1618245" y="5765337"/>
            <a:ext cx="604653"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err="1">
                <a:solidFill>
                  <a:srgbClr val="FFFFFF">
                    <a:lumMod val="65000"/>
                  </a:srgbClr>
                </a:solidFill>
                <a:latin typeface="Arial"/>
              </a:rPr>
              <a:t>ap_clk</a:t>
            </a:r>
            <a:endParaRPr lang="en-US" sz="1050" b="1" kern="0" dirty="0">
              <a:solidFill>
                <a:srgbClr val="FFFFFF">
                  <a:lumMod val="65000"/>
                </a:srgbClr>
              </a:solidFill>
              <a:latin typeface="Arial"/>
            </a:endParaRPr>
          </a:p>
        </p:txBody>
      </p:sp>
      <p:cxnSp>
        <p:nvCxnSpPr>
          <p:cNvPr id="120" name="Straight Arrow Connector 119">
            <a:extLst>
              <a:ext uri="{FF2B5EF4-FFF2-40B4-BE49-F238E27FC236}">
                <a16:creationId xmlns:a16="http://schemas.microsoft.com/office/drawing/2014/main" id="{2763DD85-65CA-4A84-9C56-AA028625BD04}"/>
              </a:ext>
            </a:extLst>
          </p:cNvPr>
          <p:cNvCxnSpPr/>
          <p:nvPr/>
        </p:nvCxnSpPr>
        <p:spPr>
          <a:xfrm>
            <a:off x="2197356" y="5880551"/>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121" name="TextBox 120">
            <a:extLst>
              <a:ext uri="{FF2B5EF4-FFF2-40B4-BE49-F238E27FC236}">
                <a16:creationId xmlns:a16="http://schemas.microsoft.com/office/drawing/2014/main" id="{62E66DEB-08A5-45BB-87E4-53ED1F456A7E}"/>
              </a:ext>
            </a:extLst>
          </p:cNvPr>
          <p:cNvSpPr txBox="1"/>
          <p:nvPr/>
        </p:nvSpPr>
        <p:spPr>
          <a:xfrm>
            <a:off x="1632673" y="5942443"/>
            <a:ext cx="590225"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err="1">
                <a:solidFill>
                  <a:srgbClr val="FFFFFF">
                    <a:lumMod val="65000"/>
                  </a:srgbClr>
                </a:solidFill>
                <a:latin typeface="Arial"/>
              </a:rPr>
              <a:t>ap_rst</a:t>
            </a:r>
            <a:endParaRPr lang="en-US" sz="1050" b="1" kern="0" dirty="0">
              <a:solidFill>
                <a:srgbClr val="FFFFFF">
                  <a:lumMod val="65000"/>
                </a:srgbClr>
              </a:solidFill>
              <a:latin typeface="Arial"/>
            </a:endParaRPr>
          </a:p>
        </p:txBody>
      </p:sp>
      <p:cxnSp>
        <p:nvCxnSpPr>
          <p:cNvPr id="122" name="Straight Arrow Connector 121">
            <a:extLst>
              <a:ext uri="{FF2B5EF4-FFF2-40B4-BE49-F238E27FC236}">
                <a16:creationId xmlns:a16="http://schemas.microsoft.com/office/drawing/2014/main" id="{4C16E15A-566B-4BA7-A906-B0D7775F5622}"/>
              </a:ext>
            </a:extLst>
          </p:cNvPr>
          <p:cNvCxnSpPr/>
          <p:nvPr/>
        </p:nvCxnSpPr>
        <p:spPr>
          <a:xfrm>
            <a:off x="2197356" y="6057657"/>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123" name="TextBox 122">
            <a:extLst>
              <a:ext uri="{FF2B5EF4-FFF2-40B4-BE49-F238E27FC236}">
                <a16:creationId xmlns:a16="http://schemas.microsoft.com/office/drawing/2014/main" id="{38AC0C99-1CAB-4266-96DF-0B6988FFCB5B}"/>
              </a:ext>
            </a:extLst>
          </p:cNvPr>
          <p:cNvSpPr txBox="1"/>
          <p:nvPr/>
        </p:nvSpPr>
        <p:spPr>
          <a:xfrm>
            <a:off x="1301276" y="1819188"/>
            <a:ext cx="3839500" cy="1338828"/>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"adders.h"</a:t>
            </a:r>
          </a:p>
          <a:p>
            <a:pPr defTabSz="914400" fontAlgn="base">
              <a:spcBef>
                <a:spcPct val="0"/>
              </a:spcBef>
              <a:spcAft>
                <a:spcPct val="0"/>
              </a:spcAft>
              <a:defRPr/>
            </a:pPr>
            <a:r>
              <a:rPr lang="en-US" sz="900" b="1" kern="0" dirty="0">
                <a:solidFill>
                  <a:srgbClr val="000000"/>
                </a:solidFill>
                <a:latin typeface="Arial"/>
              </a:rPr>
              <a:t>int adders(int in1, int in2, int *sum)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temp;</a:t>
            </a:r>
          </a:p>
          <a:p>
            <a:pPr defTabSz="914400" fontAlgn="base">
              <a:spcBef>
                <a:spcPct val="0"/>
              </a:spcBef>
              <a:spcAft>
                <a:spcPct val="0"/>
              </a:spcAft>
              <a:tabLst>
                <a:tab pos="457200" algn="l"/>
              </a:tabLst>
              <a:defRPr/>
            </a:pPr>
            <a:r>
              <a:rPr lang="en-US" sz="900" b="1" kern="0" dirty="0">
                <a:solidFill>
                  <a:srgbClr val="000000"/>
                </a:solidFill>
                <a:latin typeface="Arial"/>
              </a:rPr>
              <a:t>	*sum = in1 + in2 + *sum;</a:t>
            </a:r>
          </a:p>
          <a:p>
            <a:pPr defTabSz="914400" fontAlgn="base">
              <a:spcBef>
                <a:spcPct val="0"/>
              </a:spcBef>
              <a:spcAft>
                <a:spcPct val="0"/>
              </a:spcAft>
              <a:tabLst>
                <a:tab pos="457200" algn="l"/>
              </a:tabLst>
              <a:defRPr/>
            </a:pPr>
            <a:r>
              <a:rPr lang="en-US" sz="900" b="1" kern="0" dirty="0">
                <a:solidFill>
                  <a:srgbClr val="000000"/>
                </a:solidFill>
                <a:latin typeface="Arial"/>
              </a:rPr>
              <a:t>               temp = in1 + in2;</a:t>
            </a:r>
          </a:p>
          <a:p>
            <a:pPr defTabSz="914400" fontAlgn="base">
              <a:spcBef>
                <a:spcPct val="0"/>
              </a:spcBef>
              <a:spcAft>
                <a:spcPct val="0"/>
              </a:spcAft>
              <a:tabLst>
                <a:tab pos="457200" algn="l"/>
              </a:tabLs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return  temp;</a:t>
            </a:r>
          </a:p>
          <a:p>
            <a:pPr defTabSz="914400" fontAlgn="base">
              <a:spcBef>
                <a:spcPct val="0"/>
              </a:spcBef>
              <a:spcAft>
                <a:spcPct val="0"/>
              </a:spcAft>
              <a:defRPr/>
            </a:pPr>
            <a:r>
              <a:rPr lang="en-US" sz="900" b="1" kern="0" dirty="0">
                <a:solidFill>
                  <a:srgbClr val="000000"/>
                </a:solidFill>
                <a:latin typeface="Arial"/>
              </a:rPr>
              <a:t>}</a:t>
            </a:r>
          </a:p>
        </p:txBody>
      </p:sp>
      <p:sp>
        <p:nvSpPr>
          <p:cNvPr id="124" name="TextBox 123">
            <a:extLst>
              <a:ext uri="{FF2B5EF4-FFF2-40B4-BE49-F238E27FC236}">
                <a16:creationId xmlns:a16="http://schemas.microsoft.com/office/drawing/2014/main" id="{3EB34407-436F-43AA-914E-29FF34EA49F1}"/>
              </a:ext>
            </a:extLst>
          </p:cNvPr>
          <p:cNvSpPr txBox="1"/>
          <p:nvPr/>
        </p:nvSpPr>
        <p:spPr>
          <a:xfrm>
            <a:off x="2957043" y="3326076"/>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latin typeface="Arial"/>
              </a:rPr>
              <a:t>adders</a:t>
            </a:r>
          </a:p>
        </p:txBody>
      </p:sp>
      <p:sp>
        <p:nvSpPr>
          <p:cNvPr id="125" name="Down Arrow 55">
            <a:extLst>
              <a:ext uri="{FF2B5EF4-FFF2-40B4-BE49-F238E27FC236}">
                <a16:creationId xmlns:a16="http://schemas.microsoft.com/office/drawing/2014/main" id="{65BA3BE3-4A83-4E41-98DC-E87B64EC16B1}"/>
              </a:ext>
            </a:extLst>
          </p:cNvPr>
          <p:cNvSpPr/>
          <p:nvPr/>
        </p:nvSpPr>
        <p:spPr>
          <a:xfrm>
            <a:off x="1659629" y="3201770"/>
            <a:ext cx="3173987" cy="422455"/>
          </a:xfrm>
          <a:prstGeom prst="downArrow">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kern="0" dirty="0">
                <a:solidFill>
                  <a:srgbClr val="FFFFFF"/>
                </a:solidFill>
                <a:latin typeface="Arial"/>
              </a:rPr>
              <a:t>Synthesis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78FEE5-16F2-4069-8727-18F797C43248}"/>
              </a:ext>
            </a:extLst>
          </p:cNvPr>
          <p:cNvPicPr>
            <a:picLocks noChangeAspect="1"/>
          </p:cNvPicPr>
          <p:nvPr/>
        </p:nvPicPr>
        <p:blipFill>
          <a:blip r:embed="rId2"/>
          <a:stretch>
            <a:fillRect/>
          </a:stretch>
        </p:blipFill>
        <p:spPr>
          <a:xfrm>
            <a:off x="2802978" y="2056137"/>
            <a:ext cx="5683349" cy="4482777"/>
          </a:xfrm>
          <a:prstGeom prst="rect">
            <a:avLst/>
          </a:prstGeom>
        </p:spPr>
      </p:pic>
      <p:sp>
        <p:nvSpPr>
          <p:cNvPr id="2" name="Title 1"/>
          <p:cNvSpPr>
            <a:spLocks noGrp="1"/>
          </p:cNvSpPr>
          <p:nvPr>
            <p:ph type="title"/>
          </p:nvPr>
        </p:nvSpPr>
        <p:spPr/>
        <p:txBody>
          <a:bodyPr/>
          <a:lstStyle/>
          <a:p>
            <a:r>
              <a:rPr lang="en-US" dirty="0" err="1"/>
              <a:t>Vitis</a:t>
            </a:r>
            <a:r>
              <a:rPr lang="en-US" dirty="0"/>
              <a:t> HLS Interfaces Summary</a:t>
            </a:r>
          </a:p>
        </p:txBody>
      </p:sp>
      <p:sp>
        <p:nvSpPr>
          <p:cNvPr id="3" name="Content Placeholder 2"/>
          <p:cNvSpPr>
            <a:spLocks noGrp="1"/>
          </p:cNvSpPr>
          <p:nvPr>
            <p:ph idx="1"/>
          </p:nvPr>
        </p:nvSpPr>
        <p:spPr>
          <a:xfrm>
            <a:off x="579121" y="1145064"/>
            <a:ext cx="11033760" cy="4632960"/>
          </a:xfrm>
        </p:spPr>
        <p:txBody>
          <a:bodyPr/>
          <a:lstStyle/>
          <a:p>
            <a:r>
              <a:rPr lang="en-US" dirty="0"/>
              <a:t>Where do you find the summary?</a:t>
            </a:r>
          </a:p>
          <a:p>
            <a:pPr lvl="1"/>
            <a:r>
              <a:rPr lang="en-US" dirty="0"/>
              <a:t>In the Synthesis report</a:t>
            </a:r>
          </a:p>
          <a:p>
            <a:pPr lvl="1"/>
            <a:endParaRPr lang="en-US" dirty="0"/>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18</a:t>
            </a:fld>
            <a:endParaRPr lang="en-US" dirty="0"/>
          </a:p>
        </p:txBody>
      </p:sp>
      <p:sp>
        <p:nvSpPr>
          <p:cNvPr id="6" name="TextBox 5"/>
          <p:cNvSpPr txBox="1"/>
          <p:nvPr/>
        </p:nvSpPr>
        <p:spPr>
          <a:xfrm>
            <a:off x="7184073" y="3779201"/>
            <a:ext cx="2303699" cy="461665"/>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Interface Summary Section (at the end)</a:t>
            </a:r>
          </a:p>
        </p:txBody>
      </p:sp>
      <p:sp>
        <p:nvSpPr>
          <p:cNvPr id="7" name="TextBox 6"/>
          <p:cNvSpPr txBox="1"/>
          <p:nvPr/>
        </p:nvSpPr>
        <p:spPr>
          <a:xfrm>
            <a:off x="935141" y="4447764"/>
            <a:ext cx="2303699" cy="461665"/>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The same pathname as this from the project directory</a:t>
            </a:r>
          </a:p>
        </p:txBody>
      </p:sp>
      <p:sp>
        <p:nvSpPr>
          <p:cNvPr id="8" name="TextBox 7"/>
          <p:cNvSpPr txBox="1"/>
          <p:nvPr/>
        </p:nvSpPr>
        <p:spPr>
          <a:xfrm>
            <a:off x="3872311" y="2477567"/>
            <a:ext cx="1279833" cy="276999"/>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Ports</a:t>
            </a:r>
          </a:p>
        </p:txBody>
      </p:sp>
      <p:sp>
        <p:nvSpPr>
          <p:cNvPr id="9" name="TextBox 8"/>
          <p:cNvSpPr txBox="1"/>
          <p:nvPr/>
        </p:nvSpPr>
        <p:spPr>
          <a:xfrm>
            <a:off x="5196338" y="2523734"/>
            <a:ext cx="1279833" cy="461665"/>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Sizes and Direction</a:t>
            </a:r>
          </a:p>
        </p:txBody>
      </p:sp>
      <p:sp>
        <p:nvSpPr>
          <p:cNvPr id="12" name="Rectangle 11">
            <a:extLst>
              <a:ext uri="{FF2B5EF4-FFF2-40B4-BE49-F238E27FC236}">
                <a16:creationId xmlns:a16="http://schemas.microsoft.com/office/drawing/2014/main" id="{641049A0-7A64-4A22-AC73-99DF3468DFA6}"/>
              </a:ext>
            </a:extLst>
          </p:cNvPr>
          <p:cNvSpPr/>
          <p:nvPr/>
        </p:nvSpPr>
        <p:spPr>
          <a:xfrm>
            <a:off x="7220268" y="3461544"/>
            <a:ext cx="1266058" cy="23161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F40AE5-F1BF-44AC-8258-4095804F4497}"/>
              </a:ext>
            </a:extLst>
          </p:cNvPr>
          <p:cNvSpPr/>
          <p:nvPr/>
        </p:nvSpPr>
        <p:spPr>
          <a:xfrm>
            <a:off x="3238839" y="4039737"/>
            <a:ext cx="1123208" cy="1296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78FEE5-16F2-4069-8727-18F797C43248}"/>
              </a:ext>
            </a:extLst>
          </p:cNvPr>
          <p:cNvPicPr>
            <a:picLocks noChangeAspect="1"/>
          </p:cNvPicPr>
          <p:nvPr/>
        </p:nvPicPr>
        <p:blipFill>
          <a:blip r:embed="rId2"/>
          <a:stretch>
            <a:fillRect/>
          </a:stretch>
        </p:blipFill>
        <p:spPr>
          <a:xfrm>
            <a:off x="2802978" y="2056137"/>
            <a:ext cx="5683349" cy="4482777"/>
          </a:xfrm>
          <a:prstGeom prst="rect">
            <a:avLst/>
          </a:prstGeom>
        </p:spPr>
      </p:pic>
      <p:pic>
        <p:nvPicPr>
          <p:cNvPr id="10" name="Picture 9">
            <a:extLst>
              <a:ext uri="{FF2B5EF4-FFF2-40B4-BE49-F238E27FC236}">
                <a16:creationId xmlns:a16="http://schemas.microsoft.com/office/drawing/2014/main" id="{62F5F629-9D61-473C-B901-4BFA66699ADB}"/>
              </a:ext>
            </a:extLst>
          </p:cNvPr>
          <p:cNvPicPr>
            <a:picLocks noChangeAspect="1"/>
          </p:cNvPicPr>
          <p:nvPr/>
        </p:nvPicPr>
        <p:blipFill>
          <a:blip r:embed="rId3"/>
          <a:stretch>
            <a:fillRect/>
          </a:stretch>
        </p:blipFill>
        <p:spPr>
          <a:xfrm>
            <a:off x="-6826310" y="1872687"/>
            <a:ext cx="6385378" cy="4081655"/>
          </a:xfrm>
          <a:prstGeom prst="rect">
            <a:avLst/>
          </a:prstGeom>
        </p:spPr>
      </p:pic>
      <p:sp>
        <p:nvSpPr>
          <p:cNvPr id="2" name="Title 1"/>
          <p:cNvSpPr>
            <a:spLocks noGrp="1"/>
          </p:cNvSpPr>
          <p:nvPr>
            <p:ph type="title"/>
          </p:nvPr>
        </p:nvSpPr>
        <p:spPr/>
        <p:txBody>
          <a:bodyPr/>
          <a:lstStyle/>
          <a:p>
            <a:r>
              <a:rPr lang="en-US" dirty="0" err="1">
                <a:highlight>
                  <a:srgbClr val="FFFF00"/>
                </a:highlight>
              </a:rPr>
              <a:t>Vitis</a:t>
            </a:r>
            <a:r>
              <a:rPr lang="en-US" dirty="0"/>
              <a:t> HLS Interfaces Summary</a:t>
            </a:r>
          </a:p>
        </p:txBody>
      </p:sp>
      <p:sp>
        <p:nvSpPr>
          <p:cNvPr id="4" name="Slide Number Placeholder 3"/>
          <p:cNvSpPr>
            <a:spLocks noGrp="1"/>
          </p:cNvSpPr>
          <p:nvPr>
            <p:ph type="sldNum" sz="quarter" idx="10"/>
          </p:nvPr>
        </p:nvSpPr>
        <p:spPr/>
        <p:txBody>
          <a:bodyPr/>
          <a:lstStyle/>
          <a:p>
            <a:pPr>
              <a:defRPr/>
            </a:pPr>
            <a:r>
              <a:rPr lang="en-US"/>
              <a:t>IO Level Protocols 22- </a:t>
            </a:r>
            <a:fld id="{060BD193-E118-4B16-863C-C8C12C675E3E}" type="slidenum">
              <a:rPr lang="en-US" smtClean="0"/>
              <a:pPr>
                <a:defRPr/>
              </a:pPr>
              <a:t>19</a:t>
            </a:fld>
            <a:endParaRPr lang="en-US" dirty="0"/>
          </a:p>
        </p:txBody>
      </p:sp>
      <p:sp>
        <p:nvSpPr>
          <p:cNvPr id="3" name="Content Placeholder 2"/>
          <p:cNvSpPr>
            <a:spLocks noGrp="1"/>
          </p:cNvSpPr>
          <p:nvPr>
            <p:ph idx="4294967295"/>
          </p:nvPr>
        </p:nvSpPr>
        <p:spPr>
          <a:xfrm>
            <a:off x="1689101" y="1327150"/>
            <a:ext cx="10501312" cy="4268788"/>
          </a:xfrm>
        </p:spPr>
        <p:txBody>
          <a:bodyPr/>
          <a:lstStyle/>
          <a:p>
            <a:r>
              <a:rPr lang="en-US" dirty="0"/>
              <a:t>Where do you find the summary?</a:t>
            </a:r>
          </a:p>
          <a:p>
            <a:pPr lvl="1"/>
            <a:r>
              <a:rPr lang="en-US" dirty="0"/>
              <a:t>In the Synthesis report</a:t>
            </a:r>
          </a:p>
          <a:p>
            <a:pPr lvl="1"/>
            <a:endParaRPr lang="en-US" dirty="0"/>
          </a:p>
        </p:txBody>
      </p:sp>
      <p:sp>
        <p:nvSpPr>
          <p:cNvPr id="6" name="TextBox 5"/>
          <p:cNvSpPr txBox="1"/>
          <p:nvPr/>
        </p:nvSpPr>
        <p:spPr>
          <a:xfrm>
            <a:off x="7184073" y="3779201"/>
            <a:ext cx="2303699" cy="461665"/>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Interface Summary Section (at the end)</a:t>
            </a:r>
          </a:p>
        </p:txBody>
      </p:sp>
      <p:sp>
        <p:nvSpPr>
          <p:cNvPr id="7" name="TextBox 6"/>
          <p:cNvSpPr txBox="1"/>
          <p:nvPr/>
        </p:nvSpPr>
        <p:spPr>
          <a:xfrm>
            <a:off x="935141" y="4447764"/>
            <a:ext cx="2303699" cy="461665"/>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The same pathname as this from the project directory</a:t>
            </a:r>
          </a:p>
        </p:txBody>
      </p:sp>
      <p:sp>
        <p:nvSpPr>
          <p:cNvPr id="8" name="TextBox 7"/>
          <p:cNvSpPr txBox="1"/>
          <p:nvPr/>
        </p:nvSpPr>
        <p:spPr>
          <a:xfrm>
            <a:off x="3872311" y="2477567"/>
            <a:ext cx="1279833" cy="276999"/>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Ports</a:t>
            </a:r>
          </a:p>
        </p:txBody>
      </p:sp>
      <p:sp>
        <p:nvSpPr>
          <p:cNvPr id="9" name="TextBox 8"/>
          <p:cNvSpPr txBox="1"/>
          <p:nvPr/>
        </p:nvSpPr>
        <p:spPr>
          <a:xfrm>
            <a:off x="5196338" y="2523734"/>
            <a:ext cx="1279833" cy="461665"/>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Sizes and Direction</a:t>
            </a:r>
          </a:p>
        </p:txBody>
      </p:sp>
      <p:sp>
        <p:nvSpPr>
          <p:cNvPr id="11"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22-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19</a:t>
            </a:fld>
            <a:endParaRPr lang="en-US" sz="1000" dirty="0">
              <a:solidFill>
                <a:schemeClr val="bg1"/>
              </a:solidFill>
              <a:latin typeface="Arial" charset="0"/>
              <a:ea typeface="ＭＳ Ｐゴシック" pitchFamily="34" charset="-128"/>
              <a:cs typeface="Arial" charset="0"/>
            </a:endParaRPr>
          </a:p>
        </p:txBody>
      </p:sp>
      <p:sp>
        <p:nvSpPr>
          <p:cNvPr id="12" name="Rectangle 11">
            <a:extLst>
              <a:ext uri="{FF2B5EF4-FFF2-40B4-BE49-F238E27FC236}">
                <a16:creationId xmlns:a16="http://schemas.microsoft.com/office/drawing/2014/main" id="{641049A0-7A64-4A22-AC73-99DF3468DFA6}"/>
              </a:ext>
            </a:extLst>
          </p:cNvPr>
          <p:cNvSpPr/>
          <p:nvPr/>
        </p:nvSpPr>
        <p:spPr>
          <a:xfrm>
            <a:off x="7220268" y="3461544"/>
            <a:ext cx="1266058" cy="23161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F40AE5-F1BF-44AC-8258-4095804F4497}"/>
              </a:ext>
            </a:extLst>
          </p:cNvPr>
          <p:cNvSpPr/>
          <p:nvPr/>
        </p:nvSpPr>
        <p:spPr>
          <a:xfrm>
            <a:off x="3238839" y="4039737"/>
            <a:ext cx="1123208" cy="1296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Objectives</a:t>
            </a:r>
          </a:p>
        </p:txBody>
      </p:sp>
      <p:sp>
        <p:nvSpPr>
          <p:cNvPr id="2" name="Content Placeholder 1"/>
          <p:cNvSpPr>
            <a:spLocks noGrp="1"/>
          </p:cNvSpPr>
          <p:nvPr>
            <p:ph idx="1"/>
          </p:nvPr>
        </p:nvSpPr>
        <p:spPr/>
        <p:txBody>
          <a:bodyPr/>
          <a:lstStyle/>
          <a:p>
            <a:pPr>
              <a:lnSpc>
                <a:spcPts val="2200"/>
              </a:lnSpc>
              <a:tabLst>
                <a:tab pos="228600" algn="l"/>
              </a:tabLst>
            </a:pPr>
            <a:r>
              <a:rPr lang="en-US" altLang="zh-CN" dirty="0">
                <a:solidFill>
                  <a:schemeClr val="tx1"/>
                </a:solidFill>
                <a:cs typeface="Arial" pitchFamily="34" charset="0"/>
              </a:rPr>
              <a:t>After completing this module, you will be able to:</a:t>
            </a:r>
          </a:p>
          <a:p>
            <a:pPr>
              <a:lnSpc>
                <a:spcPts val="1000"/>
              </a:lnSpc>
              <a:buNone/>
            </a:pPr>
            <a:endParaRPr lang="en-US" altLang="zh-CN" dirty="0">
              <a:solidFill>
                <a:schemeClr val="tx1"/>
              </a:solidFill>
            </a:endParaRPr>
          </a:p>
          <a:p>
            <a:pPr lvl="1"/>
            <a:r>
              <a:rPr lang="en-US" dirty="0"/>
              <a:t>List the types of IO abstracted in </a:t>
            </a:r>
            <a:r>
              <a:rPr lang="en-US" dirty="0" err="1"/>
              <a:t>Vitis</a:t>
            </a:r>
            <a:r>
              <a:rPr lang="en-US" dirty="0"/>
              <a:t> HLS</a:t>
            </a:r>
          </a:p>
          <a:p>
            <a:pPr lvl="1"/>
            <a:r>
              <a:rPr lang="en-US" dirty="0"/>
              <a:t>List various basic and optional IO ports handled in </a:t>
            </a:r>
            <a:r>
              <a:rPr lang="en-US" dirty="0" err="1"/>
              <a:t>Vitis</a:t>
            </a:r>
            <a:r>
              <a:rPr lang="en-US" dirty="0"/>
              <a:t> HLS</a:t>
            </a:r>
          </a:p>
          <a:p>
            <a:pPr lvl="1"/>
            <a:r>
              <a:rPr lang="en-US" dirty="0"/>
              <a:t>State how a design can be synthesized as combinatorial and sequential</a:t>
            </a:r>
          </a:p>
          <a:p>
            <a:pPr lvl="1"/>
            <a:r>
              <a:rPr lang="en-US" dirty="0"/>
              <a:t>Distinguish between block-level and port-level IO protocols</a:t>
            </a:r>
          </a:p>
          <a:p>
            <a:pPr lvl="1"/>
            <a:r>
              <a:rPr lang="en-US" dirty="0"/>
              <a:t>State how pointer interfaces are implemented</a:t>
            </a:r>
          </a:p>
        </p:txBody>
      </p:sp>
      <p:sp>
        <p:nvSpPr>
          <p:cNvPr id="3" name="Slide Number Placeholder 2"/>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2</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Vitis</a:t>
            </a:r>
            <a:r>
              <a:rPr lang="en-US" dirty="0"/>
              <a:t> HLS Optional IO : IP Adapters</a:t>
            </a:r>
          </a:p>
        </p:txBody>
      </p:sp>
      <p:sp>
        <p:nvSpPr>
          <p:cNvPr id="3" name="Content Placeholder 2"/>
          <p:cNvSpPr>
            <a:spLocks noGrp="1"/>
          </p:cNvSpPr>
          <p:nvPr>
            <p:ph idx="1"/>
          </p:nvPr>
        </p:nvSpPr>
        <p:spPr/>
        <p:txBody>
          <a:bodyPr/>
          <a:lstStyle/>
          <a:p>
            <a:r>
              <a:rPr lang="en-US" dirty="0"/>
              <a:t>Adder Example</a:t>
            </a:r>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20</a:t>
            </a:fld>
            <a:endParaRPr lang="en-US" dirty="0"/>
          </a:p>
        </p:txBody>
      </p:sp>
      <p:sp>
        <p:nvSpPr>
          <p:cNvPr id="74" name="Content Placeholder 2"/>
          <p:cNvSpPr txBox="1">
            <a:spLocks/>
          </p:cNvSpPr>
          <p:nvPr/>
        </p:nvSpPr>
        <p:spPr bwMode="auto">
          <a:xfrm>
            <a:off x="6001864" y="1748220"/>
            <a:ext cx="5533725" cy="24935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defTabSz="457200">
              <a:spcBef>
                <a:spcPct val="20000"/>
              </a:spcBef>
              <a:buFont typeface="Arial" charset="0"/>
              <a:buChar char="•"/>
              <a:defRPr/>
            </a:pPr>
            <a:r>
              <a:rPr lang="en-US" sz="2000" b="1" dirty="0">
                <a:solidFill>
                  <a:srgbClr val="008CA8"/>
                </a:solidFill>
                <a:ea typeface="ＭＳ Ｐゴシック" pitchFamily="24" charset="-128"/>
                <a:cs typeface="ＭＳ Ｐゴシック" pitchFamily="24" charset="-128"/>
              </a:rPr>
              <a:t>Added when the IP block is exported</a:t>
            </a:r>
          </a:p>
          <a:p>
            <a:pPr marL="342900" indent="-342900" defTabSz="457200">
              <a:spcBef>
                <a:spcPct val="20000"/>
              </a:spcBef>
              <a:buFont typeface="Arial" charset="0"/>
              <a:buChar char="•"/>
              <a:defRPr/>
            </a:pPr>
            <a:r>
              <a:rPr lang="en-US" sz="2000" b="1" dirty="0">
                <a:solidFill>
                  <a:srgbClr val="008CA8"/>
                </a:solidFill>
                <a:ea typeface="ＭＳ Ｐゴシック" pitchFamily="24" charset="-128"/>
                <a:cs typeface="ＭＳ Ｐゴシック" pitchFamily="24" charset="-128"/>
              </a:rPr>
              <a:t>Available in the IP directory</a:t>
            </a:r>
          </a:p>
          <a:p>
            <a:pPr marL="800100" lvl="1" indent="-342900" defTabSz="457200">
              <a:spcBef>
                <a:spcPct val="20000"/>
              </a:spcBef>
              <a:buFont typeface="Arial" charset="0"/>
              <a:buChar char="•"/>
              <a:defRPr/>
            </a:pPr>
            <a:r>
              <a:rPr lang="en-US" sz="1600" b="1" dirty="0">
                <a:ea typeface="ＭＳ Ｐゴシック" pitchFamily="24" charset="-128"/>
                <a:cs typeface="ＭＳ Ｐゴシック" pitchFamily="24" charset="-128"/>
              </a:rPr>
              <a:t>“</a:t>
            </a:r>
            <a:r>
              <a:rPr lang="en-US" sz="1600" b="1" dirty="0" err="1">
                <a:ea typeface="ＭＳ Ｐゴシック" pitchFamily="24" charset="-128"/>
                <a:cs typeface="ＭＳ Ｐゴシック" pitchFamily="24" charset="-128"/>
              </a:rPr>
              <a:t>ip</a:t>
            </a:r>
            <a:r>
              <a:rPr lang="en-US" sz="1600" b="1" dirty="0">
                <a:ea typeface="ＭＳ Ｐゴシック" pitchFamily="24" charset="-128"/>
                <a:cs typeface="ＭＳ Ｐゴシック" pitchFamily="24" charset="-128"/>
              </a:rPr>
              <a:t>”, “</a:t>
            </a:r>
            <a:r>
              <a:rPr lang="en-US" sz="1600" b="1" dirty="0" err="1">
                <a:ea typeface="ＭＳ Ｐゴシック" pitchFamily="24" charset="-128"/>
                <a:cs typeface="ＭＳ Ｐゴシック" pitchFamily="24" charset="-128"/>
              </a:rPr>
              <a:t>sysgen</a:t>
            </a:r>
            <a:r>
              <a:rPr lang="en-US" sz="1600" b="1" dirty="0">
                <a:ea typeface="ＭＳ Ｐゴシック" pitchFamily="24" charset="-128"/>
                <a:cs typeface="ＭＳ Ｐゴシック" pitchFamily="24" charset="-128"/>
              </a:rPr>
              <a:t>”</a:t>
            </a:r>
            <a:endParaRPr lang="en-US" sz="1600" dirty="0">
              <a:ea typeface="ＭＳ Ｐゴシック" pitchFamily="24" charset="-128"/>
              <a:cs typeface="ＭＳ Ｐゴシック" pitchFamily="24" charset="-128"/>
            </a:endParaRPr>
          </a:p>
        </p:txBody>
      </p:sp>
      <p:pic>
        <p:nvPicPr>
          <p:cNvPr id="5" name="Picture 4">
            <a:extLst>
              <a:ext uri="{FF2B5EF4-FFF2-40B4-BE49-F238E27FC236}">
                <a16:creationId xmlns:a16="http://schemas.microsoft.com/office/drawing/2014/main" id="{85FA9FB9-4538-494C-9808-0138FAFCF88A}"/>
              </a:ext>
            </a:extLst>
          </p:cNvPr>
          <p:cNvPicPr>
            <a:picLocks noChangeAspect="1"/>
          </p:cNvPicPr>
          <p:nvPr/>
        </p:nvPicPr>
        <p:blipFill>
          <a:blip r:embed="rId3"/>
          <a:stretch>
            <a:fillRect/>
          </a:stretch>
        </p:blipFill>
        <p:spPr>
          <a:xfrm>
            <a:off x="589675" y="2077906"/>
            <a:ext cx="5412188" cy="3939103"/>
          </a:xfrm>
          <a:prstGeom prst="rect">
            <a:avLst/>
          </a:prstGeom>
        </p:spPr>
      </p:pic>
      <p:sp>
        <p:nvSpPr>
          <p:cNvPr id="9" name="Content Placeholder 2">
            <a:extLst>
              <a:ext uri="{FF2B5EF4-FFF2-40B4-BE49-F238E27FC236}">
                <a16:creationId xmlns:a16="http://schemas.microsoft.com/office/drawing/2014/main" id="{6E053466-651F-4155-B8E8-DA9F74B54CBD}"/>
              </a:ext>
            </a:extLst>
          </p:cNvPr>
          <p:cNvSpPr txBox="1">
            <a:spLocks/>
          </p:cNvSpPr>
          <p:nvPr/>
        </p:nvSpPr>
        <p:spPr bwMode="auto">
          <a:xfrm>
            <a:off x="5534166" y="4080410"/>
            <a:ext cx="2018923" cy="1633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1" defTabSz="457200">
              <a:spcBef>
                <a:spcPct val="20000"/>
              </a:spcBef>
              <a:defRPr/>
            </a:pPr>
            <a:r>
              <a:rPr lang="en-US" b="1" dirty="0">
                <a:ea typeface="ＭＳ Ｐゴシック" pitchFamily="24" charset="-128"/>
                <a:cs typeface="ＭＳ Ｐゴシック" pitchFamily="24" charset="-128"/>
              </a:rPr>
              <a:t>AXI Slave</a:t>
            </a:r>
            <a:br>
              <a:rPr lang="en-US" b="1" dirty="0">
                <a:ea typeface="ＭＳ Ｐゴシック" pitchFamily="24" charset="-128"/>
                <a:cs typeface="ＭＳ Ｐゴシック" pitchFamily="24" charset="-128"/>
              </a:rPr>
            </a:br>
            <a:endParaRPr lang="en-US" sz="1100" b="1" dirty="0">
              <a:ea typeface="ＭＳ Ｐゴシック" pitchFamily="24" charset="-128"/>
              <a:cs typeface="ＭＳ Ｐゴシック" pitchFamily="24" charset="-128"/>
            </a:endParaRPr>
          </a:p>
          <a:p>
            <a:pPr lvl="1" defTabSz="457200">
              <a:spcBef>
                <a:spcPct val="20000"/>
              </a:spcBef>
              <a:defRPr/>
            </a:pPr>
            <a:r>
              <a:rPr lang="en-US" b="1" dirty="0">
                <a:ea typeface="ＭＳ Ｐゴシック" pitchFamily="24" charset="-128"/>
                <a:cs typeface="ＭＳ Ｐゴシック" pitchFamily="24" charset="-128"/>
              </a:rPr>
              <a:t>AXI Stream</a:t>
            </a:r>
          </a:p>
          <a:p>
            <a:pPr lvl="1" defTabSz="457200">
              <a:spcBef>
                <a:spcPct val="20000"/>
              </a:spcBef>
              <a:defRPr/>
            </a:pPr>
            <a:endParaRPr lang="en-US" b="1" dirty="0">
              <a:ea typeface="ＭＳ Ｐゴシック" pitchFamily="24" charset="-128"/>
              <a:cs typeface="ＭＳ Ｐゴシック" pitchFamily="24" charset="-128"/>
            </a:endParaRPr>
          </a:p>
          <a:p>
            <a:pPr lvl="1" defTabSz="457200">
              <a:spcBef>
                <a:spcPct val="20000"/>
              </a:spcBef>
              <a:defRPr/>
            </a:pPr>
            <a:r>
              <a:rPr lang="en-US" b="1" dirty="0">
                <a:ea typeface="ＭＳ Ｐゴシック" pitchFamily="24" charset="-128"/>
                <a:cs typeface="ＭＳ Ｐゴシック" pitchFamily="24" charset="-128"/>
              </a:rPr>
              <a:t>AXI Master</a:t>
            </a:r>
          </a:p>
          <a:p>
            <a:pPr marL="342900" indent="-342900" defTabSz="457200" fontAlgn="base">
              <a:spcBef>
                <a:spcPct val="20000"/>
              </a:spcBef>
              <a:spcAft>
                <a:spcPct val="0"/>
              </a:spcAft>
              <a:buFont typeface="Arial" charset="0"/>
              <a:buChar char="•"/>
              <a:defRPr/>
            </a:pPr>
            <a:endParaRPr lang="en-US" sz="1600" dirty="0">
              <a:ea typeface="ＭＳ Ｐゴシック" pitchFamily="24" charset="-128"/>
              <a:cs typeface="ＭＳ Ｐゴシック" pitchFamily="24"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srcRect r="12250"/>
          <a:stretch/>
        </p:blipFill>
        <p:spPr bwMode="auto">
          <a:xfrm>
            <a:off x="-8994457" y="2028660"/>
            <a:ext cx="6537497" cy="4399129"/>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err="1">
                <a:highlight>
                  <a:srgbClr val="FFFF00"/>
                </a:highlight>
              </a:rPr>
              <a:t>Vitis</a:t>
            </a:r>
            <a:r>
              <a:rPr lang="en-US" dirty="0"/>
              <a:t> HLS Optional IO : IP Adapters</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21</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lstStyle/>
          <a:p>
            <a:r>
              <a:rPr lang="en-US" dirty="0"/>
              <a:t>Adder Example</a:t>
            </a:r>
          </a:p>
        </p:txBody>
      </p:sp>
      <p:sp>
        <p:nvSpPr>
          <p:cNvPr id="74" name="Content Placeholder 2"/>
          <p:cNvSpPr txBox="1">
            <a:spLocks/>
          </p:cNvSpPr>
          <p:nvPr/>
        </p:nvSpPr>
        <p:spPr bwMode="auto">
          <a:xfrm>
            <a:off x="6001864" y="1748220"/>
            <a:ext cx="5533725" cy="24935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defTabSz="4572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Added when the IP block is exported</a:t>
            </a:r>
          </a:p>
          <a:p>
            <a:pPr marL="342900" indent="-342900" defTabSz="4572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Available in the IP directory</a:t>
            </a:r>
          </a:p>
          <a:p>
            <a:pPr marL="800100" lvl="1" indent="-342900" defTabSz="457200">
              <a:spcBef>
                <a:spcPct val="20000"/>
              </a:spcBef>
              <a:buFont typeface="Arial" charset="0"/>
              <a:buChar char="•"/>
              <a:defRPr/>
            </a:pPr>
            <a:r>
              <a:rPr lang="en-US" sz="1600" b="1" dirty="0">
                <a:solidFill>
                  <a:srgbClr val="0C0C0C"/>
                </a:solidFill>
                <a:latin typeface="Arial"/>
                <a:ea typeface="ＭＳ Ｐゴシック" pitchFamily="24" charset="-128"/>
                <a:cs typeface="ＭＳ Ｐゴシック" pitchFamily="24" charset="-128"/>
              </a:rPr>
              <a:t>“</a:t>
            </a:r>
            <a:r>
              <a:rPr lang="en-US" sz="1600" b="1" dirty="0" err="1">
                <a:solidFill>
                  <a:srgbClr val="0C0C0C"/>
                </a:solidFill>
                <a:latin typeface="Arial"/>
                <a:ea typeface="ＭＳ Ｐゴシック" pitchFamily="24" charset="-128"/>
                <a:cs typeface="ＭＳ Ｐゴシック" pitchFamily="24" charset="-128"/>
              </a:rPr>
              <a:t>ip</a:t>
            </a:r>
            <a:r>
              <a:rPr lang="en-US" sz="1600" b="1" dirty="0">
                <a:solidFill>
                  <a:srgbClr val="0C0C0C"/>
                </a:solidFill>
                <a:latin typeface="Arial"/>
                <a:ea typeface="ＭＳ Ｐゴシック" pitchFamily="24" charset="-128"/>
                <a:cs typeface="ＭＳ Ｐゴシック" pitchFamily="24" charset="-128"/>
              </a:rPr>
              <a:t>”, “</a:t>
            </a:r>
            <a:r>
              <a:rPr lang="en-US" sz="1600" b="1" dirty="0" err="1">
                <a:solidFill>
                  <a:srgbClr val="0C0C0C"/>
                </a:solidFill>
                <a:latin typeface="Arial"/>
                <a:ea typeface="ＭＳ Ｐゴシック" pitchFamily="24" charset="-128"/>
                <a:cs typeface="ＭＳ Ｐゴシック" pitchFamily="24" charset="-128"/>
              </a:rPr>
              <a:t>sysgen</a:t>
            </a:r>
            <a:r>
              <a:rPr lang="en-US" sz="1600" b="1" dirty="0">
                <a:solidFill>
                  <a:srgbClr val="0C0C0C"/>
                </a:solidFill>
                <a:latin typeface="Arial"/>
                <a:ea typeface="ＭＳ Ｐゴシック" pitchFamily="24" charset="-128"/>
                <a:cs typeface="ＭＳ Ｐゴシック" pitchFamily="24" charset="-128"/>
              </a:rPr>
              <a:t>”</a:t>
            </a:r>
            <a:endParaRPr lang="en-US" sz="1600" dirty="0">
              <a:solidFill>
                <a:srgbClr val="0C0C0C"/>
              </a:solidFill>
              <a:latin typeface="Arial"/>
              <a:ea typeface="ＭＳ Ｐゴシック" pitchFamily="24" charset="-128"/>
              <a:cs typeface="ＭＳ Ｐゴシック" pitchFamily="24" charset="-128"/>
            </a:endParaRPr>
          </a:p>
        </p:txBody>
      </p:sp>
      <p:sp>
        <p:nvSpPr>
          <p:cNvPr id="8" name="Content Placeholder 2"/>
          <p:cNvSpPr txBox="1">
            <a:spLocks/>
          </p:cNvSpPr>
          <p:nvPr/>
        </p:nvSpPr>
        <p:spPr bwMode="auto">
          <a:xfrm>
            <a:off x="-2982061" y="4468364"/>
            <a:ext cx="2018923" cy="1633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457200" lvl="1" defTabSz="457200">
              <a:spcBef>
                <a:spcPct val="20000"/>
              </a:spcBef>
              <a:defRPr/>
            </a:pPr>
            <a:r>
              <a:rPr lang="en-US" b="1" dirty="0">
                <a:solidFill>
                  <a:srgbClr val="0C0C0C"/>
                </a:solidFill>
                <a:latin typeface="Arial"/>
                <a:ea typeface="ＭＳ Ｐゴシック" pitchFamily="24" charset="-128"/>
                <a:cs typeface="ＭＳ Ｐゴシック" pitchFamily="24" charset="-128"/>
              </a:rPr>
              <a:t>AXI4LiteS</a:t>
            </a:r>
            <a:br>
              <a:rPr lang="en-US" b="1" dirty="0">
                <a:solidFill>
                  <a:srgbClr val="0C0C0C"/>
                </a:solidFill>
                <a:latin typeface="Arial"/>
                <a:ea typeface="ＭＳ Ｐゴシック" pitchFamily="24" charset="-128"/>
                <a:cs typeface="ＭＳ Ｐゴシック" pitchFamily="24" charset="-128"/>
              </a:rPr>
            </a:br>
            <a:endParaRPr lang="en-US" sz="1100" b="1" dirty="0">
              <a:solidFill>
                <a:srgbClr val="0C0C0C"/>
              </a:solidFill>
              <a:latin typeface="Arial"/>
              <a:ea typeface="ＭＳ Ｐゴシック" pitchFamily="24" charset="-128"/>
              <a:cs typeface="ＭＳ Ｐゴシック" pitchFamily="24" charset="-128"/>
            </a:endParaRPr>
          </a:p>
          <a:p>
            <a:pPr marL="457200" lvl="1" defTabSz="457200">
              <a:spcBef>
                <a:spcPct val="20000"/>
              </a:spcBef>
              <a:defRPr/>
            </a:pPr>
            <a:r>
              <a:rPr lang="en-US" b="1" dirty="0">
                <a:solidFill>
                  <a:srgbClr val="0C0C0C"/>
                </a:solidFill>
                <a:latin typeface="Arial"/>
                <a:ea typeface="ＭＳ Ｐゴシック" pitchFamily="24" charset="-128"/>
                <a:cs typeface="ＭＳ Ｐゴシック" pitchFamily="24" charset="-128"/>
              </a:rPr>
              <a:t>AXI4</a:t>
            </a:r>
          </a:p>
          <a:p>
            <a:pPr marL="457200" lvl="1" defTabSz="457200">
              <a:spcBef>
                <a:spcPct val="20000"/>
              </a:spcBef>
              <a:defRPr/>
            </a:pPr>
            <a:endParaRPr lang="en-US" b="1" dirty="0">
              <a:solidFill>
                <a:srgbClr val="0C0C0C"/>
              </a:solidFill>
              <a:latin typeface="Arial"/>
              <a:ea typeface="ＭＳ Ｐゴシック" pitchFamily="24" charset="-128"/>
              <a:cs typeface="ＭＳ Ｐゴシック" pitchFamily="24" charset="-128"/>
            </a:endParaRPr>
          </a:p>
          <a:p>
            <a:pPr marL="457200" lvl="1" defTabSz="457200">
              <a:spcBef>
                <a:spcPct val="20000"/>
              </a:spcBef>
              <a:defRPr/>
            </a:pPr>
            <a:r>
              <a:rPr lang="en-US" b="1" dirty="0">
                <a:solidFill>
                  <a:srgbClr val="0C0C0C"/>
                </a:solidFill>
                <a:latin typeface="Arial"/>
                <a:ea typeface="ＭＳ Ｐゴシック" pitchFamily="24" charset="-128"/>
                <a:cs typeface="ＭＳ Ｐゴシック" pitchFamily="24" charset="-128"/>
              </a:rPr>
              <a:t>AXI4Stream</a:t>
            </a:r>
          </a:p>
          <a:p>
            <a:pPr marL="342900" indent="-342900" defTabSz="457200" fontAlgn="base">
              <a:spcBef>
                <a:spcPct val="20000"/>
              </a:spcBef>
              <a:spcAft>
                <a:spcPct val="0"/>
              </a:spcAft>
              <a:buFont typeface="Arial" charset="0"/>
              <a:buChar char="•"/>
              <a:defRPr/>
            </a:pPr>
            <a:endParaRPr lang="en-US" sz="1600" dirty="0">
              <a:solidFill>
                <a:srgbClr val="0C0C0C"/>
              </a:solidFill>
              <a:latin typeface="Arial"/>
              <a:ea typeface="ＭＳ Ｐゴシック" pitchFamily="24" charset="-128"/>
              <a:cs typeface="ＭＳ Ｐゴシック" pitchFamily="24" charset="-128"/>
            </a:endParaRPr>
          </a:p>
        </p:txBody>
      </p:sp>
      <p:pic>
        <p:nvPicPr>
          <p:cNvPr id="5" name="Picture 4">
            <a:extLst>
              <a:ext uri="{FF2B5EF4-FFF2-40B4-BE49-F238E27FC236}">
                <a16:creationId xmlns:a16="http://schemas.microsoft.com/office/drawing/2014/main" id="{85FA9FB9-4538-494C-9808-0138FAFCF88A}"/>
              </a:ext>
            </a:extLst>
          </p:cNvPr>
          <p:cNvPicPr>
            <a:picLocks noChangeAspect="1"/>
          </p:cNvPicPr>
          <p:nvPr/>
        </p:nvPicPr>
        <p:blipFill>
          <a:blip r:embed="rId4"/>
          <a:stretch>
            <a:fillRect/>
          </a:stretch>
        </p:blipFill>
        <p:spPr>
          <a:xfrm>
            <a:off x="589675" y="2077906"/>
            <a:ext cx="5412188" cy="3939103"/>
          </a:xfrm>
          <a:prstGeom prst="rect">
            <a:avLst/>
          </a:prstGeom>
        </p:spPr>
      </p:pic>
      <p:sp>
        <p:nvSpPr>
          <p:cNvPr id="9" name="Content Placeholder 2">
            <a:extLst>
              <a:ext uri="{FF2B5EF4-FFF2-40B4-BE49-F238E27FC236}">
                <a16:creationId xmlns:a16="http://schemas.microsoft.com/office/drawing/2014/main" id="{6E053466-651F-4155-B8E8-DA9F74B54CBD}"/>
              </a:ext>
            </a:extLst>
          </p:cNvPr>
          <p:cNvSpPr txBox="1">
            <a:spLocks/>
          </p:cNvSpPr>
          <p:nvPr/>
        </p:nvSpPr>
        <p:spPr bwMode="auto">
          <a:xfrm>
            <a:off x="5534166" y="4080410"/>
            <a:ext cx="2018923" cy="1633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457200" lvl="1" defTabSz="457200">
              <a:spcBef>
                <a:spcPct val="20000"/>
              </a:spcBef>
              <a:defRPr/>
            </a:pPr>
            <a:r>
              <a:rPr lang="en-US" b="1" dirty="0">
                <a:solidFill>
                  <a:srgbClr val="0C0C0C"/>
                </a:solidFill>
                <a:latin typeface="Arial"/>
                <a:ea typeface="ＭＳ Ｐゴシック" pitchFamily="24" charset="-128"/>
                <a:cs typeface="ＭＳ Ｐゴシック" pitchFamily="24" charset="-128"/>
              </a:rPr>
              <a:t>AXI Slave</a:t>
            </a:r>
            <a:br>
              <a:rPr lang="en-US" b="1" dirty="0">
                <a:solidFill>
                  <a:srgbClr val="0C0C0C"/>
                </a:solidFill>
                <a:latin typeface="Arial"/>
                <a:ea typeface="ＭＳ Ｐゴシック" pitchFamily="24" charset="-128"/>
                <a:cs typeface="ＭＳ Ｐゴシック" pitchFamily="24" charset="-128"/>
              </a:rPr>
            </a:br>
            <a:endParaRPr lang="en-US" sz="1100" b="1" dirty="0">
              <a:solidFill>
                <a:srgbClr val="0C0C0C"/>
              </a:solidFill>
              <a:latin typeface="Arial"/>
              <a:ea typeface="ＭＳ Ｐゴシック" pitchFamily="24" charset="-128"/>
              <a:cs typeface="ＭＳ Ｐゴシック" pitchFamily="24" charset="-128"/>
            </a:endParaRPr>
          </a:p>
          <a:p>
            <a:pPr marL="457200" lvl="1" defTabSz="457200">
              <a:spcBef>
                <a:spcPct val="20000"/>
              </a:spcBef>
              <a:defRPr/>
            </a:pPr>
            <a:r>
              <a:rPr lang="en-US" b="1" dirty="0">
                <a:solidFill>
                  <a:srgbClr val="0C0C0C"/>
                </a:solidFill>
                <a:latin typeface="Arial"/>
                <a:ea typeface="ＭＳ Ｐゴシック" pitchFamily="24" charset="-128"/>
                <a:cs typeface="ＭＳ Ｐゴシック" pitchFamily="24" charset="-128"/>
              </a:rPr>
              <a:t>AXI Stream</a:t>
            </a:r>
          </a:p>
          <a:p>
            <a:pPr marL="457200" lvl="1" defTabSz="457200">
              <a:spcBef>
                <a:spcPct val="20000"/>
              </a:spcBef>
              <a:defRPr/>
            </a:pPr>
            <a:endParaRPr lang="en-US" b="1" dirty="0">
              <a:solidFill>
                <a:srgbClr val="0C0C0C"/>
              </a:solidFill>
              <a:latin typeface="Arial"/>
              <a:ea typeface="ＭＳ Ｐゴシック" pitchFamily="24" charset="-128"/>
              <a:cs typeface="ＭＳ Ｐゴシック" pitchFamily="24" charset="-128"/>
            </a:endParaRPr>
          </a:p>
          <a:p>
            <a:pPr marL="457200" lvl="1" defTabSz="457200">
              <a:spcBef>
                <a:spcPct val="20000"/>
              </a:spcBef>
              <a:defRPr/>
            </a:pPr>
            <a:r>
              <a:rPr lang="en-US" b="1" dirty="0">
                <a:solidFill>
                  <a:srgbClr val="0C0C0C"/>
                </a:solidFill>
                <a:latin typeface="Arial"/>
                <a:ea typeface="ＭＳ Ｐゴシック" pitchFamily="24" charset="-128"/>
                <a:cs typeface="ＭＳ Ｐゴシック" pitchFamily="24" charset="-128"/>
              </a:rPr>
              <a:t>AXI Master</a:t>
            </a:r>
          </a:p>
          <a:p>
            <a:pPr marL="342900" indent="-342900" defTabSz="457200" fontAlgn="base">
              <a:spcBef>
                <a:spcPct val="20000"/>
              </a:spcBef>
              <a:spcAft>
                <a:spcPct val="0"/>
              </a:spcAft>
              <a:buFont typeface="Arial" charset="0"/>
              <a:buChar char="•"/>
              <a:defRPr/>
            </a:pPr>
            <a:endParaRPr lang="en-US" sz="1600" dirty="0">
              <a:solidFill>
                <a:srgbClr val="0C0C0C"/>
              </a:solidFill>
              <a:latin typeface="Arial"/>
              <a:ea typeface="ＭＳ Ｐゴシック" pitchFamily="24" charset="-128"/>
              <a:cs typeface="ＭＳ Ｐゴシック" pitchFamily="24" charset="-128"/>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657E6-A040-470C-BC2E-7256B8B3D317}"/>
              </a:ext>
            </a:extLst>
          </p:cNvPr>
          <p:cNvSpPr>
            <a:spLocks noGrp="1"/>
          </p:cNvSpPr>
          <p:nvPr>
            <p:ph type="title"/>
          </p:nvPr>
        </p:nvSpPr>
        <p:spPr/>
        <p:txBody>
          <a:bodyPr/>
          <a:lstStyle/>
          <a:p>
            <a:r>
              <a:rPr lang="en-US" altLang="zh-CN" dirty="0"/>
              <a:t>Block Level Protocols</a:t>
            </a:r>
            <a:endParaRPr lang="zh-CN" altLang="en-US" dirty="0"/>
          </a:p>
        </p:txBody>
      </p:sp>
    </p:spTree>
    <p:extLst>
      <p:ext uri="{BB962C8B-B14F-4D97-AF65-F5344CB8AC3E}">
        <p14:creationId xmlns:p14="http://schemas.microsoft.com/office/powerpoint/2010/main" val="421294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AP_START: Single Cycle</a:t>
            </a:r>
          </a:p>
        </p:txBody>
      </p:sp>
      <p:sp>
        <p:nvSpPr>
          <p:cNvPr id="3" name="Slide Number Placeholder 2"/>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23</a:t>
            </a:fld>
            <a:endParaRPr lang="en-US" dirty="0"/>
          </a:p>
        </p:txBody>
      </p:sp>
      <p:sp>
        <p:nvSpPr>
          <p:cNvPr id="11" name="Content Placeholder 2"/>
          <p:cNvSpPr txBox="1">
            <a:spLocks/>
          </p:cNvSpPr>
          <p:nvPr/>
        </p:nvSpPr>
        <p:spPr bwMode="auto">
          <a:xfrm>
            <a:off x="306309" y="4235505"/>
            <a:ext cx="11579384" cy="21122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85000" lnSpcReduction="20000"/>
          </a:bodyPr>
          <a:lstStyle/>
          <a:p>
            <a:pPr marL="342900" indent="-342900" defTabSz="457200" fontAlgn="base">
              <a:spcBef>
                <a:spcPct val="20000"/>
              </a:spcBef>
              <a:spcAft>
                <a:spcPct val="0"/>
              </a:spcAft>
              <a:buFont typeface="Arial" charset="0"/>
              <a:buChar char="•"/>
              <a:defRPr/>
            </a:pPr>
            <a:r>
              <a:rPr lang="en-US" sz="2000" b="1" dirty="0">
                <a:solidFill>
                  <a:srgbClr val="008CA8"/>
                </a:solidFill>
                <a:ea typeface="ＭＳ Ｐゴシック" pitchFamily="24" charset="-128"/>
                <a:cs typeface="ＭＳ Ｐゴシック" pitchFamily="24" charset="-128"/>
              </a:rPr>
              <a:t>Input Data</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Can be applied when ap_idle goes low</a:t>
            </a:r>
          </a:p>
          <a:p>
            <a:pPr marL="1143000" lvl="2" indent="-228600" defTabSz="457200" fontAlgn="base">
              <a:spcBef>
                <a:spcPct val="20000"/>
              </a:spcBef>
              <a:spcAft>
                <a:spcPct val="0"/>
              </a:spcAft>
              <a:buFont typeface="Arial" charset="0"/>
              <a:buChar char="•"/>
              <a:defRPr/>
            </a:pPr>
            <a:r>
              <a:rPr lang="en-US" sz="1600" dirty="0">
                <a:ea typeface="ＭＳ Ｐゴシック" pitchFamily="24" charset="-128"/>
              </a:rPr>
              <a:t>The first read is performed 1 clock cycle after idle goes low</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Input reads can occur in any cycle up until the last cycle</a:t>
            </a:r>
          </a:p>
          <a:p>
            <a:pPr marL="342900" indent="-342900" defTabSz="457200" fontAlgn="base">
              <a:spcBef>
                <a:spcPct val="20000"/>
              </a:spcBef>
              <a:spcAft>
                <a:spcPct val="0"/>
              </a:spcAft>
              <a:buFont typeface="Arial" charset="0"/>
              <a:buChar char="•"/>
              <a:defRPr/>
            </a:pPr>
            <a:r>
              <a:rPr lang="en-US" sz="2000" b="1" dirty="0">
                <a:solidFill>
                  <a:srgbClr val="008CA8"/>
                </a:solidFill>
                <a:ea typeface="ＭＳ Ｐゴシック" pitchFamily="24" charset="-128"/>
                <a:cs typeface="ＭＳ Ｐゴシック" pitchFamily="24" charset="-128"/>
              </a:rPr>
              <a:t>Output Data</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Any function return is valid when ap_done is asserted high</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Other outputs may output their data at any time after the first read </a:t>
            </a:r>
          </a:p>
          <a:p>
            <a:pPr marL="1143000" lvl="2" indent="-228600" defTabSz="457200" fontAlgn="base">
              <a:spcBef>
                <a:spcPct val="20000"/>
              </a:spcBef>
              <a:spcAft>
                <a:spcPct val="0"/>
              </a:spcAft>
              <a:buFont typeface="Arial" charset="0"/>
              <a:buChar char="•"/>
              <a:defRPr/>
            </a:pPr>
            <a:r>
              <a:rPr lang="en-US" sz="1600" dirty="0">
                <a:ea typeface="ＭＳ Ｐゴシック" pitchFamily="24" charset="-128"/>
              </a:rPr>
              <a:t>The output can only be guaranteed to be valid with ap_done if it is registered</a:t>
            </a:r>
          </a:p>
          <a:p>
            <a:pPr marL="1143000" lvl="2" indent="-228600" defTabSz="457200" fontAlgn="base">
              <a:spcBef>
                <a:spcPct val="20000"/>
              </a:spcBef>
              <a:spcAft>
                <a:spcPct val="0"/>
              </a:spcAft>
              <a:buFont typeface="Arial" charset="0"/>
              <a:buChar char="•"/>
              <a:defRPr/>
            </a:pPr>
            <a:r>
              <a:rPr lang="en-US" sz="1600" dirty="0">
                <a:ea typeface="ＭＳ Ｐゴシック" pitchFamily="24" charset="-128"/>
              </a:rPr>
              <a:t>It is recommended to use a port level IO protocol for other outputs</a:t>
            </a:r>
          </a:p>
        </p:txBody>
      </p:sp>
      <p:sp>
        <p:nvSpPr>
          <p:cNvPr id="21" name="Rectangle 20">
            <a:extLst>
              <a:ext uri="{FF2B5EF4-FFF2-40B4-BE49-F238E27FC236}">
                <a16:creationId xmlns:a16="http://schemas.microsoft.com/office/drawing/2014/main" id="{841EAC1F-019B-45CB-874A-A868B98A9AE5}"/>
              </a:ext>
            </a:extLst>
          </p:cNvPr>
          <p:cNvSpPr/>
          <p:nvPr/>
        </p:nvSpPr>
        <p:spPr>
          <a:xfrm>
            <a:off x="1283827" y="1239915"/>
            <a:ext cx="10238666" cy="299559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pic>
        <p:nvPicPr>
          <p:cNvPr id="23" name="Picture 22" descr="AESL_Function_Level_IO.PNG">
            <a:extLst>
              <a:ext uri="{FF2B5EF4-FFF2-40B4-BE49-F238E27FC236}">
                <a16:creationId xmlns:a16="http://schemas.microsoft.com/office/drawing/2014/main" id="{2D2D8B93-EF49-492B-9E55-22B5411008BC}"/>
              </a:ext>
            </a:extLst>
          </p:cNvPr>
          <p:cNvPicPr>
            <a:picLocks noChangeAspect="1"/>
          </p:cNvPicPr>
          <p:nvPr/>
        </p:nvPicPr>
        <p:blipFill>
          <a:blip r:embed="rId2"/>
          <a:stretch>
            <a:fillRect/>
          </a:stretch>
        </p:blipFill>
        <p:spPr>
          <a:xfrm>
            <a:off x="1437407" y="1316726"/>
            <a:ext cx="9931506" cy="2846871"/>
          </a:xfrm>
          <a:prstGeom prst="rect">
            <a:avLst/>
          </a:prstGeom>
        </p:spPr>
      </p:pic>
      <p:sp>
        <p:nvSpPr>
          <p:cNvPr id="24" name="Content Placeholder 2">
            <a:extLst>
              <a:ext uri="{FF2B5EF4-FFF2-40B4-BE49-F238E27FC236}">
                <a16:creationId xmlns:a16="http://schemas.microsoft.com/office/drawing/2014/main" id="{CCF3BCF3-53EC-4FDE-9D3D-DC10AD0C80C7}"/>
              </a:ext>
            </a:extLst>
          </p:cNvPr>
          <p:cNvSpPr txBox="1">
            <a:spLocks/>
          </p:cNvSpPr>
          <p:nvPr/>
        </p:nvSpPr>
        <p:spPr bwMode="auto">
          <a:xfrm>
            <a:off x="7222256" y="1662372"/>
            <a:ext cx="4351433" cy="2227491"/>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block will wait for ap_start before it begins operation</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Output ap_idle goes low when ap_start is sampled high</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Output ap_done goes high on the final cycle</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Idle goes high one cycle after done</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block waits for next start</a:t>
            </a:r>
          </a:p>
        </p:txBody>
      </p:sp>
      <p:cxnSp>
        <p:nvCxnSpPr>
          <p:cNvPr id="25" name="Straight Connector 24">
            <a:extLst>
              <a:ext uri="{FF2B5EF4-FFF2-40B4-BE49-F238E27FC236}">
                <a16:creationId xmlns:a16="http://schemas.microsoft.com/office/drawing/2014/main" id="{014D3F18-1594-467E-B45F-E33BDE2A2975}"/>
              </a:ext>
            </a:extLst>
          </p:cNvPr>
          <p:cNvCxnSpPr/>
          <p:nvPr/>
        </p:nvCxnSpPr>
        <p:spPr bwMode="auto">
          <a:xfrm>
            <a:off x="4077477" y="1926077"/>
            <a:ext cx="2402732" cy="0"/>
          </a:xfrm>
          <a:prstGeom prst="line">
            <a:avLst/>
          </a:prstGeom>
          <a:solidFill>
            <a:srgbClr val="EC891D"/>
          </a:solidFill>
          <a:ln w="19050" cap="flat" cmpd="sng" algn="ctr">
            <a:solidFill>
              <a:srgbClr val="0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3D113B7D-2AE2-4F07-8536-366E9576AC03}"/>
              </a:ext>
            </a:extLst>
          </p:cNvPr>
          <p:cNvCxnSpPr/>
          <p:nvPr/>
        </p:nvCxnSpPr>
        <p:spPr bwMode="auto">
          <a:xfrm>
            <a:off x="6480209" y="1926078"/>
            <a:ext cx="68094" cy="194553"/>
          </a:xfrm>
          <a:prstGeom prst="line">
            <a:avLst/>
          </a:prstGeom>
          <a:solidFill>
            <a:srgbClr val="EC891D"/>
          </a:solidFill>
          <a:ln w="19050" cap="flat" cmpd="sng" algn="ctr">
            <a:solidFill>
              <a:srgbClr val="000000"/>
            </a:solidFill>
            <a:prstDash val="solid"/>
            <a:round/>
            <a:headEnd type="none" w="med" len="med"/>
            <a:tailEnd type="none" w="med" len="med"/>
          </a:ln>
          <a:effectLst/>
        </p:spPr>
      </p:cxnSp>
      <p:sp>
        <p:nvSpPr>
          <p:cNvPr id="27" name="Rectangle 26">
            <a:extLst>
              <a:ext uri="{FF2B5EF4-FFF2-40B4-BE49-F238E27FC236}">
                <a16:creationId xmlns:a16="http://schemas.microsoft.com/office/drawing/2014/main" id="{C405F989-DAC5-46D8-ADA2-FDB12339E09B}"/>
              </a:ext>
            </a:extLst>
          </p:cNvPr>
          <p:cNvSpPr/>
          <p:nvPr/>
        </p:nvSpPr>
        <p:spPr bwMode="auto">
          <a:xfrm>
            <a:off x="4067749" y="1935806"/>
            <a:ext cx="408562" cy="194553"/>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28" name="Rectangle 27">
            <a:extLst>
              <a:ext uri="{FF2B5EF4-FFF2-40B4-BE49-F238E27FC236}">
                <a16:creationId xmlns:a16="http://schemas.microsoft.com/office/drawing/2014/main" id="{ED81D847-C426-4744-8F3D-3F7F4E2AB12F}"/>
              </a:ext>
            </a:extLst>
          </p:cNvPr>
          <p:cNvSpPr/>
          <p:nvPr/>
        </p:nvSpPr>
        <p:spPr bwMode="auto">
          <a:xfrm>
            <a:off x="4494394" y="2060185"/>
            <a:ext cx="478029" cy="211536"/>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29" name="Rectangle 28">
            <a:extLst>
              <a:ext uri="{FF2B5EF4-FFF2-40B4-BE49-F238E27FC236}">
                <a16:creationId xmlns:a16="http://schemas.microsoft.com/office/drawing/2014/main" id="{1A449AB1-D814-45B4-A82E-32448F656EFA}"/>
              </a:ext>
            </a:extLst>
          </p:cNvPr>
          <p:cNvSpPr/>
          <p:nvPr/>
        </p:nvSpPr>
        <p:spPr bwMode="auto">
          <a:xfrm>
            <a:off x="4988444" y="2060185"/>
            <a:ext cx="465386" cy="211536"/>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30" name="Rectangle 29">
            <a:extLst>
              <a:ext uri="{FF2B5EF4-FFF2-40B4-BE49-F238E27FC236}">
                <a16:creationId xmlns:a16="http://schemas.microsoft.com/office/drawing/2014/main" id="{5509FDD5-CC4B-4B8E-9A25-5AE52B7596A2}"/>
              </a:ext>
            </a:extLst>
          </p:cNvPr>
          <p:cNvSpPr/>
          <p:nvPr/>
        </p:nvSpPr>
        <p:spPr bwMode="auto">
          <a:xfrm>
            <a:off x="5482494" y="2060185"/>
            <a:ext cx="467447" cy="211536"/>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31" name="Rectangle 30">
            <a:extLst>
              <a:ext uri="{FF2B5EF4-FFF2-40B4-BE49-F238E27FC236}">
                <a16:creationId xmlns:a16="http://schemas.microsoft.com/office/drawing/2014/main" id="{88D288B3-564C-4A3B-B997-8C4192A226BF}"/>
              </a:ext>
            </a:extLst>
          </p:cNvPr>
          <p:cNvSpPr/>
          <p:nvPr/>
        </p:nvSpPr>
        <p:spPr bwMode="auto">
          <a:xfrm>
            <a:off x="5976544" y="2060185"/>
            <a:ext cx="452471" cy="211536"/>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32" name="Rectangle 31">
            <a:extLst>
              <a:ext uri="{FF2B5EF4-FFF2-40B4-BE49-F238E27FC236}">
                <a16:creationId xmlns:a16="http://schemas.microsoft.com/office/drawing/2014/main" id="{19B38FEC-5A5D-44CF-8188-18EB220483ED}"/>
              </a:ext>
            </a:extLst>
          </p:cNvPr>
          <p:cNvSpPr/>
          <p:nvPr/>
        </p:nvSpPr>
        <p:spPr bwMode="auto">
          <a:xfrm>
            <a:off x="6459458" y="2099167"/>
            <a:ext cx="74496" cy="119625"/>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33" name="Freeform 21">
            <a:extLst>
              <a:ext uri="{FF2B5EF4-FFF2-40B4-BE49-F238E27FC236}">
                <a16:creationId xmlns:a16="http://schemas.microsoft.com/office/drawing/2014/main" id="{62AA90CE-1321-40B8-A97F-F1920CDF2EC5}"/>
              </a:ext>
            </a:extLst>
          </p:cNvPr>
          <p:cNvSpPr/>
          <p:nvPr/>
        </p:nvSpPr>
        <p:spPr bwMode="auto">
          <a:xfrm>
            <a:off x="6154381" y="2183973"/>
            <a:ext cx="184731" cy="369332"/>
          </a:xfrm>
          <a:custGeom>
            <a:avLst/>
            <a:gdLst>
              <a:gd name="connsiteX0" fmla="*/ 9728 w 330741"/>
              <a:gd name="connsiteY0" fmla="*/ 595367 h 597254"/>
              <a:gd name="connsiteX1" fmla="*/ 126460 w 330741"/>
              <a:gd name="connsiteY1" fmla="*/ 585639 h 597254"/>
              <a:gd name="connsiteX2" fmla="*/ 116732 w 330741"/>
              <a:gd name="connsiteY2" fmla="*/ 527273 h 597254"/>
              <a:gd name="connsiteX3" fmla="*/ 87549 w 330741"/>
              <a:gd name="connsiteY3" fmla="*/ 517545 h 597254"/>
              <a:gd name="connsiteX4" fmla="*/ 58366 w 330741"/>
              <a:gd name="connsiteY4" fmla="*/ 498090 h 597254"/>
              <a:gd name="connsiteX5" fmla="*/ 48639 w 330741"/>
              <a:gd name="connsiteY5" fmla="*/ 468907 h 597254"/>
              <a:gd name="connsiteX6" fmla="*/ 29183 w 330741"/>
              <a:gd name="connsiteY6" fmla="*/ 449452 h 597254"/>
              <a:gd name="connsiteX7" fmla="*/ 9728 w 330741"/>
              <a:gd name="connsiteY7" fmla="*/ 391086 h 597254"/>
              <a:gd name="connsiteX8" fmla="*/ 0 w 330741"/>
              <a:gd name="connsiteY8" fmla="*/ 361903 h 597254"/>
              <a:gd name="connsiteX9" fmla="*/ 9728 w 330741"/>
              <a:gd name="connsiteY9" fmla="*/ 245171 h 597254"/>
              <a:gd name="connsiteX10" fmla="*/ 68094 w 330741"/>
              <a:gd name="connsiteY10" fmla="*/ 177077 h 597254"/>
              <a:gd name="connsiteX11" fmla="*/ 87549 w 330741"/>
              <a:gd name="connsiteY11" fmla="*/ 147894 h 597254"/>
              <a:gd name="connsiteX12" fmla="*/ 184826 w 330741"/>
              <a:gd name="connsiteY12" fmla="*/ 79801 h 597254"/>
              <a:gd name="connsiteX13" fmla="*/ 243192 w 330741"/>
              <a:gd name="connsiteY13" fmla="*/ 50618 h 597254"/>
              <a:gd name="connsiteX14" fmla="*/ 282102 w 330741"/>
              <a:gd name="connsiteY14" fmla="*/ 1979 h 597254"/>
              <a:gd name="connsiteX15" fmla="*/ 330741 w 330741"/>
              <a:gd name="connsiteY15" fmla="*/ 1979 h 59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0741" h="597254">
                <a:moveTo>
                  <a:pt x="9728" y="595367"/>
                </a:moveTo>
                <a:cubicBezTo>
                  <a:pt x="48639" y="592124"/>
                  <a:pt x="93519" y="606602"/>
                  <a:pt x="126460" y="585639"/>
                </a:cubicBezTo>
                <a:cubicBezTo>
                  <a:pt x="143100" y="575050"/>
                  <a:pt x="126518" y="544398"/>
                  <a:pt x="116732" y="527273"/>
                </a:cubicBezTo>
                <a:cubicBezTo>
                  <a:pt x="111645" y="518370"/>
                  <a:pt x="96720" y="522131"/>
                  <a:pt x="87549" y="517545"/>
                </a:cubicBezTo>
                <a:cubicBezTo>
                  <a:pt x="77092" y="512317"/>
                  <a:pt x="68094" y="504575"/>
                  <a:pt x="58366" y="498090"/>
                </a:cubicBezTo>
                <a:cubicBezTo>
                  <a:pt x="55124" y="488362"/>
                  <a:pt x="53915" y="477700"/>
                  <a:pt x="48639" y="468907"/>
                </a:cubicBezTo>
                <a:cubicBezTo>
                  <a:pt x="43920" y="461043"/>
                  <a:pt x="33285" y="457655"/>
                  <a:pt x="29183" y="449452"/>
                </a:cubicBezTo>
                <a:cubicBezTo>
                  <a:pt x="20012" y="431109"/>
                  <a:pt x="16213" y="410541"/>
                  <a:pt x="9728" y="391086"/>
                </a:cubicBezTo>
                <a:lnTo>
                  <a:pt x="0" y="361903"/>
                </a:lnTo>
                <a:cubicBezTo>
                  <a:pt x="3243" y="322992"/>
                  <a:pt x="2071" y="283458"/>
                  <a:pt x="9728" y="245171"/>
                </a:cubicBezTo>
                <a:cubicBezTo>
                  <a:pt x="14024" y="223691"/>
                  <a:pt x="60663" y="188223"/>
                  <a:pt x="68094" y="177077"/>
                </a:cubicBezTo>
                <a:cubicBezTo>
                  <a:pt x="74579" y="167349"/>
                  <a:pt x="79282" y="156161"/>
                  <a:pt x="87549" y="147894"/>
                </a:cubicBezTo>
                <a:cubicBezTo>
                  <a:pt x="101954" y="133489"/>
                  <a:pt x="175291" y="86158"/>
                  <a:pt x="184826" y="79801"/>
                </a:cubicBezTo>
                <a:cubicBezTo>
                  <a:pt x="222543" y="54656"/>
                  <a:pt x="202915" y="64043"/>
                  <a:pt x="243192" y="50618"/>
                </a:cubicBezTo>
                <a:cubicBezTo>
                  <a:pt x="246946" y="44986"/>
                  <a:pt x="270688" y="5240"/>
                  <a:pt x="282102" y="1979"/>
                </a:cubicBezTo>
                <a:cubicBezTo>
                  <a:pt x="297691" y="-2475"/>
                  <a:pt x="314528" y="1979"/>
                  <a:pt x="330741" y="1979"/>
                </a:cubicBezTo>
              </a:path>
            </a:pathLst>
          </a:custGeom>
          <a:noFill/>
          <a:ln w="12700" cap="flat" cmpd="sng" algn="ctr">
            <a:solidFill>
              <a:srgbClr val="000000"/>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algn="ctr" defTabSz="914400" fontAlgn="base">
              <a:spcBef>
                <a:spcPct val="0"/>
              </a:spcBef>
              <a:spcAft>
                <a:spcPct val="0"/>
              </a:spcAft>
              <a:defRPr/>
            </a:pPr>
            <a:endParaRPr lang="en-US" kern="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AP_START: Constant High</a:t>
            </a:r>
          </a:p>
        </p:txBody>
      </p:sp>
      <p:sp>
        <p:nvSpPr>
          <p:cNvPr id="3" name="Slide Number Placeholder 2"/>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24</a:t>
            </a:fld>
            <a:endParaRPr lang="en-US" dirty="0"/>
          </a:p>
        </p:txBody>
      </p:sp>
      <p:sp>
        <p:nvSpPr>
          <p:cNvPr id="11" name="Content Placeholder 2"/>
          <p:cNvSpPr txBox="1">
            <a:spLocks/>
          </p:cNvSpPr>
          <p:nvPr/>
        </p:nvSpPr>
        <p:spPr bwMode="auto">
          <a:xfrm>
            <a:off x="306309" y="4542745"/>
            <a:ext cx="11579384" cy="21122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defTabSz="457200" fontAlgn="base">
              <a:spcBef>
                <a:spcPct val="20000"/>
              </a:spcBef>
              <a:spcAft>
                <a:spcPct val="0"/>
              </a:spcAft>
              <a:buFont typeface="Arial" charset="0"/>
              <a:buChar char="•"/>
              <a:defRPr/>
            </a:pPr>
            <a:r>
              <a:rPr lang="en-US" sz="2000" b="1" dirty="0">
                <a:solidFill>
                  <a:srgbClr val="008CA8"/>
                </a:solidFill>
                <a:ea typeface="ＭＳ Ｐゴシック" pitchFamily="24" charset="-128"/>
                <a:cs typeface="ＭＳ Ｐゴシック" pitchFamily="24" charset="-128"/>
              </a:rPr>
              <a:t>Input and Output data operations</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As before</a:t>
            </a:r>
          </a:p>
          <a:p>
            <a:pPr marL="342900" indent="-342900" defTabSz="457200" fontAlgn="base">
              <a:spcBef>
                <a:spcPct val="20000"/>
              </a:spcBef>
              <a:spcAft>
                <a:spcPct val="0"/>
              </a:spcAft>
              <a:buFont typeface="Arial" charset="0"/>
              <a:buChar char="•"/>
              <a:defRPr/>
            </a:pPr>
            <a:r>
              <a:rPr lang="en-US" sz="2000" b="1" dirty="0">
                <a:solidFill>
                  <a:srgbClr val="008CA8"/>
                </a:solidFill>
                <a:ea typeface="ＭＳ Ｐゴシック" pitchFamily="24" charset="-128"/>
                <a:cs typeface="ＭＳ Ｐゴシック" pitchFamily="24" charset="-128"/>
              </a:rPr>
              <a:t>The key difference here is that the design is never idle</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The next data read is performed immediately</a:t>
            </a:r>
            <a:endParaRPr lang="en-US" sz="1600" dirty="0">
              <a:ea typeface="ＭＳ Ｐゴシック" pitchFamily="24" charset="-128"/>
            </a:endParaRPr>
          </a:p>
        </p:txBody>
      </p:sp>
      <p:sp>
        <p:nvSpPr>
          <p:cNvPr id="9" name="Rectangle 8">
            <a:extLst>
              <a:ext uri="{FF2B5EF4-FFF2-40B4-BE49-F238E27FC236}">
                <a16:creationId xmlns:a16="http://schemas.microsoft.com/office/drawing/2014/main" id="{8817D252-17A6-43DD-8F6C-5247F4F0E07E}"/>
              </a:ext>
            </a:extLst>
          </p:cNvPr>
          <p:cNvSpPr/>
          <p:nvPr/>
        </p:nvSpPr>
        <p:spPr>
          <a:xfrm>
            <a:off x="1283827" y="1393535"/>
            <a:ext cx="10238666" cy="299559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pic>
        <p:nvPicPr>
          <p:cNvPr id="13" name="Picture 12" descr="AESL_Function_Level_IO.PNG">
            <a:extLst>
              <a:ext uri="{FF2B5EF4-FFF2-40B4-BE49-F238E27FC236}">
                <a16:creationId xmlns:a16="http://schemas.microsoft.com/office/drawing/2014/main" id="{69E8FC4D-D542-4C7C-A58C-536E9186990E}"/>
              </a:ext>
            </a:extLst>
          </p:cNvPr>
          <p:cNvPicPr>
            <a:picLocks noChangeAspect="1"/>
          </p:cNvPicPr>
          <p:nvPr/>
        </p:nvPicPr>
        <p:blipFill>
          <a:blip r:embed="rId2"/>
          <a:stretch>
            <a:fillRect/>
          </a:stretch>
        </p:blipFill>
        <p:spPr>
          <a:xfrm>
            <a:off x="1437406" y="1470345"/>
            <a:ext cx="9880314" cy="2830878"/>
          </a:xfrm>
          <a:prstGeom prst="rect">
            <a:avLst/>
          </a:prstGeom>
        </p:spPr>
      </p:pic>
      <p:sp>
        <p:nvSpPr>
          <p:cNvPr id="14" name="Content Placeholder 2">
            <a:extLst>
              <a:ext uri="{FF2B5EF4-FFF2-40B4-BE49-F238E27FC236}">
                <a16:creationId xmlns:a16="http://schemas.microsoft.com/office/drawing/2014/main" id="{727D46A0-0413-4BB1-8F00-C7D688A70855}"/>
              </a:ext>
            </a:extLst>
          </p:cNvPr>
          <p:cNvSpPr txBox="1">
            <a:spLocks/>
          </p:cNvSpPr>
          <p:nvPr/>
        </p:nvSpPr>
        <p:spPr bwMode="auto">
          <a:xfrm>
            <a:off x="2658027" y="2070485"/>
            <a:ext cx="4089267" cy="1915978"/>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If start is high when done is asserted, the design will not enter the idle state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Since start is high, idle stays low </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block starts to execute the next transaction immediately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Pipelined Designs</a:t>
            </a:r>
          </a:p>
        </p:txBody>
      </p:sp>
      <p:sp>
        <p:nvSpPr>
          <p:cNvPr id="3" name="Slide Number Placeholder 2"/>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25</a:t>
            </a:fld>
            <a:endParaRPr lang="en-US" dirty="0"/>
          </a:p>
        </p:txBody>
      </p:sp>
      <p:sp>
        <p:nvSpPr>
          <p:cNvPr id="11" name="Content Placeholder 2"/>
          <p:cNvSpPr txBox="1">
            <a:spLocks/>
          </p:cNvSpPr>
          <p:nvPr/>
        </p:nvSpPr>
        <p:spPr bwMode="auto">
          <a:xfrm>
            <a:off x="306309" y="4273909"/>
            <a:ext cx="11579384" cy="21122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p>
            <a:pPr marL="342900" indent="-342900" defTabSz="457200" fontAlgn="base">
              <a:spcBef>
                <a:spcPct val="20000"/>
              </a:spcBef>
              <a:spcAft>
                <a:spcPct val="0"/>
              </a:spcAft>
              <a:buFont typeface="Arial" charset="0"/>
              <a:buChar char="•"/>
              <a:defRPr/>
            </a:pPr>
            <a:r>
              <a:rPr lang="en-US" sz="2000" b="1" dirty="0">
                <a:solidFill>
                  <a:srgbClr val="008CA8"/>
                </a:solidFill>
                <a:ea typeface="ＭＳ Ｐゴシック" pitchFamily="24" charset="-128"/>
                <a:cs typeface="ＭＳ Ｐゴシック" pitchFamily="24" charset="-128"/>
              </a:rPr>
              <a:t>Input Data</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Will be read when ap_ready is high and ap_idle is low </a:t>
            </a:r>
          </a:p>
          <a:p>
            <a:pPr marL="1143000" lvl="2" indent="-228600" defTabSz="457200" fontAlgn="base">
              <a:spcBef>
                <a:spcPct val="20000"/>
              </a:spcBef>
              <a:spcAft>
                <a:spcPct val="0"/>
              </a:spcAft>
              <a:buFont typeface="Arial" charset="0"/>
              <a:buChar char="•"/>
              <a:defRPr/>
            </a:pPr>
            <a:r>
              <a:rPr lang="en-US" sz="1600" dirty="0">
                <a:ea typeface="ＭＳ Ｐゴシック" pitchFamily="24" charset="-128"/>
              </a:rPr>
              <a:t>Indicates the design is ready for data</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Signal ap_ready will change at the rate of the II</a:t>
            </a:r>
          </a:p>
          <a:p>
            <a:pPr marL="342900" indent="-342900" defTabSz="457200" fontAlgn="base">
              <a:spcBef>
                <a:spcPct val="20000"/>
              </a:spcBef>
              <a:spcAft>
                <a:spcPct val="0"/>
              </a:spcAft>
              <a:buFont typeface="Arial" charset="0"/>
              <a:buChar char="•"/>
              <a:defRPr/>
            </a:pPr>
            <a:r>
              <a:rPr lang="en-US" sz="2000" b="1" dirty="0">
                <a:solidFill>
                  <a:srgbClr val="008CA8"/>
                </a:solidFill>
                <a:ea typeface="ＭＳ Ｐゴシック" pitchFamily="24" charset="-128"/>
                <a:cs typeface="ＭＳ Ｐゴシック" pitchFamily="24" charset="-128"/>
              </a:rPr>
              <a:t>Output Data</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As before, function return is valid when ap_done is asserted high</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Other outputs may output their data at any time after the first read </a:t>
            </a:r>
          </a:p>
          <a:p>
            <a:pPr marL="1143000" lvl="2" indent="-228600" defTabSz="457200" fontAlgn="base">
              <a:spcBef>
                <a:spcPct val="20000"/>
              </a:spcBef>
              <a:spcAft>
                <a:spcPct val="0"/>
              </a:spcAft>
              <a:buFont typeface="Arial" charset="0"/>
              <a:buChar char="•"/>
              <a:defRPr/>
            </a:pPr>
            <a:r>
              <a:rPr lang="en-US" sz="1600" dirty="0">
                <a:ea typeface="ＭＳ Ｐゴシック" pitchFamily="24" charset="-128"/>
              </a:rPr>
              <a:t>It is recommended to use a port level IO protocol for other outputs</a:t>
            </a:r>
          </a:p>
        </p:txBody>
      </p:sp>
      <p:sp>
        <p:nvSpPr>
          <p:cNvPr id="16" name="TextBox 15"/>
          <p:cNvSpPr txBox="1"/>
          <p:nvPr/>
        </p:nvSpPr>
        <p:spPr>
          <a:xfrm>
            <a:off x="9014020" y="4504342"/>
            <a:ext cx="1842960" cy="461665"/>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This example shows an II of 2</a:t>
            </a:r>
          </a:p>
        </p:txBody>
      </p:sp>
      <p:sp>
        <p:nvSpPr>
          <p:cNvPr id="9" name="Rectangle 8">
            <a:extLst>
              <a:ext uri="{FF2B5EF4-FFF2-40B4-BE49-F238E27FC236}">
                <a16:creationId xmlns:a16="http://schemas.microsoft.com/office/drawing/2014/main" id="{A4FDA49D-7F87-4425-B4F8-790658A316F3}"/>
              </a:ext>
            </a:extLst>
          </p:cNvPr>
          <p:cNvSpPr/>
          <p:nvPr/>
        </p:nvSpPr>
        <p:spPr>
          <a:xfrm>
            <a:off x="1283827" y="1239915"/>
            <a:ext cx="10238666" cy="299559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pic>
        <p:nvPicPr>
          <p:cNvPr id="13" name="Picture 12" descr="AESL_Function_Level_IO_Pipelined.PNG">
            <a:extLst>
              <a:ext uri="{FF2B5EF4-FFF2-40B4-BE49-F238E27FC236}">
                <a16:creationId xmlns:a16="http://schemas.microsoft.com/office/drawing/2014/main" id="{2DF7E329-EA03-4337-8591-4DD7A18920B8}"/>
              </a:ext>
            </a:extLst>
          </p:cNvPr>
          <p:cNvPicPr>
            <a:picLocks noChangeAspect="1"/>
          </p:cNvPicPr>
          <p:nvPr/>
        </p:nvPicPr>
        <p:blipFill>
          <a:blip r:embed="rId2"/>
          <a:stretch>
            <a:fillRect/>
          </a:stretch>
        </p:blipFill>
        <p:spPr>
          <a:xfrm>
            <a:off x="1539794" y="1316727"/>
            <a:ext cx="5354856" cy="2803565"/>
          </a:xfrm>
          <a:prstGeom prst="rect">
            <a:avLst/>
          </a:prstGeom>
        </p:spPr>
      </p:pic>
      <p:sp>
        <p:nvSpPr>
          <p:cNvPr id="14" name="Content Placeholder 2">
            <a:extLst>
              <a:ext uri="{FF2B5EF4-FFF2-40B4-BE49-F238E27FC236}">
                <a16:creationId xmlns:a16="http://schemas.microsoft.com/office/drawing/2014/main" id="{3472EF71-C45A-42F9-8E27-7FA21752065E}"/>
              </a:ext>
            </a:extLst>
          </p:cNvPr>
          <p:cNvSpPr txBox="1">
            <a:spLocks/>
          </p:cNvSpPr>
          <p:nvPr/>
        </p:nvSpPr>
        <p:spPr bwMode="auto">
          <a:xfrm>
            <a:off x="6351968" y="1508750"/>
            <a:ext cx="5426493" cy="2534730"/>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After reset, ap_ready goes high if idle is high</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Start applied : Idle goes low, apply first data</a:t>
            </a:r>
          </a:p>
          <a:p>
            <a:pPr marL="342900" indent="-342900" defTabSz="457200" fontAlgn="base">
              <a:spcBef>
                <a:spcPct val="20000"/>
              </a:spcBef>
              <a:spcAft>
                <a:spcPct val="0"/>
              </a:spcAft>
              <a:buFont typeface="Arial" charset="0"/>
              <a:buChar char="•"/>
              <a:defRPr/>
            </a:pPr>
            <a:endParaRPr lang="en-US" sz="1400" b="1"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b="1" kern="0" dirty="0">
                <a:solidFill>
                  <a:srgbClr val="000000"/>
                </a:solidFill>
                <a:latin typeface="Arial"/>
                <a:ea typeface="ＭＳ Ｐゴシック" pitchFamily="24" charset="-128"/>
                <a:cs typeface="ＭＳ Ｐゴシック" pitchFamily="24" charset="-128"/>
              </a:rPr>
              <a:t>Inputs will be read when ap_ready is high and idle is low</a:t>
            </a:r>
          </a:p>
          <a:p>
            <a:pPr marL="342900" indent="-342900" defTabSz="9144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Output ap_done goes high on the final cycle</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Idle goes high one cycle after done</a:t>
            </a:r>
          </a:p>
          <a:p>
            <a:pPr marL="342900" indent="-342900" defTabSz="9144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block waits for next start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Pipelined Designs: II = 1</a:t>
            </a:r>
          </a:p>
        </p:txBody>
      </p:sp>
      <p:sp>
        <p:nvSpPr>
          <p:cNvPr id="3" name="Slide Number Placeholder 2"/>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26</a:t>
            </a:fld>
            <a:endParaRPr lang="en-US" dirty="0"/>
          </a:p>
        </p:txBody>
      </p:sp>
      <p:sp>
        <p:nvSpPr>
          <p:cNvPr id="10" name="Content Placeholder 2"/>
          <p:cNvSpPr txBox="1">
            <a:spLocks/>
          </p:cNvSpPr>
          <p:nvPr/>
        </p:nvSpPr>
        <p:spPr bwMode="auto">
          <a:xfrm>
            <a:off x="306309" y="4350720"/>
            <a:ext cx="11579384" cy="21122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defTabSz="457200" fontAlgn="base">
              <a:spcBef>
                <a:spcPct val="20000"/>
              </a:spcBef>
              <a:spcAft>
                <a:spcPct val="0"/>
              </a:spcAft>
              <a:buFont typeface="Arial" charset="0"/>
              <a:buChar char="•"/>
              <a:defRPr/>
            </a:pPr>
            <a:r>
              <a:rPr lang="en-US" sz="2000" b="1" dirty="0">
                <a:solidFill>
                  <a:srgbClr val="008CA8"/>
                </a:solidFill>
                <a:ea typeface="ＭＳ Ｐゴシック" pitchFamily="24" charset="-128"/>
                <a:cs typeface="ＭＳ Ｐゴシック" pitchFamily="24" charset="-128"/>
              </a:rPr>
              <a:t>Input Data when II=1</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It can be expected that ap_ready remains high and data is continuously read</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The design will only stop processing when ap_start is de-asserted</a:t>
            </a:r>
          </a:p>
          <a:p>
            <a:pPr marL="342900" indent="-342900" defTabSz="457200" fontAlgn="base">
              <a:spcBef>
                <a:spcPct val="20000"/>
              </a:spcBef>
              <a:spcAft>
                <a:spcPct val="0"/>
              </a:spcAft>
              <a:buFont typeface="Arial" charset="0"/>
              <a:buChar char="•"/>
              <a:defRPr/>
            </a:pPr>
            <a:r>
              <a:rPr lang="en-US" sz="2000" b="1" dirty="0">
                <a:solidFill>
                  <a:srgbClr val="008CA8"/>
                </a:solidFill>
                <a:ea typeface="ＭＳ Ｐゴシック" pitchFamily="24" charset="-128"/>
                <a:cs typeface="ＭＳ Ｐゴシック" pitchFamily="24" charset="-128"/>
              </a:rPr>
              <a:t>Output Data when II=1</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After the first output, ap_done will remain high while there are samples to process </a:t>
            </a:r>
            <a:endParaRPr lang="en-US" sz="1600" dirty="0">
              <a:ea typeface="ＭＳ Ｐゴシック" pitchFamily="24" charset="-128"/>
            </a:endParaRPr>
          </a:p>
          <a:p>
            <a:pPr marL="1200150" lvl="2" indent="-285750" defTabSz="457200">
              <a:spcBef>
                <a:spcPct val="20000"/>
              </a:spcBef>
              <a:buFont typeface="Arial" charset="0"/>
              <a:buChar char="–"/>
              <a:defRPr/>
            </a:pPr>
            <a:r>
              <a:rPr lang="en-US" sz="1600" dirty="0">
                <a:ea typeface="ＭＳ Ｐゴシック" pitchFamily="24" charset="-128"/>
              </a:rPr>
              <a:t>Assuming there is no data decimation (output rate = input rate)</a:t>
            </a:r>
          </a:p>
        </p:txBody>
      </p:sp>
      <p:sp>
        <p:nvSpPr>
          <p:cNvPr id="9" name="Rectangle 8">
            <a:extLst>
              <a:ext uri="{FF2B5EF4-FFF2-40B4-BE49-F238E27FC236}">
                <a16:creationId xmlns:a16="http://schemas.microsoft.com/office/drawing/2014/main" id="{8E677F5A-44CB-4141-95C0-437FF09500CD}"/>
              </a:ext>
            </a:extLst>
          </p:cNvPr>
          <p:cNvSpPr/>
          <p:nvPr/>
        </p:nvSpPr>
        <p:spPr>
          <a:xfrm>
            <a:off x="649119" y="1177216"/>
            <a:ext cx="10238666" cy="299559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pic>
        <p:nvPicPr>
          <p:cNvPr id="13" name="Picture 12" descr="AESL_Function_Level_IO_Pipelined_TP1.PNG">
            <a:extLst>
              <a:ext uri="{FF2B5EF4-FFF2-40B4-BE49-F238E27FC236}">
                <a16:creationId xmlns:a16="http://schemas.microsoft.com/office/drawing/2014/main" id="{1AD19D09-3604-4153-80BE-000943586F9F}"/>
              </a:ext>
            </a:extLst>
          </p:cNvPr>
          <p:cNvPicPr>
            <a:picLocks noChangeAspect="1"/>
          </p:cNvPicPr>
          <p:nvPr/>
        </p:nvPicPr>
        <p:blipFill>
          <a:blip r:embed="rId2"/>
          <a:stretch>
            <a:fillRect/>
          </a:stretch>
        </p:blipFill>
        <p:spPr>
          <a:xfrm>
            <a:off x="853893" y="1292433"/>
            <a:ext cx="6911100" cy="2852861"/>
          </a:xfrm>
          <a:prstGeom prst="rect">
            <a:avLst/>
          </a:prstGeom>
        </p:spPr>
      </p:pic>
      <p:sp>
        <p:nvSpPr>
          <p:cNvPr id="14" name="Content Placeholder 2">
            <a:extLst>
              <a:ext uri="{FF2B5EF4-FFF2-40B4-BE49-F238E27FC236}">
                <a16:creationId xmlns:a16="http://schemas.microsoft.com/office/drawing/2014/main" id="{4850E9E4-72AF-4A1B-96ED-523A4612808E}"/>
              </a:ext>
            </a:extLst>
          </p:cNvPr>
          <p:cNvSpPr txBox="1">
            <a:spLocks/>
          </p:cNvSpPr>
          <p:nvPr/>
        </p:nvSpPr>
        <p:spPr bwMode="auto">
          <a:xfrm>
            <a:off x="7406640" y="1446051"/>
            <a:ext cx="3993081" cy="2534730"/>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Will start with ap_start</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Will keep reading input data since II = 1</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After the first output, ap_done will remain high</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If ap_start goes is sampled low, ap_ready will go low immediately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Disabling Block Level Handshakes</a:t>
            </a:r>
          </a:p>
        </p:txBody>
      </p:sp>
      <p:sp>
        <p:nvSpPr>
          <p:cNvPr id="3" name="Content Placeholder 2"/>
          <p:cNvSpPr>
            <a:spLocks noGrp="1"/>
          </p:cNvSpPr>
          <p:nvPr>
            <p:ph idx="1"/>
          </p:nvPr>
        </p:nvSpPr>
        <p:spPr/>
        <p:txBody>
          <a:bodyPr>
            <a:normAutofit fontScale="47500" lnSpcReduction="20000"/>
          </a:bodyPr>
          <a:lstStyle/>
          <a:p>
            <a:r>
              <a:rPr lang="en-US" sz="3800" dirty="0"/>
              <a:t>Block Level Handshakes can be disabled</a:t>
            </a:r>
          </a:p>
          <a:p>
            <a:pPr lvl="1"/>
            <a:r>
              <a:rPr lang="en-US" sz="3800" dirty="0"/>
              <a:t>Select the function in the directives tab, right-click</a:t>
            </a:r>
          </a:p>
          <a:p>
            <a:pPr lvl="2"/>
            <a:r>
              <a:rPr lang="en-US" sz="2900" dirty="0"/>
              <a:t>Select Interface &amp; then </a:t>
            </a:r>
            <a:r>
              <a:rPr lang="en-US" sz="2900" b="1" dirty="0"/>
              <a:t>ap_ctrl_none</a:t>
            </a:r>
            <a:r>
              <a:rPr lang="en-US" sz="2900" dirty="0"/>
              <a:t> for no block level handshakes</a:t>
            </a:r>
          </a:p>
          <a:p>
            <a:pPr lvl="2"/>
            <a:r>
              <a:rPr lang="en-US" sz="2900" dirty="0"/>
              <a:t>Select Interface &amp; then </a:t>
            </a:r>
            <a:r>
              <a:rPr lang="en-US" sz="2900" b="1" dirty="0"/>
              <a:t>ap_ctrl_hs</a:t>
            </a:r>
            <a:r>
              <a:rPr lang="en-US" sz="2900" dirty="0"/>
              <a:t> to re-apply the default</a:t>
            </a:r>
          </a:p>
          <a:p>
            <a:endParaRPr lang="en-US" sz="2200" dirty="0"/>
          </a:p>
          <a:p>
            <a:endParaRPr lang="en-US" sz="2200" dirty="0"/>
          </a:p>
          <a:p>
            <a:endParaRPr lang="en-US" sz="2200" dirty="0"/>
          </a:p>
          <a:p>
            <a:endParaRPr lang="en-US" sz="2200" dirty="0"/>
          </a:p>
          <a:p>
            <a:pPr marL="0" indent="0">
              <a:buNone/>
            </a:pPr>
            <a:endParaRPr lang="en-US" sz="2200" dirty="0"/>
          </a:p>
          <a:p>
            <a:endParaRPr lang="en-US" sz="3500" dirty="0"/>
          </a:p>
          <a:p>
            <a:r>
              <a:rPr lang="en-US" sz="4200" dirty="0"/>
              <a:t>Requirement: Manually verify the RTL</a:t>
            </a:r>
          </a:p>
          <a:p>
            <a:pPr lvl="1"/>
            <a:r>
              <a:rPr lang="en-US" sz="3400" dirty="0"/>
              <a:t>Without block level handshakes autosim cannot verify the design</a:t>
            </a:r>
          </a:p>
          <a:p>
            <a:pPr lvl="2"/>
            <a:r>
              <a:rPr lang="en-US" sz="2900" dirty="0"/>
              <a:t>Will only work in simple combo and II=1 cases</a:t>
            </a:r>
          </a:p>
          <a:p>
            <a:pPr lvl="2"/>
            <a:r>
              <a:rPr lang="en-US" sz="2900" dirty="0"/>
              <a:t>Handshakes are required to know when to sample output signals</a:t>
            </a:r>
          </a:p>
          <a:p>
            <a:pPr lvl="1">
              <a:buNone/>
            </a:pPr>
            <a:endParaRPr lang="en-US" dirty="0"/>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27</a:t>
            </a:fld>
            <a:endParaRPr lang="en-US" dirty="0"/>
          </a:p>
        </p:txBody>
      </p:sp>
      <p:sp>
        <p:nvSpPr>
          <p:cNvPr id="8" name="TextBox 7"/>
          <p:cNvSpPr txBox="1"/>
          <p:nvPr/>
        </p:nvSpPr>
        <p:spPr>
          <a:xfrm>
            <a:off x="8055936" y="5156453"/>
            <a:ext cx="3400884" cy="523220"/>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400" b="1" dirty="0"/>
              <a:t>It is recommended to leave the default and use Block Level Handshakes</a:t>
            </a:r>
          </a:p>
        </p:txBody>
      </p:sp>
      <p:sp>
        <p:nvSpPr>
          <p:cNvPr id="9" name="TextBox 8">
            <a:extLst>
              <a:ext uri="{FF2B5EF4-FFF2-40B4-BE49-F238E27FC236}">
                <a16:creationId xmlns:a16="http://schemas.microsoft.com/office/drawing/2014/main" id="{B59730D5-3E16-492A-A8CF-978463462781}"/>
              </a:ext>
            </a:extLst>
          </p:cNvPr>
          <p:cNvSpPr txBox="1"/>
          <p:nvPr/>
        </p:nvSpPr>
        <p:spPr>
          <a:xfrm>
            <a:off x="2452090" y="2957292"/>
            <a:ext cx="4402627" cy="1061829"/>
          </a:xfrm>
          <a:prstGeom prst="rect">
            <a:avLst/>
          </a:prstGeom>
          <a:solidFill>
            <a:srgbClr val="008CA8">
              <a:lumMod val="75000"/>
            </a:srgbClr>
          </a:solidFill>
          <a:ln w="12700" cap="flat" cmpd="sng" algn="ctr">
            <a:solidFill>
              <a:srgbClr val="000000"/>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kern="0" dirty="0">
                <a:solidFill>
                  <a:srgbClr val="FFFFFF"/>
                </a:solidFill>
                <a:latin typeface="Arial"/>
              </a:rPr>
              <a:t># Tcl commands</a:t>
            </a:r>
          </a:p>
          <a:p>
            <a:pPr defTabSz="914400" fontAlgn="base">
              <a:spcBef>
                <a:spcPct val="0"/>
              </a:spcBef>
              <a:spcAft>
                <a:spcPct val="0"/>
              </a:spcAft>
              <a:defRPr/>
            </a:pPr>
            <a:endParaRPr lang="en-US" sz="1050" kern="0" dirty="0">
              <a:solidFill>
                <a:srgbClr val="FFFFFF"/>
              </a:solidFill>
              <a:latin typeface="Arial"/>
            </a:endParaRPr>
          </a:p>
          <a:p>
            <a:pPr defTabSz="914400" fontAlgn="base">
              <a:spcBef>
                <a:spcPct val="0"/>
              </a:spcBef>
              <a:spcAft>
                <a:spcPct val="0"/>
              </a:spcAft>
              <a:defRPr/>
            </a:pPr>
            <a:r>
              <a:rPr lang="en-US" sz="1050" kern="0" dirty="0">
                <a:solidFill>
                  <a:srgbClr val="FFFFFF"/>
                </a:solidFill>
                <a:latin typeface="Arial"/>
              </a:rPr>
              <a:t>set_directive_interface -mode </a:t>
            </a:r>
            <a:r>
              <a:rPr lang="en-US" sz="1050" kern="0" dirty="0" err="1">
                <a:solidFill>
                  <a:srgbClr val="FFFFFF"/>
                </a:solidFill>
                <a:latin typeface="Arial"/>
              </a:rPr>
              <a:t>ap_ctrl_none</a:t>
            </a:r>
            <a:r>
              <a:rPr lang="en-US" sz="1050" kern="0" dirty="0">
                <a:solidFill>
                  <a:srgbClr val="FFFFFF"/>
                </a:solidFill>
                <a:latin typeface="Arial"/>
              </a:rPr>
              <a:t> “</a:t>
            </a:r>
            <a:r>
              <a:rPr lang="en-US" sz="1050" kern="0" dirty="0" err="1">
                <a:solidFill>
                  <a:srgbClr val="FFFFFF"/>
                </a:solidFill>
                <a:latin typeface="Arial"/>
              </a:rPr>
              <a:t>dct</a:t>
            </a:r>
            <a:r>
              <a:rPr lang="en-US" sz="1050" kern="0" dirty="0">
                <a:solidFill>
                  <a:srgbClr val="FFFFFF"/>
                </a:solidFill>
                <a:latin typeface="Arial"/>
              </a:rPr>
              <a:t>“</a:t>
            </a:r>
          </a:p>
          <a:p>
            <a:pPr defTabSz="914400" fontAlgn="base">
              <a:spcBef>
                <a:spcPct val="0"/>
              </a:spcBef>
              <a:spcAft>
                <a:spcPct val="0"/>
              </a:spcAft>
              <a:defRPr/>
            </a:pPr>
            <a:r>
              <a:rPr lang="en-US" sz="1050" kern="0" dirty="0">
                <a:solidFill>
                  <a:srgbClr val="FFFFFF"/>
                </a:solidFill>
                <a:latin typeface="Arial"/>
              </a:rPr>
              <a:t># Default is on</a:t>
            </a:r>
          </a:p>
          <a:p>
            <a:pPr defTabSz="914400" fontAlgn="base">
              <a:spcBef>
                <a:spcPct val="0"/>
              </a:spcBef>
              <a:spcAft>
                <a:spcPct val="0"/>
              </a:spcAft>
              <a:defRPr/>
            </a:pPr>
            <a:r>
              <a:rPr lang="en-US" sz="1050" kern="0" dirty="0">
                <a:solidFill>
                  <a:srgbClr val="FFFFFF"/>
                </a:solidFill>
                <a:latin typeface="Arial"/>
              </a:rPr>
              <a:t># set_directive_interface -mode </a:t>
            </a:r>
            <a:r>
              <a:rPr lang="en-US" sz="1050" kern="0" dirty="0" err="1">
                <a:solidFill>
                  <a:srgbClr val="FFFFFF"/>
                </a:solidFill>
                <a:latin typeface="Arial"/>
              </a:rPr>
              <a:t>ap_ctrl_hs</a:t>
            </a:r>
            <a:r>
              <a:rPr lang="en-US" sz="1050" kern="0" dirty="0">
                <a:solidFill>
                  <a:srgbClr val="FFFFFF"/>
                </a:solidFill>
                <a:latin typeface="Arial"/>
              </a:rPr>
              <a:t> “</a:t>
            </a:r>
            <a:r>
              <a:rPr lang="en-US" sz="1050" kern="0" dirty="0" err="1">
                <a:solidFill>
                  <a:srgbClr val="FFFFFF"/>
                </a:solidFill>
                <a:latin typeface="Arial"/>
              </a:rPr>
              <a:t>dct</a:t>
            </a:r>
            <a:r>
              <a:rPr lang="en-US" sz="1050" kern="0" dirty="0">
                <a:solidFill>
                  <a:srgbClr val="FFFFFF"/>
                </a:solidFill>
                <a:latin typeface="Arial"/>
              </a:rPr>
              <a:t>“</a:t>
            </a:r>
          </a:p>
          <a:p>
            <a:pPr defTabSz="914400" fontAlgn="base">
              <a:spcBef>
                <a:spcPct val="0"/>
              </a:spcBef>
              <a:spcAft>
                <a:spcPct val="0"/>
              </a:spcAft>
              <a:defRPr/>
            </a:pPr>
            <a:endParaRPr lang="en-US" sz="1050" kern="0" dirty="0">
              <a:solidFill>
                <a:srgbClr val="FFFFFF"/>
              </a:solidFill>
              <a:latin typeface="Arial"/>
            </a:endParaRPr>
          </a:p>
        </p:txBody>
      </p:sp>
      <p:pic>
        <p:nvPicPr>
          <p:cNvPr id="6" name="Picture 5">
            <a:extLst>
              <a:ext uri="{FF2B5EF4-FFF2-40B4-BE49-F238E27FC236}">
                <a16:creationId xmlns:a16="http://schemas.microsoft.com/office/drawing/2014/main" id="{BB52AB04-E9C5-4CCC-8028-2C35060971E1}"/>
              </a:ext>
            </a:extLst>
          </p:cNvPr>
          <p:cNvPicPr>
            <a:picLocks noChangeAspect="1"/>
          </p:cNvPicPr>
          <p:nvPr/>
        </p:nvPicPr>
        <p:blipFill>
          <a:blip r:embed="rId2"/>
          <a:stretch>
            <a:fillRect/>
          </a:stretch>
        </p:blipFill>
        <p:spPr>
          <a:xfrm>
            <a:off x="6889192" y="1460344"/>
            <a:ext cx="3715178" cy="33045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AP_CTRL_CHAIN</a:t>
            </a:r>
          </a:p>
        </p:txBody>
      </p:sp>
      <p:sp>
        <p:nvSpPr>
          <p:cNvPr id="2" name="Content Placeholder 1"/>
          <p:cNvSpPr>
            <a:spLocks noGrp="1"/>
          </p:cNvSpPr>
          <p:nvPr>
            <p:ph idx="1"/>
          </p:nvPr>
        </p:nvSpPr>
        <p:spPr/>
        <p:txBody>
          <a:bodyPr/>
          <a:lstStyle/>
          <a:p>
            <a:pPr lvl="0"/>
            <a:r>
              <a:rPr lang="en-US" dirty="0"/>
              <a:t>Protocol to support pipeline chains: ap_ctrl_chain </a:t>
            </a:r>
          </a:p>
          <a:p>
            <a:pPr lvl="1"/>
            <a:r>
              <a:rPr lang="en-US" dirty="0"/>
              <a:t>Similar to </a:t>
            </a:r>
            <a:r>
              <a:rPr lang="en-US" dirty="0" err="1"/>
              <a:t>ap_ctrl_hs</a:t>
            </a:r>
            <a:r>
              <a:rPr lang="en-US" dirty="0"/>
              <a:t> but with additional signal </a:t>
            </a:r>
            <a:r>
              <a:rPr lang="en-US" dirty="0" err="1"/>
              <a:t>ap_continue</a:t>
            </a:r>
            <a:endParaRPr lang="en-US" dirty="0"/>
          </a:p>
          <a:p>
            <a:pPr lvl="1"/>
            <a:r>
              <a:rPr lang="en-US" dirty="0"/>
              <a:t>Allows blocks to be easily chained in a pipelined manner </a:t>
            </a:r>
          </a:p>
          <a:p>
            <a:pPr lvl="1"/>
            <a:r>
              <a:rPr lang="en-US" dirty="0"/>
              <a:t>ap_ctrl_chain protocol provides back-pressure in systems</a:t>
            </a:r>
          </a:p>
          <a:p>
            <a:endParaRPr lang="en-US" dirty="0"/>
          </a:p>
        </p:txBody>
      </p:sp>
      <p:sp>
        <p:nvSpPr>
          <p:cNvPr id="6" name="Slide Number Placeholder 5"/>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28</a:t>
            </a:fld>
            <a:endParaRPr lang="en-US" dirty="0"/>
          </a:p>
        </p:txBody>
      </p:sp>
      <p:pic>
        <p:nvPicPr>
          <p:cNvPr id="717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636" y="3242779"/>
            <a:ext cx="10864845" cy="215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440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AP_CTRL_CHAIN</a:t>
            </a:r>
          </a:p>
        </p:txBody>
      </p:sp>
      <p:sp>
        <p:nvSpPr>
          <p:cNvPr id="5" name="Slide Number Placeholder 4"/>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29</a:t>
            </a:fld>
            <a:endParaRPr lang="en-US" dirty="0"/>
          </a:p>
        </p:txBody>
      </p:sp>
      <p:sp>
        <p:nvSpPr>
          <p:cNvPr id="8" name="Content Placeholder 2">
            <a:extLst>
              <a:ext uri="{FF2B5EF4-FFF2-40B4-BE49-F238E27FC236}">
                <a16:creationId xmlns:a16="http://schemas.microsoft.com/office/drawing/2014/main" id="{BE917178-C15B-4D5D-BD73-F51D18EC8DFC}"/>
              </a:ext>
            </a:extLst>
          </p:cNvPr>
          <p:cNvSpPr txBox="1">
            <a:spLocks/>
          </p:cNvSpPr>
          <p:nvPr/>
        </p:nvSpPr>
        <p:spPr bwMode="auto">
          <a:xfrm>
            <a:off x="8810609" y="1762247"/>
            <a:ext cx="3186821" cy="3461602"/>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1313" indent="-341313" defTabSz="914400" fontAlgn="base">
              <a:spcBef>
                <a:spcPct val="0"/>
              </a:spcBef>
              <a:spcAft>
                <a:spcPct val="0"/>
              </a:spcAft>
              <a:buFont typeface="Arial" panose="020B0604020202020204" pitchFamily="34" charset="0"/>
              <a:buChar char="•"/>
              <a:defRPr/>
            </a:pPr>
            <a:r>
              <a:rPr lang="en-US" sz="1400" kern="0" dirty="0">
                <a:solidFill>
                  <a:srgbClr val="000000"/>
                </a:solidFill>
                <a:latin typeface="Arial"/>
              </a:rPr>
              <a:t>Asserting the </a:t>
            </a:r>
            <a:r>
              <a:rPr lang="en-US" sz="1400" kern="0" dirty="0" err="1">
                <a:solidFill>
                  <a:srgbClr val="000000"/>
                </a:solidFill>
                <a:latin typeface="Arial"/>
              </a:rPr>
              <a:t>ap_continue</a:t>
            </a:r>
            <a:r>
              <a:rPr lang="en-US" sz="1400" kern="0" dirty="0">
                <a:solidFill>
                  <a:srgbClr val="000000"/>
                </a:solidFill>
                <a:latin typeface="Arial"/>
              </a:rPr>
              <a:t> signal Low informs the design that the downstream block that consumes the data is not ready to accept new data</a:t>
            </a:r>
          </a:p>
          <a:p>
            <a:pPr marL="341313" indent="-341313" defTabSz="914400" fontAlgn="base">
              <a:spcBef>
                <a:spcPct val="0"/>
              </a:spcBef>
              <a:spcAft>
                <a:spcPct val="0"/>
              </a:spcAft>
              <a:buFont typeface="Arial" panose="020B0604020202020204" pitchFamily="34" charset="0"/>
              <a:buChar char="•"/>
              <a:defRPr/>
            </a:pPr>
            <a:endParaRPr lang="en-US" sz="1400" kern="0" dirty="0">
              <a:solidFill>
                <a:srgbClr val="000000"/>
              </a:solidFill>
              <a:latin typeface="Arial"/>
            </a:endParaRPr>
          </a:p>
          <a:p>
            <a:pPr marL="344488" indent="-344488" defTabSz="914400" fontAlgn="base">
              <a:spcBef>
                <a:spcPct val="0"/>
              </a:spcBef>
              <a:spcAft>
                <a:spcPct val="0"/>
              </a:spcAft>
              <a:buFont typeface="Arial" panose="020B0604020202020204" pitchFamily="34" charset="0"/>
              <a:buChar char="•"/>
              <a:defRPr/>
            </a:pPr>
            <a:r>
              <a:rPr lang="en-US" sz="1400" kern="0" dirty="0">
                <a:solidFill>
                  <a:srgbClr val="000000"/>
                </a:solidFill>
                <a:latin typeface="Arial"/>
              </a:rPr>
              <a:t>When </a:t>
            </a:r>
            <a:r>
              <a:rPr lang="en-US" sz="1400" kern="0" dirty="0" err="1">
                <a:solidFill>
                  <a:srgbClr val="000000"/>
                </a:solidFill>
                <a:latin typeface="Arial"/>
              </a:rPr>
              <a:t>ap_continue</a:t>
            </a:r>
            <a:r>
              <a:rPr lang="en-US" sz="1400" kern="0" dirty="0">
                <a:solidFill>
                  <a:srgbClr val="000000"/>
                </a:solidFill>
                <a:latin typeface="Arial"/>
              </a:rPr>
              <a:t> is asserted Low, the design stalls when it reaches the final state of the current transaction: the output data is presented on the interface, the </a:t>
            </a:r>
            <a:r>
              <a:rPr lang="en-US" sz="1400" kern="0" dirty="0" err="1">
                <a:solidFill>
                  <a:srgbClr val="000000"/>
                </a:solidFill>
                <a:latin typeface="Arial"/>
              </a:rPr>
              <a:t>ap_done</a:t>
            </a:r>
            <a:r>
              <a:rPr lang="en-US" sz="1400" kern="0" dirty="0">
                <a:solidFill>
                  <a:srgbClr val="000000"/>
                </a:solidFill>
                <a:latin typeface="Arial"/>
              </a:rPr>
              <a:t> signal can be asserted High and the design remains in this state until </a:t>
            </a:r>
            <a:r>
              <a:rPr lang="en-US" sz="1400" kern="0" dirty="0" err="1">
                <a:solidFill>
                  <a:srgbClr val="000000"/>
                </a:solidFill>
                <a:latin typeface="Arial"/>
              </a:rPr>
              <a:t>ap_continue</a:t>
            </a:r>
            <a:r>
              <a:rPr lang="en-US" sz="1400" kern="0" dirty="0">
                <a:solidFill>
                  <a:srgbClr val="000000"/>
                </a:solidFill>
                <a:latin typeface="Arial"/>
              </a:rPr>
              <a:t> is asserted High</a:t>
            </a:r>
            <a:endParaRPr lang="en-US" sz="1400" kern="0" dirty="0">
              <a:solidFill>
                <a:srgbClr val="000000"/>
              </a:solidFill>
              <a:latin typeface="Arial"/>
              <a:ea typeface="ＭＳ Ｐゴシック" pitchFamily="24" charset="-128"/>
              <a:cs typeface="ＭＳ Ｐゴシック" pitchFamily="24" charset="-128"/>
            </a:endParaRPr>
          </a:p>
        </p:txBody>
      </p:sp>
      <p:pic>
        <p:nvPicPr>
          <p:cNvPr id="3" name="Picture 2">
            <a:extLst>
              <a:ext uri="{FF2B5EF4-FFF2-40B4-BE49-F238E27FC236}">
                <a16:creationId xmlns:a16="http://schemas.microsoft.com/office/drawing/2014/main" id="{2ABF9723-DDF3-40F0-B528-FBF7FB08AF46}"/>
              </a:ext>
            </a:extLst>
          </p:cNvPr>
          <p:cNvPicPr>
            <a:picLocks noChangeAspect="1"/>
          </p:cNvPicPr>
          <p:nvPr/>
        </p:nvPicPr>
        <p:blipFill>
          <a:blip r:embed="rId2"/>
          <a:stretch>
            <a:fillRect/>
          </a:stretch>
        </p:blipFill>
        <p:spPr>
          <a:xfrm>
            <a:off x="764814" y="1606630"/>
            <a:ext cx="8045794" cy="3772837"/>
          </a:xfrm>
          <a:prstGeom prst="rect">
            <a:avLst/>
          </a:prstGeom>
        </p:spPr>
      </p:pic>
    </p:spTree>
    <p:extLst>
      <p:ext uri="{BB962C8B-B14F-4D97-AF65-F5344CB8AC3E}">
        <p14:creationId xmlns:p14="http://schemas.microsoft.com/office/powerpoint/2010/main" val="15806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Objectives</a:t>
            </a:r>
          </a:p>
        </p:txBody>
      </p:sp>
      <p:sp>
        <p:nvSpPr>
          <p:cNvPr id="3" name="Slide Number Placeholder 2"/>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3</a:t>
            </a:fld>
            <a:endParaRPr lang="en-US" dirty="0">
              <a:solidFill>
                <a:srgbClr val="0C0C0C">
                  <a:tint val="75000"/>
                </a:srgbClr>
              </a:solidFill>
              <a:latin typeface="Arial"/>
            </a:endParaRPr>
          </a:p>
        </p:txBody>
      </p:sp>
      <p:sp>
        <p:nvSpPr>
          <p:cNvPr id="2" name="Content Placeholder 1"/>
          <p:cNvSpPr>
            <a:spLocks noGrp="1"/>
          </p:cNvSpPr>
          <p:nvPr>
            <p:ph idx="4294967295"/>
          </p:nvPr>
        </p:nvSpPr>
        <p:spPr>
          <a:xfrm>
            <a:off x="1689101" y="1327150"/>
            <a:ext cx="10501312" cy="4268788"/>
          </a:xfrm>
        </p:spPr>
        <p:txBody>
          <a:bodyPr/>
          <a:lstStyle/>
          <a:p>
            <a:pPr>
              <a:lnSpc>
                <a:spcPts val="2200"/>
              </a:lnSpc>
              <a:tabLst>
                <a:tab pos="228600" algn="l"/>
              </a:tabLst>
            </a:pPr>
            <a:r>
              <a:rPr lang="en-US" altLang="zh-CN" dirty="0">
                <a:solidFill>
                  <a:schemeClr val="tx1"/>
                </a:solidFill>
                <a:cs typeface="Arial" pitchFamily="34" charset="0"/>
              </a:rPr>
              <a:t>After completing this module, you will be able to:</a:t>
            </a:r>
          </a:p>
          <a:p>
            <a:pPr>
              <a:lnSpc>
                <a:spcPts val="1000"/>
              </a:lnSpc>
              <a:buNone/>
            </a:pPr>
            <a:endParaRPr lang="en-US" altLang="zh-CN" dirty="0">
              <a:solidFill>
                <a:schemeClr val="tx1"/>
              </a:solidFill>
            </a:endParaRPr>
          </a:p>
          <a:p>
            <a:pPr lvl="1"/>
            <a:r>
              <a:rPr lang="en-US" dirty="0"/>
              <a:t>List the types of IO abstracted in </a:t>
            </a:r>
            <a:r>
              <a:rPr lang="en-US" dirty="0" err="1">
                <a:highlight>
                  <a:srgbClr val="FFFF00"/>
                </a:highlight>
              </a:rPr>
              <a:t>Vitis</a:t>
            </a:r>
            <a:r>
              <a:rPr lang="en-US" dirty="0"/>
              <a:t> HLS</a:t>
            </a:r>
          </a:p>
          <a:p>
            <a:pPr lvl="1"/>
            <a:r>
              <a:rPr lang="en-US" dirty="0"/>
              <a:t>List various basic and optional IO ports handled in </a:t>
            </a:r>
            <a:r>
              <a:rPr lang="en-US" dirty="0" err="1">
                <a:highlight>
                  <a:srgbClr val="FFFF00"/>
                </a:highlight>
              </a:rPr>
              <a:t>Vitis</a:t>
            </a:r>
            <a:r>
              <a:rPr lang="en-US" dirty="0"/>
              <a:t> HLS</a:t>
            </a:r>
          </a:p>
          <a:p>
            <a:pPr lvl="1"/>
            <a:r>
              <a:rPr lang="en-US" dirty="0"/>
              <a:t>State how a design can be synthesized as combinatorial and sequential</a:t>
            </a:r>
          </a:p>
          <a:p>
            <a:pPr lvl="1"/>
            <a:r>
              <a:rPr lang="en-US" dirty="0"/>
              <a:t>Distinguish between block-level and port-level IO protocols</a:t>
            </a:r>
          </a:p>
          <a:p>
            <a:pPr lvl="1"/>
            <a:r>
              <a:rPr lang="en-US" dirty="0"/>
              <a:t>State how pointer interfaces are implemented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AP_CTRL_CHAIN</a:t>
            </a:r>
          </a:p>
        </p:txBody>
      </p:sp>
      <p:sp>
        <p:nvSpPr>
          <p:cNvPr id="5" name="Slide Number Placeholder 4"/>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30</a:t>
            </a:fld>
            <a:endParaRPr lang="en-US" dirty="0">
              <a:solidFill>
                <a:srgbClr val="0C0C0C">
                  <a:tint val="75000"/>
                </a:srgbClr>
              </a:solidFill>
              <a:latin typeface="Arial"/>
            </a:endParaRPr>
          </a:p>
        </p:txBody>
      </p:sp>
      <p:pic>
        <p:nvPicPr>
          <p:cNvPr id="7" name="Picture 2">
            <a:extLst>
              <a:ext uri="{FF2B5EF4-FFF2-40B4-BE49-F238E27FC236}">
                <a16:creationId xmlns:a16="http://schemas.microsoft.com/office/drawing/2014/main" id="{2A95D59E-4772-4493-9780-709AE7735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6721" y="1124080"/>
            <a:ext cx="8818639" cy="4737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a:extLst>
              <a:ext uri="{FF2B5EF4-FFF2-40B4-BE49-F238E27FC236}">
                <a16:creationId xmlns:a16="http://schemas.microsoft.com/office/drawing/2014/main" id="{BE917178-C15B-4D5D-BD73-F51D18EC8DFC}"/>
              </a:ext>
            </a:extLst>
          </p:cNvPr>
          <p:cNvSpPr txBox="1">
            <a:spLocks/>
          </p:cNvSpPr>
          <p:nvPr/>
        </p:nvSpPr>
        <p:spPr bwMode="auto">
          <a:xfrm>
            <a:off x="8810609" y="1762247"/>
            <a:ext cx="3186821" cy="3461602"/>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1313" indent="-341313" defTabSz="914400" fontAlgn="base">
              <a:spcBef>
                <a:spcPct val="0"/>
              </a:spcBef>
              <a:spcAft>
                <a:spcPct val="0"/>
              </a:spcAft>
              <a:buFont typeface="Arial" panose="020B0604020202020204" pitchFamily="34" charset="0"/>
              <a:buChar char="•"/>
              <a:defRPr/>
            </a:pPr>
            <a:r>
              <a:rPr lang="en-US" sz="1400" kern="0" dirty="0">
                <a:solidFill>
                  <a:srgbClr val="000000"/>
                </a:solidFill>
                <a:latin typeface="Arial"/>
              </a:rPr>
              <a:t>Asserting the </a:t>
            </a:r>
            <a:r>
              <a:rPr lang="en-US" sz="1400" kern="0" dirty="0" err="1">
                <a:solidFill>
                  <a:srgbClr val="000000"/>
                </a:solidFill>
                <a:latin typeface="Arial"/>
              </a:rPr>
              <a:t>ap_continue</a:t>
            </a:r>
            <a:r>
              <a:rPr lang="en-US" sz="1400" kern="0" dirty="0">
                <a:solidFill>
                  <a:srgbClr val="000000"/>
                </a:solidFill>
                <a:latin typeface="Arial"/>
              </a:rPr>
              <a:t> signal Low informs the design that the downstream block that consumes the data is not ready to accept new data</a:t>
            </a:r>
          </a:p>
          <a:p>
            <a:pPr marL="341313" indent="-341313" defTabSz="914400" fontAlgn="base">
              <a:spcBef>
                <a:spcPct val="0"/>
              </a:spcBef>
              <a:spcAft>
                <a:spcPct val="0"/>
              </a:spcAft>
              <a:buFont typeface="Arial" panose="020B0604020202020204" pitchFamily="34" charset="0"/>
              <a:buChar char="•"/>
              <a:defRPr/>
            </a:pPr>
            <a:endParaRPr lang="en-US" sz="1400" kern="0" dirty="0">
              <a:solidFill>
                <a:srgbClr val="000000"/>
              </a:solidFill>
              <a:latin typeface="Arial"/>
            </a:endParaRPr>
          </a:p>
          <a:p>
            <a:pPr marL="344488" indent="-344488" defTabSz="914400" fontAlgn="base">
              <a:spcBef>
                <a:spcPct val="0"/>
              </a:spcBef>
              <a:spcAft>
                <a:spcPct val="0"/>
              </a:spcAft>
              <a:buFont typeface="Arial" panose="020B0604020202020204" pitchFamily="34" charset="0"/>
              <a:buChar char="•"/>
              <a:defRPr/>
            </a:pPr>
            <a:r>
              <a:rPr lang="en-US" sz="1400" kern="0" dirty="0">
                <a:solidFill>
                  <a:srgbClr val="000000"/>
                </a:solidFill>
                <a:latin typeface="Arial"/>
              </a:rPr>
              <a:t>When </a:t>
            </a:r>
            <a:r>
              <a:rPr lang="en-US" sz="1400" kern="0" dirty="0" err="1">
                <a:solidFill>
                  <a:srgbClr val="000000"/>
                </a:solidFill>
                <a:latin typeface="Arial"/>
              </a:rPr>
              <a:t>ap_continue</a:t>
            </a:r>
            <a:r>
              <a:rPr lang="en-US" sz="1400" kern="0" dirty="0">
                <a:solidFill>
                  <a:srgbClr val="000000"/>
                </a:solidFill>
                <a:latin typeface="Arial"/>
              </a:rPr>
              <a:t> is asserted Low, the design stalls when it reaches the final state of the current transaction: the output data is presented on the interface, the </a:t>
            </a:r>
            <a:r>
              <a:rPr lang="en-US" sz="1400" kern="0" dirty="0" err="1">
                <a:solidFill>
                  <a:srgbClr val="000000"/>
                </a:solidFill>
                <a:latin typeface="Arial"/>
              </a:rPr>
              <a:t>ap_done</a:t>
            </a:r>
            <a:r>
              <a:rPr lang="en-US" sz="1400" kern="0" dirty="0">
                <a:solidFill>
                  <a:srgbClr val="000000"/>
                </a:solidFill>
                <a:latin typeface="Arial"/>
              </a:rPr>
              <a:t> signal can be asserted High and the design remains in this state until </a:t>
            </a:r>
            <a:r>
              <a:rPr lang="en-US" sz="1400" kern="0" dirty="0" err="1">
                <a:solidFill>
                  <a:srgbClr val="000000"/>
                </a:solidFill>
                <a:latin typeface="Arial"/>
              </a:rPr>
              <a:t>ap_continue</a:t>
            </a:r>
            <a:r>
              <a:rPr lang="en-US" sz="1400" kern="0" dirty="0">
                <a:solidFill>
                  <a:srgbClr val="000000"/>
                </a:solidFill>
                <a:latin typeface="Arial"/>
              </a:rPr>
              <a:t> is asserted High</a:t>
            </a:r>
            <a:endParaRPr lang="en-US" sz="1400" kern="0" dirty="0">
              <a:solidFill>
                <a:srgbClr val="000000"/>
              </a:solidFill>
              <a:latin typeface="Arial"/>
              <a:ea typeface="ＭＳ Ｐゴシック" pitchFamily="24" charset="-128"/>
              <a:cs typeface="ＭＳ Ｐゴシック" pitchFamily="24" charset="-128"/>
            </a:endParaRPr>
          </a:p>
        </p:txBody>
      </p:sp>
      <p:pic>
        <p:nvPicPr>
          <p:cNvPr id="3" name="Picture 2">
            <a:extLst>
              <a:ext uri="{FF2B5EF4-FFF2-40B4-BE49-F238E27FC236}">
                <a16:creationId xmlns:a16="http://schemas.microsoft.com/office/drawing/2014/main" id="{2ABF9723-DDF3-40F0-B528-FBF7FB08AF46}"/>
              </a:ext>
            </a:extLst>
          </p:cNvPr>
          <p:cNvPicPr>
            <a:picLocks noChangeAspect="1"/>
          </p:cNvPicPr>
          <p:nvPr/>
        </p:nvPicPr>
        <p:blipFill>
          <a:blip r:embed="rId3"/>
          <a:stretch>
            <a:fillRect/>
          </a:stretch>
        </p:blipFill>
        <p:spPr>
          <a:xfrm>
            <a:off x="764814" y="1606630"/>
            <a:ext cx="8045794" cy="3772837"/>
          </a:xfrm>
          <a:prstGeom prst="rect">
            <a:avLst/>
          </a:prstGeom>
        </p:spPr>
      </p:pic>
    </p:spTree>
    <p:extLst>
      <p:ext uri="{BB962C8B-B14F-4D97-AF65-F5344CB8AC3E}">
        <p14:creationId xmlns:p14="http://schemas.microsoft.com/office/powerpoint/2010/main" val="3344075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52EEB-0D03-4ED8-9029-7D2AE1C7F658}"/>
              </a:ext>
            </a:extLst>
          </p:cNvPr>
          <p:cNvSpPr>
            <a:spLocks noGrp="1"/>
          </p:cNvSpPr>
          <p:nvPr>
            <p:ph type="title"/>
          </p:nvPr>
        </p:nvSpPr>
        <p:spPr/>
        <p:txBody>
          <a:bodyPr/>
          <a:lstStyle/>
          <a:p>
            <a:r>
              <a:rPr lang="en-US" altLang="zh-CN" dirty="0"/>
              <a:t>Port Level Protocols</a:t>
            </a:r>
            <a:endParaRPr lang="zh-CN" altLang="en-US" dirty="0"/>
          </a:p>
        </p:txBody>
      </p:sp>
    </p:spTree>
    <p:extLst>
      <p:ext uri="{BB962C8B-B14F-4D97-AF65-F5344CB8AC3E}">
        <p14:creationId xmlns:p14="http://schemas.microsoft.com/office/powerpoint/2010/main" val="282351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 Level IO protocols</a:t>
            </a:r>
          </a:p>
        </p:txBody>
      </p:sp>
      <p:sp>
        <p:nvSpPr>
          <p:cNvPr id="3" name="Content Placeholder 2"/>
          <p:cNvSpPr>
            <a:spLocks noGrp="1"/>
          </p:cNvSpPr>
          <p:nvPr>
            <p:ph idx="1"/>
          </p:nvPr>
        </p:nvSpPr>
        <p:spPr>
          <a:xfrm>
            <a:off x="579121" y="1319865"/>
            <a:ext cx="11033760" cy="4632960"/>
          </a:xfrm>
        </p:spPr>
        <p:txBody>
          <a:bodyPr>
            <a:normAutofit lnSpcReduction="10000"/>
          </a:bodyPr>
          <a:lstStyle/>
          <a:p>
            <a:r>
              <a:rPr lang="en-US" dirty="0"/>
              <a:t>We’ve seen how the function return is validated</a:t>
            </a:r>
          </a:p>
          <a:p>
            <a:pPr lvl="1"/>
            <a:r>
              <a:rPr lang="en-US" dirty="0"/>
              <a:t>The block level output signal ap_done goes high to indicate the function return is valid</a:t>
            </a:r>
          </a:p>
          <a:p>
            <a:pPr lvl="1"/>
            <a:r>
              <a:rPr lang="en-US" dirty="0"/>
              <a:t>This allows downstream blocks to correctly sample the output port</a:t>
            </a:r>
          </a:p>
          <a:p>
            <a:pPr lvl="1"/>
            <a:endParaRPr lang="en-US" sz="300" dirty="0"/>
          </a:p>
          <a:p>
            <a:pPr lvl="1"/>
            <a:endParaRPr lang="en-US" dirty="0"/>
          </a:p>
          <a:p>
            <a:pPr lvl="1"/>
            <a:endParaRPr lang="en-US" dirty="0"/>
          </a:p>
          <a:p>
            <a:pPr lvl="1">
              <a:buNone/>
            </a:pPr>
            <a:endParaRPr lang="en-US" dirty="0"/>
          </a:p>
          <a:p>
            <a:r>
              <a:rPr lang="en-US" dirty="0"/>
              <a:t>For other outputs, Port Level IO protocols can be added </a:t>
            </a:r>
          </a:p>
          <a:p>
            <a:pPr lvl="1"/>
            <a:r>
              <a:rPr lang="en-US" dirty="0"/>
              <a:t>Allowing upstream and downstream blocks to synchronize with the other data ports</a:t>
            </a:r>
          </a:p>
          <a:p>
            <a:pPr lvl="1"/>
            <a:r>
              <a:rPr lang="en-US" dirty="0"/>
              <a:t>The type of protocol depends on the type of C port</a:t>
            </a:r>
          </a:p>
          <a:p>
            <a:pPr lvl="2"/>
            <a:r>
              <a:rPr lang="en-US" dirty="0"/>
              <a:t>Pass-by-value scalar</a:t>
            </a:r>
          </a:p>
          <a:p>
            <a:pPr lvl="2"/>
            <a:r>
              <a:rPr lang="en-US" dirty="0"/>
              <a:t>Pass-by-reference pointers</a:t>
            </a:r>
            <a:endParaRPr lang="en-US" strike="sngStrike" dirty="0"/>
          </a:p>
          <a:p>
            <a:pPr lvl="2"/>
            <a:r>
              <a:rPr lang="en-US" dirty="0"/>
              <a:t>Pass-by-reference arrays</a:t>
            </a:r>
          </a:p>
          <a:p>
            <a:pPr lvl="1">
              <a:buNone/>
            </a:pPr>
            <a:endParaRPr lang="en-US" dirty="0"/>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32</a:t>
            </a:fld>
            <a:endParaRPr lang="en-US" dirty="0"/>
          </a:p>
        </p:txBody>
      </p:sp>
      <p:sp>
        <p:nvSpPr>
          <p:cNvPr id="48" name="TextBox 47"/>
          <p:cNvSpPr txBox="1"/>
          <p:nvPr/>
        </p:nvSpPr>
        <p:spPr>
          <a:xfrm>
            <a:off x="2819628" y="5798937"/>
            <a:ext cx="7883773" cy="307777"/>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400" b="1" dirty="0"/>
              <a:t>The starting point is the type of argument used by the C function</a:t>
            </a:r>
          </a:p>
        </p:txBody>
      </p:sp>
      <p:sp>
        <p:nvSpPr>
          <p:cNvPr id="32" name="Rectangle 31">
            <a:extLst>
              <a:ext uri="{FF2B5EF4-FFF2-40B4-BE49-F238E27FC236}">
                <a16:creationId xmlns:a16="http://schemas.microsoft.com/office/drawing/2014/main" id="{C65D6322-0D42-4E13-AE21-FD78B77990A9}"/>
              </a:ext>
            </a:extLst>
          </p:cNvPr>
          <p:cNvSpPr/>
          <p:nvPr/>
        </p:nvSpPr>
        <p:spPr>
          <a:xfrm>
            <a:off x="2000535" y="2496755"/>
            <a:ext cx="3583533" cy="969899"/>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33" name="TextBox 32">
            <a:extLst>
              <a:ext uri="{FF2B5EF4-FFF2-40B4-BE49-F238E27FC236}">
                <a16:creationId xmlns:a16="http://schemas.microsoft.com/office/drawing/2014/main" id="{6504560A-BC38-499C-BD74-545181A051AC}"/>
              </a:ext>
            </a:extLst>
          </p:cNvPr>
          <p:cNvSpPr txBox="1"/>
          <p:nvPr/>
        </p:nvSpPr>
        <p:spPr>
          <a:xfrm>
            <a:off x="3415190" y="2496753"/>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rPr>
              <a:t>adders</a:t>
            </a:r>
          </a:p>
        </p:txBody>
      </p:sp>
      <p:sp>
        <p:nvSpPr>
          <p:cNvPr id="34" name="TextBox 33">
            <a:extLst>
              <a:ext uri="{FF2B5EF4-FFF2-40B4-BE49-F238E27FC236}">
                <a16:creationId xmlns:a16="http://schemas.microsoft.com/office/drawing/2014/main" id="{2C311096-8A8C-4D47-B167-2F3C6329D6B9}"/>
              </a:ext>
            </a:extLst>
          </p:cNvPr>
          <p:cNvSpPr txBox="1"/>
          <p:nvPr/>
        </p:nvSpPr>
        <p:spPr>
          <a:xfrm>
            <a:off x="5557676" y="2611968"/>
            <a:ext cx="8354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000000"/>
                </a:solidFill>
              </a:rPr>
              <a:t>ap_return</a:t>
            </a:r>
            <a:endParaRPr lang="en-US" sz="1100" b="1" kern="0" dirty="0">
              <a:solidFill>
                <a:srgbClr val="000000"/>
              </a:solidFill>
            </a:endParaRPr>
          </a:p>
        </p:txBody>
      </p:sp>
      <p:sp>
        <p:nvSpPr>
          <p:cNvPr id="35" name="TextBox 34">
            <a:extLst>
              <a:ext uri="{FF2B5EF4-FFF2-40B4-BE49-F238E27FC236}">
                <a16:creationId xmlns:a16="http://schemas.microsoft.com/office/drawing/2014/main" id="{CF717294-3EDB-4C94-A2EC-EC7E423534D1}"/>
              </a:ext>
            </a:extLst>
          </p:cNvPr>
          <p:cNvSpPr txBox="1"/>
          <p:nvPr/>
        </p:nvSpPr>
        <p:spPr>
          <a:xfrm>
            <a:off x="1666499" y="2573563"/>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in1</a:t>
            </a:r>
          </a:p>
        </p:txBody>
      </p:sp>
      <p:sp>
        <p:nvSpPr>
          <p:cNvPr id="36" name="TextBox 35">
            <a:extLst>
              <a:ext uri="{FF2B5EF4-FFF2-40B4-BE49-F238E27FC236}">
                <a16:creationId xmlns:a16="http://schemas.microsoft.com/office/drawing/2014/main" id="{76EAA75D-B6A1-455A-921C-9F9C3234A93A}"/>
              </a:ext>
            </a:extLst>
          </p:cNvPr>
          <p:cNvSpPr txBox="1"/>
          <p:nvPr/>
        </p:nvSpPr>
        <p:spPr>
          <a:xfrm>
            <a:off x="1666499" y="2748210"/>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In2</a:t>
            </a:r>
          </a:p>
        </p:txBody>
      </p:sp>
      <p:cxnSp>
        <p:nvCxnSpPr>
          <p:cNvPr id="37" name="Straight Arrow Connector 36">
            <a:extLst>
              <a:ext uri="{FF2B5EF4-FFF2-40B4-BE49-F238E27FC236}">
                <a16:creationId xmlns:a16="http://schemas.microsoft.com/office/drawing/2014/main" id="{B4317908-BA0B-412E-9FD6-9BE6E2B14EC5}"/>
              </a:ext>
            </a:extLst>
          </p:cNvPr>
          <p:cNvCxnSpPr/>
          <p:nvPr/>
        </p:nvCxnSpPr>
        <p:spPr>
          <a:xfrm>
            <a:off x="1993934" y="268877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39" name="Straight Arrow Connector 38">
            <a:extLst>
              <a:ext uri="{FF2B5EF4-FFF2-40B4-BE49-F238E27FC236}">
                <a16:creationId xmlns:a16="http://schemas.microsoft.com/office/drawing/2014/main" id="{3B71A0FE-37E8-4A4E-A192-35DAE5011495}"/>
              </a:ext>
            </a:extLst>
          </p:cNvPr>
          <p:cNvCxnSpPr/>
          <p:nvPr/>
        </p:nvCxnSpPr>
        <p:spPr>
          <a:xfrm>
            <a:off x="1993934" y="288080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40" name="Straight Arrow Connector 39">
            <a:extLst>
              <a:ext uri="{FF2B5EF4-FFF2-40B4-BE49-F238E27FC236}">
                <a16:creationId xmlns:a16="http://schemas.microsoft.com/office/drawing/2014/main" id="{EEB8B242-82B9-4911-84C3-45EFF2764163}"/>
              </a:ext>
            </a:extLst>
          </p:cNvPr>
          <p:cNvCxnSpPr/>
          <p:nvPr/>
        </p:nvCxnSpPr>
        <p:spPr>
          <a:xfrm>
            <a:off x="5174520" y="2727183"/>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1" name="TextBox 40">
            <a:extLst>
              <a:ext uri="{FF2B5EF4-FFF2-40B4-BE49-F238E27FC236}">
                <a16:creationId xmlns:a16="http://schemas.microsoft.com/office/drawing/2014/main" id="{39A9FE3E-E962-4824-855E-01EAAD8DE07F}"/>
              </a:ext>
            </a:extLst>
          </p:cNvPr>
          <p:cNvSpPr txBox="1"/>
          <p:nvPr/>
        </p:nvSpPr>
        <p:spPr>
          <a:xfrm>
            <a:off x="1665873" y="2934127"/>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In3</a:t>
            </a:r>
          </a:p>
        </p:txBody>
      </p:sp>
      <p:cxnSp>
        <p:nvCxnSpPr>
          <p:cNvPr id="42" name="Straight Arrow Connector 41">
            <a:extLst>
              <a:ext uri="{FF2B5EF4-FFF2-40B4-BE49-F238E27FC236}">
                <a16:creationId xmlns:a16="http://schemas.microsoft.com/office/drawing/2014/main" id="{B73DEC66-52AA-407C-BC39-17E6AF016F7E}"/>
              </a:ext>
            </a:extLst>
          </p:cNvPr>
          <p:cNvCxnSpPr/>
          <p:nvPr/>
        </p:nvCxnSpPr>
        <p:spPr>
          <a:xfrm>
            <a:off x="1993309" y="306671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4" name="TextBox 43">
            <a:extLst>
              <a:ext uri="{FF2B5EF4-FFF2-40B4-BE49-F238E27FC236}">
                <a16:creationId xmlns:a16="http://schemas.microsoft.com/office/drawing/2014/main" id="{D4ADCEB5-CF81-4FB3-A941-31AEA0CF9F61}"/>
              </a:ext>
            </a:extLst>
          </p:cNvPr>
          <p:cNvSpPr txBox="1"/>
          <p:nvPr/>
        </p:nvSpPr>
        <p:spPr>
          <a:xfrm>
            <a:off x="5545712" y="3005792"/>
            <a:ext cx="766557"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ap_done</a:t>
            </a:r>
          </a:p>
        </p:txBody>
      </p:sp>
      <p:sp>
        <p:nvSpPr>
          <p:cNvPr id="45" name="TextBox 44">
            <a:extLst>
              <a:ext uri="{FF2B5EF4-FFF2-40B4-BE49-F238E27FC236}">
                <a16:creationId xmlns:a16="http://schemas.microsoft.com/office/drawing/2014/main" id="{F7C8737C-F94B-47AF-AE83-72EAB2C6C455}"/>
              </a:ext>
            </a:extLst>
          </p:cNvPr>
          <p:cNvSpPr txBox="1"/>
          <p:nvPr/>
        </p:nvSpPr>
        <p:spPr>
          <a:xfrm>
            <a:off x="1321488" y="3188043"/>
            <a:ext cx="710451"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ap_start</a:t>
            </a:r>
          </a:p>
        </p:txBody>
      </p:sp>
      <p:cxnSp>
        <p:nvCxnSpPr>
          <p:cNvPr id="49" name="Straight Arrow Connector 48">
            <a:extLst>
              <a:ext uri="{FF2B5EF4-FFF2-40B4-BE49-F238E27FC236}">
                <a16:creationId xmlns:a16="http://schemas.microsoft.com/office/drawing/2014/main" id="{3DC8B265-B5D5-4901-A456-77034A383552}"/>
              </a:ext>
            </a:extLst>
          </p:cNvPr>
          <p:cNvCxnSpPr/>
          <p:nvPr/>
        </p:nvCxnSpPr>
        <p:spPr>
          <a:xfrm>
            <a:off x="1980745" y="330325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50" name="Straight Arrow Connector 49">
            <a:extLst>
              <a:ext uri="{FF2B5EF4-FFF2-40B4-BE49-F238E27FC236}">
                <a16:creationId xmlns:a16="http://schemas.microsoft.com/office/drawing/2014/main" id="{DAA53B3B-BB09-48DE-A757-F1989F2DB4F0}"/>
              </a:ext>
            </a:extLst>
          </p:cNvPr>
          <p:cNvCxnSpPr/>
          <p:nvPr/>
        </p:nvCxnSpPr>
        <p:spPr>
          <a:xfrm>
            <a:off x="5161331" y="312100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51" name="TextBox 50">
            <a:extLst>
              <a:ext uri="{FF2B5EF4-FFF2-40B4-BE49-F238E27FC236}">
                <a16:creationId xmlns:a16="http://schemas.microsoft.com/office/drawing/2014/main" id="{86E3C5EB-9C80-4CBE-B446-DACE0B287862}"/>
              </a:ext>
            </a:extLst>
          </p:cNvPr>
          <p:cNvSpPr txBox="1"/>
          <p:nvPr/>
        </p:nvSpPr>
        <p:spPr>
          <a:xfrm>
            <a:off x="5555722" y="3205042"/>
            <a:ext cx="670376"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ap_idle</a:t>
            </a:r>
          </a:p>
        </p:txBody>
      </p:sp>
      <p:cxnSp>
        <p:nvCxnSpPr>
          <p:cNvPr id="52" name="Straight Arrow Connector 51">
            <a:extLst>
              <a:ext uri="{FF2B5EF4-FFF2-40B4-BE49-F238E27FC236}">
                <a16:creationId xmlns:a16="http://schemas.microsoft.com/office/drawing/2014/main" id="{A397B10C-02A2-4870-8198-0E65BE8CB2C3}"/>
              </a:ext>
            </a:extLst>
          </p:cNvPr>
          <p:cNvCxnSpPr/>
          <p:nvPr/>
        </p:nvCxnSpPr>
        <p:spPr>
          <a:xfrm>
            <a:off x="5161957" y="332025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53" name="Rectangle 52">
            <a:extLst>
              <a:ext uri="{FF2B5EF4-FFF2-40B4-BE49-F238E27FC236}">
                <a16:creationId xmlns:a16="http://schemas.microsoft.com/office/drawing/2014/main" id="{09CEC891-D219-4A9D-85E1-93F77D361B83}"/>
              </a:ext>
            </a:extLst>
          </p:cNvPr>
          <p:cNvSpPr/>
          <p:nvPr/>
        </p:nvSpPr>
        <p:spPr>
          <a:xfrm>
            <a:off x="8207492" y="2535160"/>
            <a:ext cx="2086362" cy="969899"/>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54" name="TextBox 53">
            <a:extLst>
              <a:ext uri="{FF2B5EF4-FFF2-40B4-BE49-F238E27FC236}">
                <a16:creationId xmlns:a16="http://schemas.microsoft.com/office/drawing/2014/main" id="{EDFF3E6A-B168-4F85-B035-51B670CEB056}"/>
              </a:ext>
            </a:extLst>
          </p:cNvPr>
          <p:cNvSpPr txBox="1"/>
          <p:nvPr/>
        </p:nvSpPr>
        <p:spPr>
          <a:xfrm>
            <a:off x="9255061" y="2535158"/>
            <a:ext cx="1015021"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rPr>
              <a:t>downstream</a:t>
            </a:r>
          </a:p>
        </p:txBody>
      </p:sp>
      <p:sp>
        <p:nvSpPr>
          <p:cNvPr id="55" name="TextBox 54">
            <a:extLst>
              <a:ext uri="{FF2B5EF4-FFF2-40B4-BE49-F238E27FC236}">
                <a16:creationId xmlns:a16="http://schemas.microsoft.com/office/drawing/2014/main" id="{43BAE40B-5941-4B05-A361-D5AE387C43A5}"/>
              </a:ext>
            </a:extLst>
          </p:cNvPr>
          <p:cNvSpPr txBox="1"/>
          <p:nvPr/>
        </p:nvSpPr>
        <p:spPr>
          <a:xfrm>
            <a:off x="7790100" y="2611968"/>
            <a:ext cx="461985"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data</a:t>
            </a:r>
          </a:p>
        </p:txBody>
      </p:sp>
      <p:cxnSp>
        <p:nvCxnSpPr>
          <p:cNvPr id="56" name="Straight Arrow Connector 55">
            <a:extLst>
              <a:ext uri="{FF2B5EF4-FFF2-40B4-BE49-F238E27FC236}">
                <a16:creationId xmlns:a16="http://schemas.microsoft.com/office/drawing/2014/main" id="{93AA8BA6-EC65-464D-B466-4FFE2C25DD1A}"/>
              </a:ext>
            </a:extLst>
          </p:cNvPr>
          <p:cNvCxnSpPr/>
          <p:nvPr/>
        </p:nvCxnSpPr>
        <p:spPr>
          <a:xfrm>
            <a:off x="8200892" y="272718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57" name="TextBox 56">
            <a:extLst>
              <a:ext uri="{FF2B5EF4-FFF2-40B4-BE49-F238E27FC236}">
                <a16:creationId xmlns:a16="http://schemas.microsoft.com/office/drawing/2014/main" id="{F558509F-2FCA-4E21-956F-E39CE38590F4}"/>
              </a:ext>
            </a:extLst>
          </p:cNvPr>
          <p:cNvSpPr txBox="1"/>
          <p:nvPr/>
        </p:nvSpPr>
        <p:spPr>
          <a:xfrm>
            <a:off x="7640396" y="2813767"/>
            <a:ext cx="611065"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enable</a:t>
            </a:r>
          </a:p>
        </p:txBody>
      </p:sp>
      <p:cxnSp>
        <p:nvCxnSpPr>
          <p:cNvPr id="58" name="Straight Arrow Connector 57">
            <a:extLst>
              <a:ext uri="{FF2B5EF4-FFF2-40B4-BE49-F238E27FC236}">
                <a16:creationId xmlns:a16="http://schemas.microsoft.com/office/drawing/2014/main" id="{BEBC4F56-5DE1-4926-BB80-466E1E62AF1A}"/>
              </a:ext>
            </a:extLst>
          </p:cNvPr>
          <p:cNvCxnSpPr/>
          <p:nvPr/>
        </p:nvCxnSpPr>
        <p:spPr>
          <a:xfrm>
            <a:off x="8200267" y="294635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59" name="Straight Connector 58">
            <a:extLst>
              <a:ext uri="{FF2B5EF4-FFF2-40B4-BE49-F238E27FC236}">
                <a16:creationId xmlns:a16="http://schemas.microsoft.com/office/drawing/2014/main" id="{BD2A272B-2F83-48FF-8D3F-665E06BD144A}"/>
              </a:ext>
            </a:extLst>
          </p:cNvPr>
          <p:cNvCxnSpPr>
            <a:stCxn id="34" idx="3"/>
            <a:endCxn id="55" idx="1"/>
          </p:cNvCxnSpPr>
          <p:nvPr/>
        </p:nvCxnSpPr>
        <p:spPr>
          <a:xfrm flipV="1">
            <a:off x="6393161" y="2738927"/>
            <a:ext cx="1396939" cy="3847"/>
          </a:xfrm>
          <a:prstGeom prst="line">
            <a:avLst/>
          </a:prstGeom>
          <a:noFill/>
          <a:ln w="25400" cap="flat" cmpd="sng" algn="ctr">
            <a:solidFill>
              <a:srgbClr val="008CA8"/>
            </a:solidFill>
            <a:prstDash val="solid"/>
            <a:headEnd type="none" w="med" len="med"/>
            <a:tailEnd type="triangle" w="med" len="med"/>
          </a:ln>
          <a:effectLst>
            <a:outerShdw blurRad="40000" dist="20000" dir="5400000" rotWithShape="0">
              <a:srgbClr val="000000">
                <a:alpha val="38000"/>
              </a:srgbClr>
            </a:outerShdw>
          </a:effectLst>
        </p:spPr>
      </p:cxnSp>
      <p:cxnSp>
        <p:nvCxnSpPr>
          <p:cNvPr id="60" name="Elbow Connector 42">
            <a:extLst>
              <a:ext uri="{FF2B5EF4-FFF2-40B4-BE49-F238E27FC236}">
                <a16:creationId xmlns:a16="http://schemas.microsoft.com/office/drawing/2014/main" id="{2E64E718-DC25-496C-A119-692C847923B5}"/>
              </a:ext>
            </a:extLst>
          </p:cNvPr>
          <p:cNvCxnSpPr>
            <a:stCxn id="44" idx="3"/>
            <a:endCxn id="57" idx="1"/>
          </p:cNvCxnSpPr>
          <p:nvPr/>
        </p:nvCxnSpPr>
        <p:spPr>
          <a:xfrm flipV="1">
            <a:off x="6312269" y="2940725"/>
            <a:ext cx="1328127" cy="195872"/>
          </a:xfrm>
          <a:prstGeom prst="bentConnector3">
            <a:avLst>
              <a:gd name="adj1" fmla="val 50000"/>
            </a:avLst>
          </a:prstGeom>
          <a:noFill/>
          <a:ln w="25400" cap="flat" cmpd="sng" algn="ctr">
            <a:solidFill>
              <a:srgbClr val="008CA8"/>
            </a:solidFill>
            <a:prstDash val="solid"/>
            <a:headEnd type="none" w="med" len="med"/>
            <a:tailEnd type="triangle" w="med" len="med"/>
          </a:ln>
          <a:effectLst>
            <a:outerShdw blurRad="40000" dist="20000" dir="5400000" rotWithShape="0">
              <a:srgbClr val="000000">
                <a:alpha val="38000"/>
              </a:srgbClr>
            </a:outerShdw>
          </a:effectLst>
        </p:spPr>
      </p:cxnSp>
      <p:sp>
        <p:nvSpPr>
          <p:cNvPr id="61" name="TextBox 60">
            <a:extLst>
              <a:ext uri="{FF2B5EF4-FFF2-40B4-BE49-F238E27FC236}">
                <a16:creationId xmlns:a16="http://schemas.microsoft.com/office/drawing/2014/main" id="{D714BF84-CB50-421E-BCC4-C43B828DB21C}"/>
              </a:ext>
            </a:extLst>
          </p:cNvPr>
          <p:cNvSpPr txBox="1"/>
          <p:nvPr/>
        </p:nvSpPr>
        <p:spPr>
          <a:xfrm>
            <a:off x="5561128" y="2820992"/>
            <a:ext cx="474809"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sum</a:t>
            </a:r>
          </a:p>
        </p:txBody>
      </p:sp>
      <p:cxnSp>
        <p:nvCxnSpPr>
          <p:cNvPr id="62" name="Straight Arrow Connector 61">
            <a:extLst>
              <a:ext uri="{FF2B5EF4-FFF2-40B4-BE49-F238E27FC236}">
                <a16:creationId xmlns:a16="http://schemas.microsoft.com/office/drawing/2014/main" id="{295D5749-7666-4C20-95A7-B944475169CD}"/>
              </a:ext>
            </a:extLst>
          </p:cNvPr>
          <p:cNvCxnSpPr/>
          <p:nvPr/>
        </p:nvCxnSpPr>
        <p:spPr>
          <a:xfrm>
            <a:off x="5174521" y="293620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checkerboard(across)">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 Level IO protocols</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33</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normAutofit/>
          </a:bodyPr>
          <a:lstStyle/>
          <a:p>
            <a:r>
              <a:rPr lang="en-US" dirty="0"/>
              <a:t>We’ve seen how the function return is validated</a:t>
            </a:r>
          </a:p>
          <a:p>
            <a:pPr lvl="1"/>
            <a:r>
              <a:rPr lang="en-US" dirty="0"/>
              <a:t>The block level output signal ap_done goes high to indicate the function return is valid</a:t>
            </a:r>
          </a:p>
          <a:p>
            <a:pPr lvl="1"/>
            <a:r>
              <a:rPr lang="en-US" dirty="0"/>
              <a:t>This allows downstream blocks to correctly sample the output port</a:t>
            </a:r>
          </a:p>
          <a:p>
            <a:pPr lvl="1"/>
            <a:endParaRPr lang="en-US" sz="300" dirty="0"/>
          </a:p>
          <a:p>
            <a:pPr lvl="1"/>
            <a:endParaRPr lang="en-US" dirty="0"/>
          </a:p>
          <a:p>
            <a:pPr lvl="1"/>
            <a:endParaRPr lang="en-US" dirty="0"/>
          </a:p>
          <a:p>
            <a:pPr lvl="1">
              <a:buNone/>
            </a:pPr>
            <a:endParaRPr lang="en-US" dirty="0"/>
          </a:p>
          <a:p>
            <a:r>
              <a:rPr lang="en-US" dirty="0"/>
              <a:t>For other outputs, Port Level IO protocols can be added </a:t>
            </a:r>
          </a:p>
          <a:p>
            <a:pPr lvl="1"/>
            <a:r>
              <a:rPr lang="en-US" dirty="0"/>
              <a:t>Allowing upstream and downstream blocks to synchronize with the other data ports</a:t>
            </a:r>
          </a:p>
          <a:p>
            <a:pPr lvl="1"/>
            <a:r>
              <a:rPr lang="en-US" dirty="0"/>
              <a:t>The type of protocol depends on the type of C port</a:t>
            </a:r>
          </a:p>
          <a:p>
            <a:pPr lvl="2"/>
            <a:r>
              <a:rPr lang="en-US" dirty="0"/>
              <a:t>Pass-by-value scalar</a:t>
            </a:r>
          </a:p>
          <a:p>
            <a:pPr lvl="2"/>
            <a:r>
              <a:rPr lang="en-US" dirty="0"/>
              <a:t>Pass-by-reference pointers </a:t>
            </a:r>
            <a:r>
              <a:rPr lang="en-US" strike="sngStrike" dirty="0"/>
              <a:t>(&amp; references in C++)</a:t>
            </a:r>
          </a:p>
          <a:p>
            <a:pPr lvl="2"/>
            <a:r>
              <a:rPr lang="en-US" dirty="0"/>
              <a:t>Pass-by-reference arrays</a:t>
            </a:r>
          </a:p>
          <a:p>
            <a:pPr lvl="1">
              <a:buNone/>
            </a:pPr>
            <a:endParaRPr lang="en-US" dirty="0"/>
          </a:p>
        </p:txBody>
      </p:sp>
      <p:sp>
        <p:nvSpPr>
          <p:cNvPr id="48" name="TextBox 47"/>
          <p:cNvSpPr txBox="1"/>
          <p:nvPr/>
        </p:nvSpPr>
        <p:spPr>
          <a:xfrm>
            <a:off x="2819628" y="5798937"/>
            <a:ext cx="7883773" cy="307777"/>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1400" b="1" dirty="0">
                <a:solidFill>
                  <a:srgbClr val="0C0C0C"/>
                </a:solidFill>
                <a:latin typeface="Arial"/>
              </a:rPr>
              <a:t>The starting point is the type of argument used by the C function</a:t>
            </a:r>
          </a:p>
        </p:txBody>
      </p:sp>
      <p:sp>
        <p:nvSpPr>
          <p:cNvPr id="32" name="Rectangle 31">
            <a:extLst>
              <a:ext uri="{FF2B5EF4-FFF2-40B4-BE49-F238E27FC236}">
                <a16:creationId xmlns:a16="http://schemas.microsoft.com/office/drawing/2014/main" id="{C65D6322-0D42-4E13-AE21-FD78B77990A9}"/>
              </a:ext>
            </a:extLst>
          </p:cNvPr>
          <p:cNvSpPr/>
          <p:nvPr/>
        </p:nvSpPr>
        <p:spPr>
          <a:xfrm>
            <a:off x="2000535" y="2496755"/>
            <a:ext cx="3583533" cy="969899"/>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33" name="TextBox 32">
            <a:extLst>
              <a:ext uri="{FF2B5EF4-FFF2-40B4-BE49-F238E27FC236}">
                <a16:creationId xmlns:a16="http://schemas.microsoft.com/office/drawing/2014/main" id="{6504560A-BC38-499C-BD74-545181A051AC}"/>
              </a:ext>
            </a:extLst>
          </p:cNvPr>
          <p:cNvSpPr txBox="1"/>
          <p:nvPr/>
        </p:nvSpPr>
        <p:spPr>
          <a:xfrm>
            <a:off x="3415190" y="2496753"/>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latin typeface="Arial"/>
              </a:rPr>
              <a:t>adders</a:t>
            </a:r>
          </a:p>
        </p:txBody>
      </p:sp>
      <p:sp>
        <p:nvSpPr>
          <p:cNvPr id="34" name="TextBox 33">
            <a:extLst>
              <a:ext uri="{FF2B5EF4-FFF2-40B4-BE49-F238E27FC236}">
                <a16:creationId xmlns:a16="http://schemas.microsoft.com/office/drawing/2014/main" id="{2C311096-8A8C-4D47-B167-2F3C6329D6B9}"/>
              </a:ext>
            </a:extLst>
          </p:cNvPr>
          <p:cNvSpPr txBox="1"/>
          <p:nvPr/>
        </p:nvSpPr>
        <p:spPr>
          <a:xfrm>
            <a:off x="5557676" y="2611968"/>
            <a:ext cx="8354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000000"/>
                </a:solidFill>
                <a:latin typeface="Arial"/>
              </a:rPr>
              <a:t>ap_return</a:t>
            </a:r>
            <a:endParaRPr lang="en-US" sz="1100" b="1" kern="0" dirty="0">
              <a:solidFill>
                <a:srgbClr val="000000"/>
              </a:solidFill>
              <a:latin typeface="Arial"/>
            </a:endParaRPr>
          </a:p>
        </p:txBody>
      </p:sp>
      <p:sp>
        <p:nvSpPr>
          <p:cNvPr id="35" name="TextBox 34">
            <a:extLst>
              <a:ext uri="{FF2B5EF4-FFF2-40B4-BE49-F238E27FC236}">
                <a16:creationId xmlns:a16="http://schemas.microsoft.com/office/drawing/2014/main" id="{CF717294-3EDB-4C94-A2EC-EC7E423534D1}"/>
              </a:ext>
            </a:extLst>
          </p:cNvPr>
          <p:cNvSpPr txBox="1"/>
          <p:nvPr/>
        </p:nvSpPr>
        <p:spPr>
          <a:xfrm>
            <a:off x="1666499" y="2573563"/>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in1</a:t>
            </a:r>
          </a:p>
        </p:txBody>
      </p:sp>
      <p:sp>
        <p:nvSpPr>
          <p:cNvPr id="36" name="TextBox 35">
            <a:extLst>
              <a:ext uri="{FF2B5EF4-FFF2-40B4-BE49-F238E27FC236}">
                <a16:creationId xmlns:a16="http://schemas.microsoft.com/office/drawing/2014/main" id="{76EAA75D-B6A1-455A-921C-9F9C3234A93A}"/>
              </a:ext>
            </a:extLst>
          </p:cNvPr>
          <p:cNvSpPr txBox="1"/>
          <p:nvPr/>
        </p:nvSpPr>
        <p:spPr>
          <a:xfrm>
            <a:off x="1666499" y="2748210"/>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In2</a:t>
            </a:r>
          </a:p>
        </p:txBody>
      </p:sp>
      <p:cxnSp>
        <p:nvCxnSpPr>
          <p:cNvPr id="37" name="Straight Arrow Connector 36">
            <a:extLst>
              <a:ext uri="{FF2B5EF4-FFF2-40B4-BE49-F238E27FC236}">
                <a16:creationId xmlns:a16="http://schemas.microsoft.com/office/drawing/2014/main" id="{B4317908-BA0B-412E-9FD6-9BE6E2B14EC5}"/>
              </a:ext>
            </a:extLst>
          </p:cNvPr>
          <p:cNvCxnSpPr/>
          <p:nvPr/>
        </p:nvCxnSpPr>
        <p:spPr>
          <a:xfrm>
            <a:off x="1993934" y="268877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39" name="Straight Arrow Connector 38">
            <a:extLst>
              <a:ext uri="{FF2B5EF4-FFF2-40B4-BE49-F238E27FC236}">
                <a16:creationId xmlns:a16="http://schemas.microsoft.com/office/drawing/2014/main" id="{3B71A0FE-37E8-4A4E-A192-35DAE5011495}"/>
              </a:ext>
            </a:extLst>
          </p:cNvPr>
          <p:cNvCxnSpPr/>
          <p:nvPr/>
        </p:nvCxnSpPr>
        <p:spPr>
          <a:xfrm>
            <a:off x="1993934" y="288080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40" name="Straight Arrow Connector 39">
            <a:extLst>
              <a:ext uri="{FF2B5EF4-FFF2-40B4-BE49-F238E27FC236}">
                <a16:creationId xmlns:a16="http://schemas.microsoft.com/office/drawing/2014/main" id="{EEB8B242-82B9-4911-84C3-45EFF2764163}"/>
              </a:ext>
            </a:extLst>
          </p:cNvPr>
          <p:cNvCxnSpPr/>
          <p:nvPr/>
        </p:nvCxnSpPr>
        <p:spPr>
          <a:xfrm>
            <a:off x="5174520" y="2727183"/>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1" name="TextBox 40">
            <a:extLst>
              <a:ext uri="{FF2B5EF4-FFF2-40B4-BE49-F238E27FC236}">
                <a16:creationId xmlns:a16="http://schemas.microsoft.com/office/drawing/2014/main" id="{39A9FE3E-E962-4824-855E-01EAAD8DE07F}"/>
              </a:ext>
            </a:extLst>
          </p:cNvPr>
          <p:cNvSpPr txBox="1"/>
          <p:nvPr/>
        </p:nvSpPr>
        <p:spPr>
          <a:xfrm>
            <a:off x="1665873" y="2934127"/>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In3</a:t>
            </a:r>
          </a:p>
        </p:txBody>
      </p:sp>
      <p:cxnSp>
        <p:nvCxnSpPr>
          <p:cNvPr id="42" name="Straight Arrow Connector 41">
            <a:extLst>
              <a:ext uri="{FF2B5EF4-FFF2-40B4-BE49-F238E27FC236}">
                <a16:creationId xmlns:a16="http://schemas.microsoft.com/office/drawing/2014/main" id="{B73DEC66-52AA-407C-BC39-17E6AF016F7E}"/>
              </a:ext>
            </a:extLst>
          </p:cNvPr>
          <p:cNvCxnSpPr/>
          <p:nvPr/>
        </p:nvCxnSpPr>
        <p:spPr>
          <a:xfrm>
            <a:off x="1993309" y="306671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4" name="TextBox 43">
            <a:extLst>
              <a:ext uri="{FF2B5EF4-FFF2-40B4-BE49-F238E27FC236}">
                <a16:creationId xmlns:a16="http://schemas.microsoft.com/office/drawing/2014/main" id="{D4ADCEB5-CF81-4FB3-A941-31AEA0CF9F61}"/>
              </a:ext>
            </a:extLst>
          </p:cNvPr>
          <p:cNvSpPr txBox="1"/>
          <p:nvPr/>
        </p:nvSpPr>
        <p:spPr>
          <a:xfrm>
            <a:off x="5545712" y="3005792"/>
            <a:ext cx="766557"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latin typeface="Arial"/>
              </a:rPr>
              <a:t>ap_done</a:t>
            </a:r>
          </a:p>
        </p:txBody>
      </p:sp>
      <p:sp>
        <p:nvSpPr>
          <p:cNvPr id="45" name="TextBox 44">
            <a:extLst>
              <a:ext uri="{FF2B5EF4-FFF2-40B4-BE49-F238E27FC236}">
                <a16:creationId xmlns:a16="http://schemas.microsoft.com/office/drawing/2014/main" id="{F7C8737C-F94B-47AF-AE83-72EAB2C6C455}"/>
              </a:ext>
            </a:extLst>
          </p:cNvPr>
          <p:cNvSpPr txBox="1"/>
          <p:nvPr/>
        </p:nvSpPr>
        <p:spPr>
          <a:xfrm>
            <a:off x="1321488" y="3188043"/>
            <a:ext cx="710451"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ap_start</a:t>
            </a:r>
          </a:p>
        </p:txBody>
      </p:sp>
      <p:cxnSp>
        <p:nvCxnSpPr>
          <p:cNvPr id="49" name="Straight Arrow Connector 48">
            <a:extLst>
              <a:ext uri="{FF2B5EF4-FFF2-40B4-BE49-F238E27FC236}">
                <a16:creationId xmlns:a16="http://schemas.microsoft.com/office/drawing/2014/main" id="{3DC8B265-B5D5-4901-A456-77034A383552}"/>
              </a:ext>
            </a:extLst>
          </p:cNvPr>
          <p:cNvCxnSpPr/>
          <p:nvPr/>
        </p:nvCxnSpPr>
        <p:spPr>
          <a:xfrm>
            <a:off x="1980745" y="330325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50" name="Straight Arrow Connector 49">
            <a:extLst>
              <a:ext uri="{FF2B5EF4-FFF2-40B4-BE49-F238E27FC236}">
                <a16:creationId xmlns:a16="http://schemas.microsoft.com/office/drawing/2014/main" id="{DAA53B3B-BB09-48DE-A757-F1989F2DB4F0}"/>
              </a:ext>
            </a:extLst>
          </p:cNvPr>
          <p:cNvCxnSpPr/>
          <p:nvPr/>
        </p:nvCxnSpPr>
        <p:spPr>
          <a:xfrm>
            <a:off x="5161331" y="312100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51" name="TextBox 50">
            <a:extLst>
              <a:ext uri="{FF2B5EF4-FFF2-40B4-BE49-F238E27FC236}">
                <a16:creationId xmlns:a16="http://schemas.microsoft.com/office/drawing/2014/main" id="{86E3C5EB-9C80-4CBE-B446-DACE0B287862}"/>
              </a:ext>
            </a:extLst>
          </p:cNvPr>
          <p:cNvSpPr txBox="1"/>
          <p:nvPr/>
        </p:nvSpPr>
        <p:spPr>
          <a:xfrm>
            <a:off x="5555722" y="3205042"/>
            <a:ext cx="670376"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latin typeface="Arial"/>
              </a:rPr>
              <a:t>ap_idle</a:t>
            </a:r>
          </a:p>
        </p:txBody>
      </p:sp>
      <p:cxnSp>
        <p:nvCxnSpPr>
          <p:cNvPr id="52" name="Straight Arrow Connector 51">
            <a:extLst>
              <a:ext uri="{FF2B5EF4-FFF2-40B4-BE49-F238E27FC236}">
                <a16:creationId xmlns:a16="http://schemas.microsoft.com/office/drawing/2014/main" id="{A397B10C-02A2-4870-8198-0E65BE8CB2C3}"/>
              </a:ext>
            </a:extLst>
          </p:cNvPr>
          <p:cNvCxnSpPr/>
          <p:nvPr/>
        </p:nvCxnSpPr>
        <p:spPr>
          <a:xfrm>
            <a:off x="5161957" y="332025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53" name="Rectangle 52">
            <a:extLst>
              <a:ext uri="{FF2B5EF4-FFF2-40B4-BE49-F238E27FC236}">
                <a16:creationId xmlns:a16="http://schemas.microsoft.com/office/drawing/2014/main" id="{09CEC891-D219-4A9D-85E1-93F77D361B83}"/>
              </a:ext>
            </a:extLst>
          </p:cNvPr>
          <p:cNvSpPr/>
          <p:nvPr/>
        </p:nvSpPr>
        <p:spPr>
          <a:xfrm>
            <a:off x="8207492" y="2535160"/>
            <a:ext cx="2086362" cy="969899"/>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54" name="TextBox 53">
            <a:extLst>
              <a:ext uri="{FF2B5EF4-FFF2-40B4-BE49-F238E27FC236}">
                <a16:creationId xmlns:a16="http://schemas.microsoft.com/office/drawing/2014/main" id="{EDFF3E6A-B168-4F85-B035-51B670CEB056}"/>
              </a:ext>
            </a:extLst>
          </p:cNvPr>
          <p:cNvSpPr txBox="1"/>
          <p:nvPr/>
        </p:nvSpPr>
        <p:spPr>
          <a:xfrm>
            <a:off x="9255061" y="2535158"/>
            <a:ext cx="1015021"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latin typeface="Arial"/>
              </a:rPr>
              <a:t>downstream</a:t>
            </a:r>
          </a:p>
        </p:txBody>
      </p:sp>
      <p:sp>
        <p:nvSpPr>
          <p:cNvPr id="55" name="TextBox 54">
            <a:extLst>
              <a:ext uri="{FF2B5EF4-FFF2-40B4-BE49-F238E27FC236}">
                <a16:creationId xmlns:a16="http://schemas.microsoft.com/office/drawing/2014/main" id="{43BAE40B-5941-4B05-A361-D5AE387C43A5}"/>
              </a:ext>
            </a:extLst>
          </p:cNvPr>
          <p:cNvSpPr txBox="1"/>
          <p:nvPr/>
        </p:nvSpPr>
        <p:spPr>
          <a:xfrm>
            <a:off x="7790100" y="2611968"/>
            <a:ext cx="461985"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data</a:t>
            </a:r>
          </a:p>
        </p:txBody>
      </p:sp>
      <p:cxnSp>
        <p:nvCxnSpPr>
          <p:cNvPr id="56" name="Straight Arrow Connector 55">
            <a:extLst>
              <a:ext uri="{FF2B5EF4-FFF2-40B4-BE49-F238E27FC236}">
                <a16:creationId xmlns:a16="http://schemas.microsoft.com/office/drawing/2014/main" id="{93AA8BA6-EC65-464D-B466-4FFE2C25DD1A}"/>
              </a:ext>
            </a:extLst>
          </p:cNvPr>
          <p:cNvCxnSpPr/>
          <p:nvPr/>
        </p:nvCxnSpPr>
        <p:spPr>
          <a:xfrm>
            <a:off x="8200892" y="272718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57" name="TextBox 56">
            <a:extLst>
              <a:ext uri="{FF2B5EF4-FFF2-40B4-BE49-F238E27FC236}">
                <a16:creationId xmlns:a16="http://schemas.microsoft.com/office/drawing/2014/main" id="{F558509F-2FCA-4E21-956F-E39CE38590F4}"/>
              </a:ext>
            </a:extLst>
          </p:cNvPr>
          <p:cNvSpPr txBox="1"/>
          <p:nvPr/>
        </p:nvSpPr>
        <p:spPr>
          <a:xfrm>
            <a:off x="7640396" y="2813767"/>
            <a:ext cx="611065"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enable</a:t>
            </a:r>
          </a:p>
        </p:txBody>
      </p:sp>
      <p:cxnSp>
        <p:nvCxnSpPr>
          <p:cNvPr id="58" name="Straight Arrow Connector 57">
            <a:extLst>
              <a:ext uri="{FF2B5EF4-FFF2-40B4-BE49-F238E27FC236}">
                <a16:creationId xmlns:a16="http://schemas.microsoft.com/office/drawing/2014/main" id="{BEBC4F56-5DE1-4926-BB80-466E1E62AF1A}"/>
              </a:ext>
            </a:extLst>
          </p:cNvPr>
          <p:cNvCxnSpPr/>
          <p:nvPr/>
        </p:nvCxnSpPr>
        <p:spPr>
          <a:xfrm>
            <a:off x="8200267" y="294635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59" name="Straight Connector 58">
            <a:extLst>
              <a:ext uri="{FF2B5EF4-FFF2-40B4-BE49-F238E27FC236}">
                <a16:creationId xmlns:a16="http://schemas.microsoft.com/office/drawing/2014/main" id="{BD2A272B-2F83-48FF-8D3F-665E06BD144A}"/>
              </a:ext>
            </a:extLst>
          </p:cNvPr>
          <p:cNvCxnSpPr>
            <a:stCxn id="34" idx="3"/>
            <a:endCxn id="55" idx="1"/>
          </p:cNvCxnSpPr>
          <p:nvPr/>
        </p:nvCxnSpPr>
        <p:spPr>
          <a:xfrm flipV="1">
            <a:off x="6393161" y="2738927"/>
            <a:ext cx="1396939" cy="3847"/>
          </a:xfrm>
          <a:prstGeom prst="line">
            <a:avLst/>
          </a:prstGeom>
          <a:noFill/>
          <a:ln w="25400" cap="flat" cmpd="sng" algn="ctr">
            <a:solidFill>
              <a:srgbClr val="008CA8"/>
            </a:solidFill>
            <a:prstDash val="solid"/>
            <a:headEnd type="none" w="med" len="med"/>
            <a:tailEnd type="triangle" w="med" len="med"/>
          </a:ln>
          <a:effectLst>
            <a:outerShdw blurRad="40000" dist="20000" dir="5400000" rotWithShape="0">
              <a:srgbClr val="000000">
                <a:alpha val="38000"/>
              </a:srgbClr>
            </a:outerShdw>
          </a:effectLst>
        </p:spPr>
      </p:cxnSp>
      <p:cxnSp>
        <p:nvCxnSpPr>
          <p:cNvPr id="60" name="Elbow Connector 42">
            <a:extLst>
              <a:ext uri="{FF2B5EF4-FFF2-40B4-BE49-F238E27FC236}">
                <a16:creationId xmlns:a16="http://schemas.microsoft.com/office/drawing/2014/main" id="{2E64E718-DC25-496C-A119-692C847923B5}"/>
              </a:ext>
            </a:extLst>
          </p:cNvPr>
          <p:cNvCxnSpPr>
            <a:stCxn id="44" idx="3"/>
            <a:endCxn id="57" idx="1"/>
          </p:cNvCxnSpPr>
          <p:nvPr/>
        </p:nvCxnSpPr>
        <p:spPr>
          <a:xfrm flipV="1">
            <a:off x="6312269" y="2940725"/>
            <a:ext cx="1328127" cy="195872"/>
          </a:xfrm>
          <a:prstGeom prst="bentConnector3">
            <a:avLst>
              <a:gd name="adj1" fmla="val 50000"/>
            </a:avLst>
          </a:prstGeom>
          <a:noFill/>
          <a:ln w="25400" cap="flat" cmpd="sng" algn="ctr">
            <a:solidFill>
              <a:srgbClr val="008CA8"/>
            </a:solidFill>
            <a:prstDash val="solid"/>
            <a:headEnd type="none" w="med" len="med"/>
            <a:tailEnd type="triangle" w="med" len="med"/>
          </a:ln>
          <a:effectLst>
            <a:outerShdw blurRad="40000" dist="20000" dir="5400000" rotWithShape="0">
              <a:srgbClr val="000000">
                <a:alpha val="38000"/>
              </a:srgbClr>
            </a:outerShdw>
          </a:effectLst>
        </p:spPr>
      </p:cxnSp>
      <p:sp>
        <p:nvSpPr>
          <p:cNvPr id="61" name="TextBox 60">
            <a:extLst>
              <a:ext uri="{FF2B5EF4-FFF2-40B4-BE49-F238E27FC236}">
                <a16:creationId xmlns:a16="http://schemas.microsoft.com/office/drawing/2014/main" id="{D714BF84-CB50-421E-BCC4-C43B828DB21C}"/>
              </a:ext>
            </a:extLst>
          </p:cNvPr>
          <p:cNvSpPr txBox="1"/>
          <p:nvPr/>
        </p:nvSpPr>
        <p:spPr>
          <a:xfrm>
            <a:off x="5561128" y="2820992"/>
            <a:ext cx="474809"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latin typeface="Arial"/>
              </a:rPr>
              <a:t>sum</a:t>
            </a:r>
          </a:p>
        </p:txBody>
      </p:sp>
      <p:cxnSp>
        <p:nvCxnSpPr>
          <p:cNvPr id="62" name="Straight Arrow Connector 61">
            <a:extLst>
              <a:ext uri="{FF2B5EF4-FFF2-40B4-BE49-F238E27FC236}">
                <a16:creationId xmlns:a16="http://schemas.microsoft.com/office/drawing/2014/main" id="{295D5749-7666-4C20-95A7-B944475169CD}"/>
              </a:ext>
            </a:extLst>
          </p:cNvPr>
          <p:cNvCxnSpPr/>
          <p:nvPr/>
        </p:nvCxnSpPr>
        <p:spPr>
          <a:xfrm>
            <a:off x="5174521" y="293620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checkerboard(across)">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B953485-24A4-4190-B315-E5A63370EC87}"/>
              </a:ext>
            </a:extLst>
          </p:cNvPr>
          <p:cNvPicPr>
            <a:picLocks noChangeAspect="1"/>
          </p:cNvPicPr>
          <p:nvPr/>
        </p:nvPicPr>
        <p:blipFill>
          <a:blip r:embed="rId3"/>
          <a:stretch>
            <a:fillRect/>
          </a:stretch>
        </p:blipFill>
        <p:spPr>
          <a:xfrm>
            <a:off x="5119256" y="1941562"/>
            <a:ext cx="7072744" cy="4332908"/>
          </a:xfrm>
          <a:prstGeom prst="rect">
            <a:avLst/>
          </a:prstGeom>
        </p:spPr>
      </p:pic>
      <p:sp>
        <p:nvSpPr>
          <p:cNvPr id="2" name="Title 1"/>
          <p:cNvSpPr>
            <a:spLocks noGrp="1"/>
          </p:cNvSpPr>
          <p:nvPr>
            <p:ph type="title"/>
          </p:nvPr>
        </p:nvSpPr>
        <p:spPr/>
        <p:txBody>
          <a:bodyPr/>
          <a:lstStyle/>
          <a:p>
            <a:r>
              <a:rPr lang="en-US" dirty="0"/>
              <a:t>Let’s Look at an Example</a:t>
            </a:r>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34</a:t>
            </a:fld>
            <a:endParaRPr lang="en-US" dirty="0"/>
          </a:p>
        </p:txBody>
      </p:sp>
      <p:sp>
        <p:nvSpPr>
          <p:cNvPr id="25" name="TextBox 24">
            <a:extLst>
              <a:ext uri="{FF2B5EF4-FFF2-40B4-BE49-F238E27FC236}">
                <a16:creationId xmlns:a16="http://schemas.microsoft.com/office/drawing/2014/main" id="{CBCFE996-072F-4E68-90FC-345F99C06CEF}"/>
              </a:ext>
            </a:extLst>
          </p:cNvPr>
          <p:cNvSpPr txBox="1"/>
          <p:nvPr/>
        </p:nvSpPr>
        <p:spPr>
          <a:xfrm>
            <a:off x="1342231" y="5366529"/>
            <a:ext cx="1774344" cy="907941"/>
          </a:xfrm>
          <a:prstGeom prst="rect">
            <a:avLst/>
          </a:prstGeom>
          <a:noFill/>
        </p:spPr>
        <p:txBody>
          <a:bodyPr wrap="square" rtlCol="0">
            <a:spAutoFit/>
          </a:bodyPr>
          <a:lstStyle/>
          <a:p>
            <a:pPr defTabSz="914400" fontAlgn="base">
              <a:spcBef>
                <a:spcPct val="0"/>
              </a:spcBef>
              <a:spcAft>
                <a:spcPct val="0"/>
              </a:spcAft>
              <a:defRPr/>
            </a:pPr>
            <a:r>
              <a:rPr lang="en-US" sz="1100" u="sng" kern="0" dirty="0">
                <a:solidFill>
                  <a:srgbClr val="000000"/>
                </a:solidFill>
              </a:rPr>
              <a:t>Key:</a:t>
            </a:r>
          </a:p>
          <a:p>
            <a:pPr defTabSz="914400" fontAlgn="base">
              <a:spcBef>
                <a:spcPct val="0"/>
              </a:spcBef>
              <a:spcAft>
                <a:spcPct val="0"/>
              </a:spcAft>
              <a:tabLst>
                <a:tab pos="461963" algn="l"/>
              </a:tabLst>
              <a:defRPr/>
            </a:pPr>
            <a:r>
              <a:rPr lang="en-US" sz="1050" kern="0" dirty="0">
                <a:solidFill>
                  <a:srgbClr val="000000"/>
                </a:solidFill>
              </a:rPr>
              <a:t>   I	: input   </a:t>
            </a:r>
          </a:p>
          <a:p>
            <a:pPr defTabSz="914400" fontAlgn="base">
              <a:spcBef>
                <a:spcPct val="0"/>
              </a:spcBef>
              <a:spcAft>
                <a:spcPct val="0"/>
              </a:spcAft>
              <a:tabLst>
                <a:tab pos="461963" algn="l"/>
              </a:tabLst>
              <a:defRPr/>
            </a:pPr>
            <a:r>
              <a:rPr lang="en-US" sz="1050" kern="0" dirty="0">
                <a:solidFill>
                  <a:srgbClr val="000000"/>
                </a:solidFill>
              </a:rPr>
              <a:t>   IO	: inout   </a:t>
            </a:r>
          </a:p>
          <a:p>
            <a:pPr defTabSz="914400" fontAlgn="base">
              <a:spcBef>
                <a:spcPct val="0"/>
              </a:spcBef>
              <a:spcAft>
                <a:spcPct val="0"/>
              </a:spcAft>
              <a:tabLst>
                <a:tab pos="461963" algn="l"/>
              </a:tabLst>
              <a:defRPr/>
            </a:pPr>
            <a:r>
              <a:rPr lang="en-US" sz="1050" kern="0" dirty="0">
                <a:solidFill>
                  <a:srgbClr val="000000"/>
                </a:solidFill>
              </a:rPr>
              <a:t>   O	: output     </a:t>
            </a:r>
          </a:p>
          <a:p>
            <a:pPr defTabSz="914400" fontAlgn="base">
              <a:spcBef>
                <a:spcPct val="0"/>
              </a:spcBef>
              <a:spcAft>
                <a:spcPct val="0"/>
              </a:spcAft>
              <a:tabLst>
                <a:tab pos="461963" algn="l"/>
              </a:tabLst>
              <a:defRPr/>
            </a:pPr>
            <a:r>
              <a:rPr lang="en-US" sz="1050" kern="0" dirty="0">
                <a:solidFill>
                  <a:srgbClr val="000000"/>
                </a:solidFill>
              </a:rPr>
              <a:t>   D	: Default Interface</a:t>
            </a:r>
          </a:p>
        </p:txBody>
      </p:sp>
      <p:sp>
        <p:nvSpPr>
          <p:cNvPr id="26" name="TextBox 25">
            <a:extLst>
              <a:ext uri="{FF2B5EF4-FFF2-40B4-BE49-F238E27FC236}">
                <a16:creationId xmlns:a16="http://schemas.microsoft.com/office/drawing/2014/main" id="{F30D5226-6637-47C2-9251-BA9C28232236}"/>
              </a:ext>
            </a:extLst>
          </p:cNvPr>
          <p:cNvSpPr txBox="1"/>
          <p:nvPr/>
        </p:nvSpPr>
        <p:spPr>
          <a:xfrm>
            <a:off x="259962" y="1470345"/>
            <a:ext cx="3122793" cy="1477328"/>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t>
            </a:r>
            <a:r>
              <a:rPr lang="en-US" sz="900" b="1" kern="0" dirty="0" err="1">
                <a:solidFill>
                  <a:srgbClr val="000000"/>
                </a:solidFill>
                <a:latin typeface="Arial"/>
              </a:rPr>
              <a:t>adders.h</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int adders(int in1, int in2, int *sum)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int temp;</a:t>
            </a:r>
          </a:p>
          <a:p>
            <a:pPr defTabSz="914400" fontAlgn="base">
              <a:spcBef>
                <a:spcPct val="0"/>
              </a:spcBef>
              <a:spcAft>
                <a:spcPct val="0"/>
              </a:spcAft>
              <a:tabLst>
                <a:tab pos="457200" algn="l"/>
              </a:tabLs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*sum = in1 + in2 + *sum;</a:t>
            </a:r>
          </a:p>
          <a:p>
            <a:pPr defTabSz="914400" fontAlgn="base">
              <a:spcBef>
                <a:spcPct val="0"/>
              </a:spcBef>
              <a:spcAft>
                <a:spcPct val="0"/>
              </a:spcAft>
              <a:tabLst>
                <a:tab pos="457200" algn="l"/>
              </a:tabLst>
              <a:defRPr/>
            </a:pPr>
            <a:r>
              <a:rPr lang="en-US" sz="900" b="1" kern="0" dirty="0">
                <a:solidFill>
                  <a:srgbClr val="000000"/>
                </a:solidFill>
                <a:latin typeface="Arial"/>
              </a:rPr>
              <a:t>               temp = in1 + in2;</a:t>
            </a:r>
          </a:p>
          <a:p>
            <a:pPr defTabSz="914400" fontAlgn="base">
              <a:spcBef>
                <a:spcPct val="0"/>
              </a:spcBef>
              <a:spcAft>
                <a:spcPct val="0"/>
              </a:spcAft>
              <a:tabLst>
                <a:tab pos="457200" algn="l"/>
              </a:tabLs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return  temp;</a:t>
            </a:r>
          </a:p>
          <a:p>
            <a:pPr defTabSz="914400" fontAlgn="base">
              <a:spcBef>
                <a:spcPct val="0"/>
              </a:spcBef>
              <a:spcAft>
                <a:spcPct val="0"/>
              </a:spcAft>
              <a:defRPr/>
            </a:pPr>
            <a:r>
              <a:rPr lang="en-US" sz="900" b="1" kern="0" dirty="0">
                <a:solidFill>
                  <a:srgbClr val="000000"/>
                </a:solidFill>
                <a:latin typeface="Arial"/>
              </a:rPr>
              <a:t>}</a:t>
            </a:r>
          </a:p>
        </p:txBody>
      </p:sp>
      <p:sp>
        <p:nvSpPr>
          <p:cNvPr id="28" name="TextBox 27">
            <a:extLst>
              <a:ext uri="{FF2B5EF4-FFF2-40B4-BE49-F238E27FC236}">
                <a16:creationId xmlns:a16="http://schemas.microsoft.com/office/drawing/2014/main" id="{39A23EFD-05F4-47DD-A19A-39CC9B32F941}"/>
              </a:ext>
            </a:extLst>
          </p:cNvPr>
          <p:cNvSpPr txBox="1"/>
          <p:nvPr/>
        </p:nvSpPr>
        <p:spPr>
          <a:xfrm>
            <a:off x="2411178" y="1221962"/>
            <a:ext cx="4044273" cy="523220"/>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rPr>
              <a:t>“Sum” is a pointer which is read and written to : an Inout</a:t>
            </a:r>
          </a:p>
        </p:txBody>
      </p:sp>
      <p:cxnSp>
        <p:nvCxnSpPr>
          <p:cNvPr id="33" name="Curved Connector 11">
            <a:extLst>
              <a:ext uri="{FF2B5EF4-FFF2-40B4-BE49-F238E27FC236}">
                <a16:creationId xmlns:a16="http://schemas.microsoft.com/office/drawing/2014/main" id="{CE6E5592-85EE-4DFB-80F1-8C2A8F81110E}"/>
              </a:ext>
            </a:extLst>
          </p:cNvPr>
          <p:cNvCxnSpPr>
            <a:cxnSpLocks/>
            <a:stCxn id="28" idx="3"/>
          </p:cNvCxnSpPr>
          <p:nvPr/>
        </p:nvCxnSpPr>
        <p:spPr>
          <a:xfrm>
            <a:off x="6455451" y="1483572"/>
            <a:ext cx="3084307" cy="658737"/>
          </a:xfrm>
          <a:prstGeom prst="curvedConnector3">
            <a:avLst>
              <a:gd name="adj1" fmla="val 50000"/>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p:sp>
        <p:nvSpPr>
          <p:cNvPr id="34" name="Rounded Rectangle 38">
            <a:extLst>
              <a:ext uri="{FF2B5EF4-FFF2-40B4-BE49-F238E27FC236}">
                <a16:creationId xmlns:a16="http://schemas.microsoft.com/office/drawing/2014/main" id="{864CBC32-30FA-4F87-BAC1-2E64B02F2197}"/>
              </a:ext>
            </a:extLst>
          </p:cNvPr>
          <p:cNvSpPr/>
          <p:nvPr/>
        </p:nvSpPr>
        <p:spPr>
          <a:xfrm>
            <a:off x="9995851" y="4181709"/>
            <a:ext cx="359685" cy="1325278"/>
          </a:xfrm>
          <a:prstGeom prst="roundRect">
            <a:avLst/>
          </a:prstGeom>
          <a:noFill/>
          <a:ln w="38100" cap="flat" cmpd="sng" algn="ctr">
            <a:solidFill>
              <a:srgbClr val="CA1D10"/>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35" name="Rounded Rectangle 47">
            <a:extLst>
              <a:ext uri="{FF2B5EF4-FFF2-40B4-BE49-F238E27FC236}">
                <a16:creationId xmlns:a16="http://schemas.microsoft.com/office/drawing/2014/main" id="{913FFECB-0647-46D8-B656-73B1CF584EC7}"/>
              </a:ext>
            </a:extLst>
          </p:cNvPr>
          <p:cNvSpPr/>
          <p:nvPr/>
        </p:nvSpPr>
        <p:spPr>
          <a:xfrm>
            <a:off x="9995851" y="5068057"/>
            <a:ext cx="359685" cy="242554"/>
          </a:xfrm>
          <a:prstGeom prst="roundRect">
            <a:avLst/>
          </a:prstGeom>
          <a:noFill/>
          <a:ln w="38100" cap="flat" cmpd="sng" algn="ctr">
            <a:solidFill>
              <a:srgbClr val="92D050"/>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36" name="Rounded Rectangle 48">
            <a:extLst>
              <a:ext uri="{FF2B5EF4-FFF2-40B4-BE49-F238E27FC236}">
                <a16:creationId xmlns:a16="http://schemas.microsoft.com/office/drawing/2014/main" id="{38266297-060D-4CAD-894C-730A4C74B59B}"/>
              </a:ext>
            </a:extLst>
          </p:cNvPr>
          <p:cNvSpPr/>
          <p:nvPr/>
        </p:nvSpPr>
        <p:spPr>
          <a:xfrm>
            <a:off x="5176475" y="5068057"/>
            <a:ext cx="887568" cy="242467"/>
          </a:xfrm>
          <a:prstGeom prst="roundRect">
            <a:avLst/>
          </a:prstGeom>
          <a:noFill/>
          <a:ln w="38100" cap="flat" cmpd="sng" algn="ctr">
            <a:solidFill>
              <a:srgbClr val="92D050"/>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cxnSp>
        <p:nvCxnSpPr>
          <p:cNvPr id="37" name="Straight Arrow Connector 36">
            <a:extLst>
              <a:ext uri="{FF2B5EF4-FFF2-40B4-BE49-F238E27FC236}">
                <a16:creationId xmlns:a16="http://schemas.microsoft.com/office/drawing/2014/main" id="{25359CD5-5547-404D-944C-FA86E2D12827}"/>
              </a:ext>
            </a:extLst>
          </p:cNvPr>
          <p:cNvCxnSpPr>
            <a:cxnSpLocks/>
            <a:endCxn id="36" idx="3"/>
          </p:cNvCxnSpPr>
          <p:nvPr/>
        </p:nvCxnSpPr>
        <p:spPr>
          <a:xfrm flipH="1">
            <a:off x="6064043" y="5189291"/>
            <a:ext cx="3876791" cy="0"/>
          </a:xfrm>
          <a:prstGeom prst="straightConnector1">
            <a:avLst/>
          </a:prstGeom>
          <a:noFill/>
          <a:ln w="25400" cap="flat" cmpd="sng" algn="ctr">
            <a:solidFill>
              <a:srgbClr val="92D050"/>
            </a:solidFill>
            <a:prstDash val="solid"/>
            <a:tailEnd type="arrow"/>
          </a:ln>
          <a:effectLst>
            <a:outerShdw blurRad="40000" dist="20000" dir="5400000" rotWithShape="0">
              <a:srgbClr val="000000">
                <a:alpha val="38000"/>
              </a:srgbClr>
            </a:outerShdw>
          </a:effectLst>
        </p:spPr>
      </p:cxnSp>
      <p:sp>
        <p:nvSpPr>
          <p:cNvPr id="38" name="Rounded Rectangle 23">
            <a:extLst>
              <a:ext uri="{FF2B5EF4-FFF2-40B4-BE49-F238E27FC236}">
                <a16:creationId xmlns:a16="http://schemas.microsoft.com/office/drawing/2014/main" id="{651409FA-E203-4405-ABEF-8DF1396F4EDE}"/>
              </a:ext>
            </a:extLst>
          </p:cNvPr>
          <p:cNvSpPr/>
          <p:nvPr/>
        </p:nvSpPr>
        <p:spPr bwMode="auto">
          <a:xfrm>
            <a:off x="9400448" y="5506991"/>
            <a:ext cx="1572352" cy="462782"/>
          </a:xfrm>
          <a:prstGeom prst="round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40" name="Rounded Rectangle 42">
            <a:extLst>
              <a:ext uri="{FF2B5EF4-FFF2-40B4-BE49-F238E27FC236}">
                <a16:creationId xmlns:a16="http://schemas.microsoft.com/office/drawing/2014/main" id="{0EAF3852-3363-4440-8500-6E1DBBAB73ED}"/>
              </a:ext>
            </a:extLst>
          </p:cNvPr>
          <p:cNvSpPr/>
          <p:nvPr/>
        </p:nvSpPr>
        <p:spPr bwMode="auto">
          <a:xfrm>
            <a:off x="5126088" y="4648201"/>
            <a:ext cx="1091832" cy="845773"/>
          </a:xfrm>
          <a:prstGeom prst="roundRect">
            <a:avLst/>
          </a:prstGeom>
          <a:noFill/>
          <a:ln w="38100" cap="flat" cmpd="sng" algn="ctr">
            <a:solidFill>
              <a:srgbClr val="E0626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41" name="Rounded Rectangle 44">
            <a:extLst>
              <a:ext uri="{FF2B5EF4-FFF2-40B4-BE49-F238E27FC236}">
                <a16:creationId xmlns:a16="http://schemas.microsoft.com/office/drawing/2014/main" id="{EE919E8F-3363-4CC1-AF5B-5DB86FDF55E9}"/>
              </a:ext>
            </a:extLst>
          </p:cNvPr>
          <p:cNvSpPr/>
          <p:nvPr/>
        </p:nvSpPr>
        <p:spPr bwMode="auto">
          <a:xfrm>
            <a:off x="5126088" y="5493986"/>
            <a:ext cx="1091832" cy="475790"/>
          </a:xfrm>
          <a:prstGeom prst="round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47" name="TextBox 46">
            <a:extLst>
              <a:ext uri="{FF2B5EF4-FFF2-40B4-BE49-F238E27FC236}">
                <a16:creationId xmlns:a16="http://schemas.microsoft.com/office/drawing/2014/main" id="{03DF3415-B5E6-4588-B758-8B0E78982CDA}"/>
              </a:ext>
            </a:extLst>
          </p:cNvPr>
          <p:cNvSpPr txBox="1"/>
          <p:nvPr/>
        </p:nvSpPr>
        <p:spPr>
          <a:xfrm>
            <a:off x="1342231" y="3859444"/>
            <a:ext cx="2457280" cy="738664"/>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rPr>
              <a:t>The port for “Sum” can be any of these interface types</a:t>
            </a:r>
          </a:p>
        </p:txBody>
      </p:sp>
      <p:grpSp>
        <p:nvGrpSpPr>
          <p:cNvPr id="53" name="Group 45">
            <a:extLst>
              <a:ext uri="{FF2B5EF4-FFF2-40B4-BE49-F238E27FC236}">
                <a16:creationId xmlns:a16="http://schemas.microsoft.com/office/drawing/2014/main" id="{9385EAAA-20C1-4E8E-8995-7696E159DF6D}"/>
              </a:ext>
            </a:extLst>
          </p:cNvPr>
          <p:cNvGrpSpPr/>
          <p:nvPr/>
        </p:nvGrpSpPr>
        <p:grpSpPr>
          <a:xfrm>
            <a:off x="3799511" y="4541520"/>
            <a:ext cx="1317702" cy="1333503"/>
            <a:chOff x="2849197" y="4039319"/>
            <a:chExt cx="983982" cy="1099028"/>
          </a:xfrm>
        </p:grpSpPr>
        <p:cxnSp>
          <p:nvCxnSpPr>
            <p:cNvPr id="54" name="Curved Connector 11">
              <a:extLst>
                <a:ext uri="{FF2B5EF4-FFF2-40B4-BE49-F238E27FC236}">
                  <a16:creationId xmlns:a16="http://schemas.microsoft.com/office/drawing/2014/main" id="{7C80AC0A-6912-4DE2-8019-2505414EC96D}"/>
                </a:ext>
              </a:extLst>
            </p:cNvPr>
            <p:cNvCxnSpPr>
              <a:stCxn id="47" idx="3"/>
            </p:cNvCxnSpPr>
            <p:nvPr/>
          </p:nvCxnSpPr>
          <p:spPr>
            <a:xfrm>
              <a:off x="2849199" y="4039319"/>
              <a:ext cx="983980" cy="100497"/>
            </a:xfrm>
            <a:prstGeom prst="curvedConnector3">
              <a:avLst>
                <a:gd name="adj1" fmla="val 50000"/>
              </a:avLst>
            </a:prstGeom>
            <a:noFill/>
            <a:ln w="25400" cap="flat" cmpd="sng" algn="ctr">
              <a:solidFill>
                <a:srgbClr val="002060"/>
              </a:solidFill>
              <a:prstDash val="solid"/>
              <a:tailEnd type="arrow"/>
            </a:ln>
            <a:effectLst>
              <a:outerShdw blurRad="40000" dist="20000" dir="5400000" rotWithShape="0">
                <a:srgbClr val="000000">
                  <a:alpha val="38000"/>
                </a:srgbClr>
              </a:outerShdw>
            </a:effectLst>
          </p:spPr>
        </p:cxnSp>
        <p:cxnSp>
          <p:nvCxnSpPr>
            <p:cNvPr id="55" name="Curved Connector 11">
              <a:extLst>
                <a:ext uri="{FF2B5EF4-FFF2-40B4-BE49-F238E27FC236}">
                  <a16:creationId xmlns:a16="http://schemas.microsoft.com/office/drawing/2014/main" id="{60C3497D-E4A4-4A3D-A407-9286101A9112}"/>
                </a:ext>
              </a:extLst>
            </p:cNvPr>
            <p:cNvCxnSpPr>
              <a:stCxn id="47" idx="3"/>
            </p:cNvCxnSpPr>
            <p:nvPr/>
          </p:nvCxnSpPr>
          <p:spPr>
            <a:xfrm>
              <a:off x="2849197" y="4039319"/>
              <a:ext cx="983979" cy="1099028"/>
            </a:xfrm>
            <a:prstGeom prst="curvedConnector3">
              <a:avLst>
                <a:gd name="adj1" fmla="val 50000"/>
              </a:avLst>
            </a:prstGeom>
            <a:noFill/>
            <a:ln w="25400" cap="flat" cmpd="sng" algn="ctr">
              <a:solidFill>
                <a:srgbClr val="002060"/>
              </a:solidFill>
              <a:prstDash val="solid"/>
              <a:tailEnd type="arrow"/>
            </a:ln>
            <a:effectLst>
              <a:outerShdw blurRad="40000" dist="20000" dir="5400000" rotWithShape="0">
                <a:srgbClr val="000000">
                  <a:alpha val="38000"/>
                </a:srgbClr>
              </a:outerShdw>
            </a:effectLst>
          </p:spPr>
        </p:cxnSp>
      </p:grpSp>
      <p:sp>
        <p:nvSpPr>
          <p:cNvPr id="56" name="TextBox 55">
            <a:extLst>
              <a:ext uri="{FF2B5EF4-FFF2-40B4-BE49-F238E27FC236}">
                <a16:creationId xmlns:a16="http://schemas.microsoft.com/office/drawing/2014/main" id="{644F2DE4-57BA-4A3C-8ABC-2B7B15340471}"/>
              </a:ext>
            </a:extLst>
          </p:cNvPr>
          <p:cNvSpPr txBox="1"/>
          <p:nvPr/>
        </p:nvSpPr>
        <p:spPr>
          <a:xfrm>
            <a:off x="1342232" y="4613627"/>
            <a:ext cx="2457280" cy="738664"/>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rPr>
              <a:t>The default for  port for “Sum” will be type ap_ovld</a:t>
            </a:r>
          </a:p>
        </p:txBody>
      </p:sp>
    </p:spTree>
    <p:extLst>
      <p:ext uri="{BB962C8B-B14F-4D97-AF65-F5344CB8AC3E}">
        <p14:creationId xmlns:p14="http://schemas.microsoft.com/office/powerpoint/2010/main" val="257986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childTnLst>
                                </p:cTn>
                              </p:par>
                            </p:childTnLst>
                          </p:cTn>
                        </p:par>
                        <p:par>
                          <p:cTn id="12" fill="hold">
                            <p:stCondLst>
                              <p:cond delay="500"/>
                            </p:stCondLst>
                            <p:childTnLst>
                              <p:par>
                                <p:cTn id="13" presetID="22" presetClass="entr" presetSubtype="2" fill="hold" grpId="0" nodeType="afterEffect">
                                  <p:stCondLst>
                                    <p:cond delay="1500"/>
                                  </p:stCondLst>
                                  <p:childTnLst>
                                    <p:set>
                                      <p:cBhvr>
                                        <p:cTn id="14" dur="1" fill="hold">
                                          <p:stCondLst>
                                            <p:cond delay="0"/>
                                          </p:stCondLst>
                                        </p:cTn>
                                        <p:tgtEl>
                                          <p:spTgt spid="35"/>
                                        </p:tgtEl>
                                        <p:attrNameLst>
                                          <p:attrName>style.visibility</p:attrName>
                                        </p:attrNameLst>
                                      </p:cBhvr>
                                      <p:to>
                                        <p:strVal val="visible"/>
                                      </p:to>
                                    </p:set>
                                    <p:animEffect transition="in" filter="wipe(right)">
                                      <p:cBhvr>
                                        <p:cTn id="15" dur="500"/>
                                        <p:tgtEl>
                                          <p:spTgt spid="35"/>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childTnLst>
                          </p:cTn>
                        </p:par>
                        <p:par>
                          <p:cTn id="20" fill="hold">
                            <p:stCondLst>
                              <p:cond delay="2500"/>
                            </p:stCondLst>
                            <p:childTnLst>
                              <p:par>
                                <p:cTn id="21" presetID="1" presetClass="entr" presetSubtype="0"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wipe(left)">
                                      <p:cBhvr>
                                        <p:cTn id="26" dur="500"/>
                                        <p:tgtEl>
                                          <p:spTgt spid="53"/>
                                        </p:tgtEl>
                                      </p:cBhvr>
                                    </p:animEffect>
                                  </p:childTnLst>
                                </p:cTn>
                              </p:par>
                            </p:childTnLst>
                          </p:cTn>
                        </p:par>
                        <p:par>
                          <p:cTn id="27" fill="hold">
                            <p:stCondLst>
                              <p:cond delay="3000"/>
                            </p:stCondLst>
                            <p:childTnLst>
                              <p:par>
                                <p:cTn id="28" presetID="1" presetClass="entr" presetSubtype="0" fill="hold" grpId="0" nodeType="afterEffect">
                                  <p:stCondLst>
                                    <p:cond delay="0"/>
                                  </p:stCondLst>
                                  <p:childTnLst>
                                    <p:set>
                                      <p:cBhvr>
                                        <p:cTn id="29"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8" grpId="0" animBg="1"/>
      <p:bldP spid="40" grpId="0" animBg="1"/>
      <p:bldP spid="41" grpId="0" animBg="1"/>
      <p:bldP spid="47" grpId="0" animBg="1"/>
      <p:bldP spid="56"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Look at an Example</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35</a:t>
            </a:fld>
            <a:endParaRPr lang="en-US" dirty="0">
              <a:solidFill>
                <a:srgbClr val="0C0C0C">
                  <a:tint val="75000"/>
                </a:srgbClr>
              </a:solidFill>
              <a:latin typeface="Arial"/>
            </a:endParaRPr>
          </a:p>
        </p:txBody>
      </p:sp>
      <p:sp>
        <p:nvSpPr>
          <p:cNvPr id="25" name="TextBox 24">
            <a:extLst>
              <a:ext uri="{FF2B5EF4-FFF2-40B4-BE49-F238E27FC236}">
                <a16:creationId xmlns:a16="http://schemas.microsoft.com/office/drawing/2014/main" id="{CBCFE996-072F-4E68-90FC-345F99C06CEF}"/>
              </a:ext>
            </a:extLst>
          </p:cNvPr>
          <p:cNvSpPr txBox="1"/>
          <p:nvPr/>
        </p:nvSpPr>
        <p:spPr>
          <a:xfrm>
            <a:off x="2753013" y="5366529"/>
            <a:ext cx="1774344" cy="907941"/>
          </a:xfrm>
          <a:prstGeom prst="rect">
            <a:avLst/>
          </a:prstGeom>
          <a:noFill/>
        </p:spPr>
        <p:txBody>
          <a:bodyPr wrap="square" rtlCol="0">
            <a:spAutoFit/>
          </a:bodyPr>
          <a:lstStyle/>
          <a:p>
            <a:pPr defTabSz="914400" fontAlgn="base">
              <a:spcBef>
                <a:spcPct val="0"/>
              </a:spcBef>
              <a:spcAft>
                <a:spcPct val="0"/>
              </a:spcAft>
              <a:defRPr/>
            </a:pPr>
            <a:r>
              <a:rPr lang="en-US" sz="1100" u="sng" kern="0" dirty="0">
                <a:solidFill>
                  <a:srgbClr val="000000"/>
                </a:solidFill>
                <a:latin typeface="Arial"/>
              </a:rPr>
              <a:t>Key:</a:t>
            </a:r>
          </a:p>
          <a:p>
            <a:pPr defTabSz="914400" fontAlgn="base">
              <a:spcBef>
                <a:spcPct val="0"/>
              </a:spcBef>
              <a:spcAft>
                <a:spcPct val="0"/>
              </a:spcAft>
              <a:tabLst>
                <a:tab pos="461963" algn="l"/>
              </a:tabLst>
              <a:defRPr/>
            </a:pPr>
            <a:r>
              <a:rPr lang="en-US" sz="1050" kern="0" dirty="0">
                <a:solidFill>
                  <a:srgbClr val="000000"/>
                </a:solidFill>
                <a:latin typeface="Arial"/>
              </a:rPr>
              <a:t>   I	: input   </a:t>
            </a:r>
          </a:p>
          <a:p>
            <a:pPr defTabSz="914400" fontAlgn="base">
              <a:spcBef>
                <a:spcPct val="0"/>
              </a:spcBef>
              <a:spcAft>
                <a:spcPct val="0"/>
              </a:spcAft>
              <a:tabLst>
                <a:tab pos="461963" algn="l"/>
              </a:tabLst>
              <a:defRPr/>
            </a:pPr>
            <a:r>
              <a:rPr lang="en-US" sz="1050" kern="0" dirty="0">
                <a:solidFill>
                  <a:srgbClr val="000000"/>
                </a:solidFill>
                <a:latin typeface="Arial"/>
              </a:rPr>
              <a:t>   IO	: inout   </a:t>
            </a:r>
          </a:p>
          <a:p>
            <a:pPr defTabSz="914400" fontAlgn="base">
              <a:spcBef>
                <a:spcPct val="0"/>
              </a:spcBef>
              <a:spcAft>
                <a:spcPct val="0"/>
              </a:spcAft>
              <a:tabLst>
                <a:tab pos="461963" algn="l"/>
              </a:tabLst>
              <a:defRPr/>
            </a:pPr>
            <a:r>
              <a:rPr lang="en-US" sz="1050" kern="0" dirty="0">
                <a:solidFill>
                  <a:srgbClr val="000000"/>
                </a:solidFill>
                <a:latin typeface="Arial"/>
              </a:rPr>
              <a:t>   O	: output     </a:t>
            </a:r>
          </a:p>
          <a:p>
            <a:pPr defTabSz="914400" fontAlgn="base">
              <a:spcBef>
                <a:spcPct val="0"/>
              </a:spcBef>
              <a:spcAft>
                <a:spcPct val="0"/>
              </a:spcAft>
              <a:tabLst>
                <a:tab pos="461963" algn="l"/>
              </a:tabLst>
              <a:defRPr/>
            </a:pPr>
            <a:r>
              <a:rPr lang="en-US" sz="1050" kern="0" dirty="0">
                <a:solidFill>
                  <a:srgbClr val="000000"/>
                </a:solidFill>
                <a:latin typeface="Arial"/>
              </a:rPr>
              <a:t>   D	: Default Interface</a:t>
            </a:r>
          </a:p>
        </p:txBody>
      </p:sp>
      <p:sp>
        <p:nvSpPr>
          <p:cNvPr id="26" name="TextBox 25">
            <a:extLst>
              <a:ext uri="{FF2B5EF4-FFF2-40B4-BE49-F238E27FC236}">
                <a16:creationId xmlns:a16="http://schemas.microsoft.com/office/drawing/2014/main" id="{F30D5226-6637-47C2-9251-BA9C28232236}"/>
              </a:ext>
            </a:extLst>
          </p:cNvPr>
          <p:cNvSpPr txBox="1"/>
          <p:nvPr/>
        </p:nvSpPr>
        <p:spPr>
          <a:xfrm>
            <a:off x="259962" y="1470345"/>
            <a:ext cx="3122793" cy="1477328"/>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t>
            </a:r>
            <a:r>
              <a:rPr lang="en-US" sz="900" b="1" kern="0" dirty="0" err="1">
                <a:solidFill>
                  <a:srgbClr val="000000"/>
                </a:solidFill>
                <a:latin typeface="Arial"/>
              </a:rPr>
              <a:t>adders.h</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int adders(int in1, int in2, int *sum)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int temp;</a:t>
            </a:r>
          </a:p>
          <a:p>
            <a:pPr defTabSz="914400" fontAlgn="base">
              <a:spcBef>
                <a:spcPct val="0"/>
              </a:spcBef>
              <a:spcAft>
                <a:spcPct val="0"/>
              </a:spcAft>
              <a:tabLst>
                <a:tab pos="457200" algn="l"/>
              </a:tabLs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*sum = in1 + in2 + *sum;</a:t>
            </a:r>
          </a:p>
          <a:p>
            <a:pPr defTabSz="914400" fontAlgn="base">
              <a:spcBef>
                <a:spcPct val="0"/>
              </a:spcBef>
              <a:spcAft>
                <a:spcPct val="0"/>
              </a:spcAft>
              <a:tabLst>
                <a:tab pos="457200" algn="l"/>
              </a:tabLst>
              <a:defRPr/>
            </a:pPr>
            <a:r>
              <a:rPr lang="en-US" sz="900" b="1" kern="0" dirty="0">
                <a:solidFill>
                  <a:srgbClr val="000000"/>
                </a:solidFill>
                <a:latin typeface="Arial"/>
              </a:rPr>
              <a:t>               temp = in1 + in2;</a:t>
            </a:r>
          </a:p>
          <a:p>
            <a:pPr defTabSz="914400" fontAlgn="base">
              <a:spcBef>
                <a:spcPct val="0"/>
              </a:spcBef>
              <a:spcAft>
                <a:spcPct val="0"/>
              </a:spcAft>
              <a:tabLst>
                <a:tab pos="457200" algn="l"/>
              </a:tabLs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return  temp;</a:t>
            </a:r>
          </a:p>
          <a:p>
            <a:pPr defTabSz="914400" fontAlgn="base">
              <a:spcBef>
                <a:spcPct val="0"/>
              </a:spcBef>
              <a:spcAft>
                <a:spcPct val="0"/>
              </a:spcAft>
              <a:defRPr/>
            </a:pPr>
            <a:r>
              <a:rPr lang="en-US" sz="900" b="1" kern="0" dirty="0">
                <a:solidFill>
                  <a:srgbClr val="000000"/>
                </a:solidFill>
                <a:latin typeface="Arial"/>
              </a:rPr>
              <a:t>}</a:t>
            </a:r>
          </a:p>
        </p:txBody>
      </p:sp>
      <p:sp>
        <p:nvSpPr>
          <p:cNvPr id="28" name="TextBox 27">
            <a:extLst>
              <a:ext uri="{FF2B5EF4-FFF2-40B4-BE49-F238E27FC236}">
                <a16:creationId xmlns:a16="http://schemas.microsoft.com/office/drawing/2014/main" id="{39A23EFD-05F4-47DD-A19A-39CC9B32F941}"/>
              </a:ext>
            </a:extLst>
          </p:cNvPr>
          <p:cNvSpPr txBox="1"/>
          <p:nvPr/>
        </p:nvSpPr>
        <p:spPr>
          <a:xfrm>
            <a:off x="2411178" y="1221962"/>
            <a:ext cx="4044273" cy="523220"/>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“Sum” is a pointer which is read and written to : an Inout</a:t>
            </a:r>
          </a:p>
        </p:txBody>
      </p:sp>
      <p:sp>
        <p:nvSpPr>
          <p:cNvPr id="29" name="Rounded Rectangle 13">
            <a:extLst>
              <a:ext uri="{FF2B5EF4-FFF2-40B4-BE49-F238E27FC236}">
                <a16:creationId xmlns:a16="http://schemas.microsoft.com/office/drawing/2014/main" id="{A501F955-C721-4C19-BCBD-CE7CC519C3A2}"/>
              </a:ext>
            </a:extLst>
          </p:cNvPr>
          <p:cNvSpPr/>
          <p:nvPr/>
        </p:nvSpPr>
        <p:spPr>
          <a:xfrm>
            <a:off x="7017480" y="1860693"/>
            <a:ext cx="1097280" cy="384050"/>
          </a:xfrm>
          <a:prstGeom prst="roundRect">
            <a:avLst/>
          </a:prstGeom>
          <a:noFill/>
          <a:ln w="3810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30" name="Rounded Rectangle 14">
            <a:extLst>
              <a:ext uri="{FF2B5EF4-FFF2-40B4-BE49-F238E27FC236}">
                <a16:creationId xmlns:a16="http://schemas.microsoft.com/office/drawing/2014/main" id="{6E338048-FAA6-421B-905A-2FEB5C8A2DD2}"/>
              </a:ext>
            </a:extLst>
          </p:cNvPr>
          <p:cNvSpPr/>
          <p:nvPr/>
        </p:nvSpPr>
        <p:spPr>
          <a:xfrm>
            <a:off x="7369906" y="2755536"/>
            <a:ext cx="460740" cy="268835"/>
          </a:xfrm>
          <a:prstGeom prst="roundRect">
            <a:avLst/>
          </a:prstGeom>
          <a:noFill/>
          <a:ln w="3810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cxnSp>
        <p:nvCxnSpPr>
          <p:cNvPr id="31" name="Curved Connector 11">
            <a:extLst>
              <a:ext uri="{FF2B5EF4-FFF2-40B4-BE49-F238E27FC236}">
                <a16:creationId xmlns:a16="http://schemas.microsoft.com/office/drawing/2014/main" id="{5262B53F-8466-4B5A-A8DE-83510C323DD6}"/>
              </a:ext>
            </a:extLst>
          </p:cNvPr>
          <p:cNvCxnSpPr>
            <a:endCxn id="30" idx="0"/>
          </p:cNvCxnSpPr>
          <p:nvPr/>
        </p:nvCxnSpPr>
        <p:spPr>
          <a:xfrm rot="5400000">
            <a:off x="7350436" y="2494585"/>
            <a:ext cx="510792" cy="11111"/>
          </a:xfrm>
          <a:prstGeom prst="curvedConnector3">
            <a:avLst>
              <a:gd name="adj1" fmla="val 50000"/>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p:pic>
        <p:nvPicPr>
          <p:cNvPr id="32" name="Picture 31">
            <a:extLst>
              <a:ext uri="{FF2B5EF4-FFF2-40B4-BE49-F238E27FC236}">
                <a16:creationId xmlns:a16="http://schemas.microsoft.com/office/drawing/2014/main" id="{D87FA04B-F1F7-485E-A738-A36C39373798}"/>
              </a:ext>
            </a:extLst>
          </p:cNvPr>
          <p:cNvPicPr>
            <a:picLocks noChangeAspect="1"/>
          </p:cNvPicPr>
          <p:nvPr/>
        </p:nvPicPr>
        <p:blipFill>
          <a:blip r:embed="rId3"/>
          <a:stretch>
            <a:fillRect/>
          </a:stretch>
        </p:blipFill>
        <p:spPr>
          <a:xfrm>
            <a:off x="6528314" y="1455938"/>
            <a:ext cx="5252405" cy="4934282"/>
          </a:xfrm>
          <a:prstGeom prst="rect">
            <a:avLst/>
          </a:prstGeom>
        </p:spPr>
      </p:pic>
      <p:cxnSp>
        <p:nvCxnSpPr>
          <p:cNvPr id="33" name="Curved Connector 11">
            <a:extLst>
              <a:ext uri="{FF2B5EF4-FFF2-40B4-BE49-F238E27FC236}">
                <a16:creationId xmlns:a16="http://schemas.microsoft.com/office/drawing/2014/main" id="{CE6E5592-85EE-4DFB-80F1-8C2A8F81110E}"/>
              </a:ext>
            </a:extLst>
          </p:cNvPr>
          <p:cNvCxnSpPr>
            <a:stCxn id="28" idx="3"/>
          </p:cNvCxnSpPr>
          <p:nvPr/>
        </p:nvCxnSpPr>
        <p:spPr>
          <a:xfrm>
            <a:off x="6455451" y="1483572"/>
            <a:ext cx="4181587" cy="505026"/>
          </a:xfrm>
          <a:prstGeom prst="curvedConnector3">
            <a:avLst>
              <a:gd name="adj1" fmla="val 50000"/>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p:sp>
        <p:nvSpPr>
          <p:cNvPr id="34" name="Rounded Rectangle 38">
            <a:extLst>
              <a:ext uri="{FF2B5EF4-FFF2-40B4-BE49-F238E27FC236}">
                <a16:creationId xmlns:a16="http://schemas.microsoft.com/office/drawing/2014/main" id="{864CBC32-30FA-4F87-BAC1-2E64B02F2197}"/>
              </a:ext>
            </a:extLst>
          </p:cNvPr>
          <p:cNvSpPr/>
          <p:nvPr/>
        </p:nvSpPr>
        <p:spPr>
          <a:xfrm>
            <a:off x="10579194" y="3716835"/>
            <a:ext cx="359685" cy="1556780"/>
          </a:xfrm>
          <a:prstGeom prst="roundRect">
            <a:avLst/>
          </a:prstGeom>
          <a:noFill/>
          <a:ln w="38100" cap="flat" cmpd="sng" algn="ctr">
            <a:solidFill>
              <a:srgbClr val="CA1D10"/>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35" name="Rounded Rectangle 47">
            <a:extLst>
              <a:ext uri="{FF2B5EF4-FFF2-40B4-BE49-F238E27FC236}">
                <a16:creationId xmlns:a16="http://schemas.microsoft.com/office/drawing/2014/main" id="{913FFECB-0647-46D8-B656-73B1CF584EC7}"/>
              </a:ext>
            </a:extLst>
          </p:cNvPr>
          <p:cNvSpPr/>
          <p:nvPr/>
        </p:nvSpPr>
        <p:spPr>
          <a:xfrm>
            <a:off x="10588071" y="4788311"/>
            <a:ext cx="359685" cy="242554"/>
          </a:xfrm>
          <a:prstGeom prst="roundRect">
            <a:avLst/>
          </a:prstGeom>
          <a:noFill/>
          <a:ln w="38100" cap="flat" cmpd="sng" algn="ctr">
            <a:solidFill>
              <a:srgbClr val="92D050"/>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36" name="Rounded Rectangle 48">
            <a:extLst>
              <a:ext uri="{FF2B5EF4-FFF2-40B4-BE49-F238E27FC236}">
                <a16:creationId xmlns:a16="http://schemas.microsoft.com/office/drawing/2014/main" id="{38266297-060D-4CAD-894C-730A4C74B59B}"/>
              </a:ext>
            </a:extLst>
          </p:cNvPr>
          <p:cNvSpPr/>
          <p:nvPr/>
        </p:nvSpPr>
        <p:spPr>
          <a:xfrm>
            <a:off x="6650962" y="4754226"/>
            <a:ext cx="887568" cy="288841"/>
          </a:xfrm>
          <a:prstGeom prst="roundRect">
            <a:avLst/>
          </a:prstGeom>
          <a:noFill/>
          <a:ln w="38100" cap="flat" cmpd="sng" algn="ctr">
            <a:solidFill>
              <a:srgbClr val="92D050"/>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cxnSp>
        <p:nvCxnSpPr>
          <p:cNvPr id="37" name="Straight Arrow Connector 36">
            <a:extLst>
              <a:ext uri="{FF2B5EF4-FFF2-40B4-BE49-F238E27FC236}">
                <a16:creationId xmlns:a16="http://schemas.microsoft.com/office/drawing/2014/main" id="{25359CD5-5547-404D-944C-FA86E2D12827}"/>
              </a:ext>
            </a:extLst>
          </p:cNvPr>
          <p:cNvCxnSpPr>
            <a:endCxn id="36" idx="3"/>
          </p:cNvCxnSpPr>
          <p:nvPr/>
        </p:nvCxnSpPr>
        <p:spPr>
          <a:xfrm flipH="1">
            <a:off x="7538530" y="4891596"/>
            <a:ext cx="3031786" cy="7050"/>
          </a:xfrm>
          <a:prstGeom prst="straightConnector1">
            <a:avLst/>
          </a:prstGeom>
          <a:noFill/>
          <a:ln w="25400" cap="flat" cmpd="sng" algn="ctr">
            <a:solidFill>
              <a:srgbClr val="92D050"/>
            </a:solidFill>
            <a:prstDash val="solid"/>
            <a:tailEnd type="arrow"/>
          </a:ln>
          <a:effectLst>
            <a:outerShdw blurRad="40000" dist="20000" dir="5400000" rotWithShape="0">
              <a:srgbClr val="000000">
                <a:alpha val="38000"/>
              </a:srgbClr>
            </a:outerShdw>
          </a:effectLst>
        </p:spPr>
      </p:cxnSp>
      <p:sp>
        <p:nvSpPr>
          <p:cNvPr id="38" name="Rounded Rectangle 23">
            <a:extLst>
              <a:ext uri="{FF2B5EF4-FFF2-40B4-BE49-F238E27FC236}">
                <a16:creationId xmlns:a16="http://schemas.microsoft.com/office/drawing/2014/main" id="{651409FA-E203-4405-ABEF-8DF1396F4EDE}"/>
              </a:ext>
            </a:extLst>
          </p:cNvPr>
          <p:cNvSpPr/>
          <p:nvPr/>
        </p:nvSpPr>
        <p:spPr bwMode="auto">
          <a:xfrm>
            <a:off x="10176717" y="5321593"/>
            <a:ext cx="1197167" cy="498907"/>
          </a:xfrm>
          <a:prstGeom prst="round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40" name="Rounded Rectangle 42">
            <a:extLst>
              <a:ext uri="{FF2B5EF4-FFF2-40B4-BE49-F238E27FC236}">
                <a16:creationId xmlns:a16="http://schemas.microsoft.com/office/drawing/2014/main" id="{0EAF3852-3363-4440-8500-6E1DBBAB73ED}"/>
              </a:ext>
            </a:extLst>
          </p:cNvPr>
          <p:cNvSpPr/>
          <p:nvPr/>
        </p:nvSpPr>
        <p:spPr bwMode="auto">
          <a:xfrm>
            <a:off x="6536870" y="4243526"/>
            <a:ext cx="1213384" cy="1086944"/>
          </a:xfrm>
          <a:prstGeom prst="roundRect">
            <a:avLst/>
          </a:prstGeom>
          <a:noFill/>
          <a:ln w="38100" cap="flat" cmpd="sng" algn="ctr">
            <a:solidFill>
              <a:srgbClr val="E0626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41" name="Rounded Rectangle 44">
            <a:extLst>
              <a:ext uri="{FF2B5EF4-FFF2-40B4-BE49-F238E27FC236}">
                <a16:creationId xmlns:a16="http://schemas.microsoft.com/office/drawing/2014/main" id="{EE919E8F-3363-4CC1-AF5B-5DB86FDF55E9}"/>
              </a:ext>
            </a:extLst>
          </p:cNvPr>
          <p:cNvSpPr/>
          <p:nvPr/>
        </p:nvSpPr>
        <p:spPr bwMode="auto">
          <a:xfrm>
            <a:off x="6536870" y="5344709"/>
            <a:ext cx="1213384" cy="475790"/>
          </a:xfrm>
          <a:prstGeom prst="round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47" name="TextBox 46">
            <a:extLst>
              <a:ext uri="{FF2B5EF4-FFF2-40B4-BE49-F238E27FC236}">
                <a16:creationId xmlns:a16="http://schemas.microsoft.com/office/drawing/2014/main" id="{03DF3415-B5E6-4588-B758-8B0E78982CDA}"/>
              </a:ext>
            </a:extLst>
          </p:cNvPr>
          <p:cNvSpPr txBox="1"/>
          <p:nvPr/>
        </p:nvSpPr>
        <p:spPr>
          <a:xfrm>
            <a:off x="2753013" y="3836584"/>
            <a:ext cx="2457280" cy="738664"/>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The port for “Sum” can be any of these interface types</a:t>
            </a:r>
          </a:p>
        </p:txBody>
      </p:sp>
      <p:grpSp>
        <p:nvGrpSpPr>
          <p:cNvPr id="53" name="Group 45">
            <a:extLst>
              <a:ext uri="{FF2B5EF4-FFF2-40B4-BE49-F238E27FC236}">
                <a16:creationId xmlns:a16="http://schemas.microsoft.com/office/drawing/2014/main" id="{9385EAAA-20C1-4E8E-8995-7696E159DF6D}"/>
              </a:ext>
            </a:extLst>
          </p:cNvPr>
          <p:cNvGrpSpPr/>
          <p:nvPr/>
        </p:nvGrpSpPr>
        <p:grpSpPr>
          <a:xfrm>
            <a:off x="5216367" y="4261566"/>
            <a:ext cx="1311626" cy="1312320"/>
            <a:chOff x="3907569" y="4018451"/>
            <a:chExt cx="983981" cy="1099028"/>
          </a:xfrm>
        </p:grpSpPr>
        <p:cxnSp>
          <p:nvCxnSpPr>
            <p:cNvPr id="54" name="Curved Connector 11">
              <a:extLst>
                <a:ext uri="{FF2B5EF4-FFF2-40B4-BE49-F238E27FC236}">
                  <a16:creationId xmlns:a16="http://schemas.microsoft.com/office/drawing/2014/main" id="{7C80AC0A-6912-4DE2-8019-2505414EC96D}"/>
                </a:ext>
              </a:extLst>
            </p:cNvPr>
            <p:cNvCxnSpPr>
              <a:stCxn id="47" idx="3"/>
            </p:cNvCxnSpPr>
            <p:nvPr/>
          </p:nvCxnSpPr>
          <p:spPr>
            <a:xfrm>
              <a:off x="3907570" y="4018451"/>
              <a:ext cx="983980" cy="100497"/>
            </a:xfrm>
            <a:prstGeom prst="curvedConnector3">
              <a:avLst>
                <a:gd name="adj1" fmla="val 50000"/>
              </a:avLst>
            </a:prstGeom>
            <a:noFill/>
            <a:ln w="25400" cap="flat" cmpd="sng" algn="ctr">
              <a:solidFill>
                <a:srgbClr val="002060"/>
              </a:solidFill>
              <a:prstDash val="solid"/>
              <a:tailEnd type="arrow"/>
            </a:ln>
            <a:effectLst>
              <a:outerShdw blurRad="40000" dist="20000" dir="5400000" rotWithShape="0">
                <a:srgbClr val="000000">
                  <a:alpha val="38000"/>
                </a:srgbClr>
              </a:outerShdw>
            </a:effectLst>
          </p:spPr>
        </p:cxnSp>
        <p:cxnSp>
          <p:nvCxnSpPr>
            <p:cNvPr id="55" name="Curved Connector 11">
              <a:extLst>
                <a:ext uri="{FF2B5EF4-FFF2-40B4-BE49-F238E27FC236}">
                  <a16:creationId xmlns:a16="http://schemas.microsoft.com/office/drawing/2014/main" id="{60C3497D-E4A4-4A3D-A407-9286101A9112}"/>
                </a:ext>
              </a:extLst>
            </p:cNvPr>
            <p:cNvCxnSpPr>
              <a:stCxn id="47" idx="3"/>
            </p:cNvCxnSpPr>
            <p:nvPr/>
          </p:nvCxnSpPr>
          <p:spPr>
            <a:xfrm>
              <a:off x="3907569" y="4018451"/>
              <a:ext cx="983979" cy="1099028"/>
            </a:xfrm>
            <a:prstGeom prst="curvedConnector3">
              <a:avLst>
                <a:gd name="adj1" fmla="val 50000"/>
              </a:avLst>
            </a:prstGeom>
            <a:noFill/>
            <a:ln w="25400" cap="flat" cmpd="sng" algn="ctr">
              <a:solidFill>
                <a:srgbClr val="002060"/>
              </a:solidFill>
              <a:prstDash val="solid"/>
              <a:tailEnd type="arrow"/>
            </a:ln>
            <a:effectLst>
              <a:outerShdw blurRad="40000" dist="20000" dir="5400000" rotWithShape="0">
                <a:srgbClr val="000000">
                  <a:alpha val="38000"/>
                </a:srgbClr>
              </a:outerShdw>
            </a:effectLst>
          </p:spPr>
        </p:cxnSp>
      </p:grpSp>
      <p:sp>
        <p:nvSpPr>
          <p:cNvPr id="56" name="TextBox 55">
            <a:extLst>
              <a:ext uri="{FF2B5EF4-FFF2-40B4-BE49-F238E27FC236}">
                <a16:creationId xmlns:a16="http://schemas.microsoft.com/office/drawing/2014/main" id="{644F2DE4-57BA-4A3C-8ABC-2B7B15340471}"/>
              </a:ext>
            </a:extLst>
          </p:cNvPr>
          <p:cNvSpPr txBox="1"/>
          <p:nvPr/>
        </p:nvSpPr>
        <p:spPr>
          <a:xfrm>
            <a:off x="2753014" y="4590767"/>
            <a:ext cx="2457280" cy="738664"/>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The default for  port for “Sum” will be type ap_ovld</a:t>
            </a:r>
          </a:p>
        </p:txBody>
      </p:sp>
    </p:spTree>
    <p:extLst>
      <p:ext uri="{BB962C8B-B14F-4D97-AF65-F5344CB8AC3E}">
        <p14:creationId xmlns:p14="http://schemas.microsoft.com/office/powerpoint/2010/main" val="116266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up)">
                                      <p:cBhvr>
                                        <p:cTn id="15" dur="500"/>
                                        <p:tgtEl>
                                          <p:spTgt spid="31"/>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up)">
                                      <p:cBhvr>
                                        <p:cTn id="19" dur="500"/>
                                        <p:tgtEl>
                                          <p:spTgt spid="30"/>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childTnLst>
                                </p:cTn>
                              </p:par>
                            </p:childTnLst>
                          </p:cTn>
                        </p:par>
                        <p:par>
                          <p:cTn id="24" fill="hold">
                            <p:stCondLst>
                              <p:cond delay="2000"/>
                            </p:stCondLst>
                            <p:childTnLst>
                              <p:par>
                                <p:cTn id="25" presetID="22" presetClass="entr" presetSubtype="2" fill="hold" grpId="0" nodeType="afterEffect">
                                  <p:stCondLst>
                                    <p:cond delay="1500"/>
                                  </p:stCondLst>
                                  <p:childTnLst>
                                    <p:set>
                                      <p:cBhvr>
                                        <p:cTn id="26" dur="1" fill="hold">
                                          <p:stCondLst>
                                            <p:cond delay="0"/>
                                          </p:stCondLst>
                                        </p:cTn>
                                        <p:tgtEl>
                                          <p:spTgt spid="35"/>
                                        </p:tgtEl>
                                        <p:attrNameLst>
                                          <p:attrName>style.visibility</p:attrName>
                                        </p:attrNameLst>
                                      </p:cBhvr>
                                      <p:to>
                                        <p:strVal val="visible"/>
                                      </p:to>
                                    </p:set>
                                    <p:animEffect transition="in" filter="wipe(right)">
                                      <p:cBhvr>
                                        <p:cTn id="27" dur="500"/>
                                        <p:tgtEl>
                                          <p:spTgt spid="35"/>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childTnLst>
                                </p:cTn>
                              </p:par>
                            </p:childTnLst>
                          </p:cTn>
                        </p:par>
                        <p:par>
                          <p:cTn id="32" fill="hold">
                            <p:stCondLst>
                              <p:cond delay="4000"/>
                            </p:stCondLst>
                            <p:childTnLst>
                              <p:par>
                                <p:cTn id="33" presetID="1"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par>
                          <p:cTn id="35" fill="hold">
                            <p:stCondLst>
                              <p:cond delay="4000"/>
                            </p:stCondLst>
                            <p:childTnLst>
                              <p:par>
                                <p:cTn id="36" presetID="22" presetClass="entr" presetSubtype="8" fill="hold" nodeType="after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left)">
                                      <p:cBhvr>
                                        <p:cTn id="38" dur="500"/>
                                        <p:tgtEl>
                                          <p:spTgt spid="53"/>
                                        </p:tgtEl>
                                      </p:cBhvr>
                                    </p:animEffect>
                                  </p:childTnLst>
                                </p:cTn>
                              </p:par>
                            </p:childTnLst>
                          </p:cTn>
                        </p:par>
                        <p:par>
                          <p:cTn id="39" fill="hold">
                            <p:stCondLst>
                              <p:cond delay="4500"/>
                            </p:stCondLst>
                            <p:childTnLst>
                              <p:par>
                                <p:cTn id="40" presetID="1" presetClass="entr" presetSubtype="0" fill="hold" grpId="0" nodeType="afterEffect">
                                  <p:stCondLst>
                                    <p:cond delay="0"/>
                                  </p:stCondLst>
                                  <p:childTnLst>
                                    <p:set>
                                      <p:cBhvr>
                                        <p:cTn id="41"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4" grpId="0" animBg="1"/>
      <p:bldP spid="35" grpId="0" animBg="1"/>
      <p:bldP spid="38" grpId="0" animBg="1"/>
      <p:bldP spid="40" grpId="0" animBg="1"/>
      <p:bldP spid="41" grpId="0" animBg="1"/>
      <p:bldP spid="47"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Types</a:t>
            </a:r>
          </a:p>
        </p:txBody>
      </p:sp>
      <p:sp>
        <p:nvSpPr>
          <p:cNvPr id="57" name="Content Placeholder 2"/>
          <p:cNvSpPr>
            <a:spLocks noGrp="1"/>
          </p:cNvSpPr>
          <p:nvPr>
            <p:ph idx="1"/>
          </p:nvPr>
        </p:nvSpPr>
        <p:spPr>
          <a:xfrm>
            <a:off x="579120" y="856213"/>
            <a:ext cx="11033760" cy="4632960"/>
          </a:xfrm>
        </p:spPr>
        <p:txBody>
          <a:bodyPr/>
          <a:lstStyle/>
          <a:p>
            <a:r>
              <a:rPr lang="en-US" dirty="0"/>
              <a:t>Multiple interface protocols </a:t>
            </a:r>
          </a:p>
          <a:p>
            <a:pPr lvl="1"/>
            <a:r>
              <a:rPr lang="en-US" dirty="0"/>
              <a:t>Every combination of C </a:t>
            </a:r>
            <a:br>
              <a:rPr lang="en-US" dirty="0"/>
            </a:br>
            <a:r>
              <a:rPr lang="en-US" dirty="0"/>
              <a:t>argument and port protocol </a:t>
            </a:r>
            <a:br>
              <a:rPr lang="en-US" dirty="0"/>
            </a:br>
            <a:r>
              <a:rPr lang="en-US" u="sng" dirty="0"/>
              <a:t>is not </a:t>
            </a:r>
            <a:r>
              <a:rPr lang="en-US" dirty="0"/>
              <a:t>supported</a:t>
            </a:r>
          </a:p>
          <a:p>
            <a:pPr lvl="1"/>
            <a:r>
              <a:rPr lang="en-US" dirty="0"/>
              <a:t>It may require a code </a:t>
            </a:r>
            <a:br>
              <a:rPr lang="en-US" dirty="0"/>
            </a:br>
            <a:r>
              <a:rPr lang="en-US" dirty="0"/>
              <a:t>modification to implement a </a:t>
            </a:r>
            <a:br>
              <a:rPr lang="en-US" dirty="0"/>
            </a:br>
            <a:r>
              <a:rPr lang="en-US" dirty="0"/>
              <a:t>specific IO protocol</a:t>
            </a:r>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36</a:t>
            </a:fld>
            <a:endParaRPr lang="en-US" dirty="0"/>
          </a:p>
        </p:txBody>
      </p:sp>
      <p:sp>
        <p:nvSpPr>
          <p:cNvPr id="38" name="Snip Same Side Corner Rectangle 37"/>
          <p:cNvSpPr/>
          <p:nvPr/>
        </p:nvSpPr>
        <p:spPr>
          <a:xfrm rot="16200000">
            <a:off x="4006005" y="3689576"/>
            <a:ext cx="482248"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41" name="TextBox 40"/>
          <p:cNvSpPr txBox="1"/>
          <p:nvPr/>
        </p:nvSpPr>
        <p:spPr>
          <a:xfrm>
            <a:off x="3533355" y="4338246"/>
            <a:ext cx="1918270" cy="246221"/>
          </a:xfrm>
          <a:prstGeom prst="rect">
            <a:avLst/>
          </a:prstGeom>
          <a:noFill/>
        </p:spPr>
        <p:txBody>
          <a:bodyPr wrap="square" rtlCol="0">
            <a:spAutoFit/>
          </a:bodyPr>
          <a:lstStyle/>
          <a:p>
            <a:r>
              <a:rPr lang="en-US" sz="1000" b="1" dirty="0">
                <a:solidFill>
                  <a:srgbClr val="000000"/>
                </a:solidFill>
                <a:latin typeface="Arial"/>
              </a:rPr>
              <a:t>No IO Protocol</a:t>
            </a:r>
          </a:p>
        </p:txBody>
      </p:sp>
      <p:sp>
        <p:nvSpPr>
          <p:cNvPr id="43" name="Snip Same Side Corner Rectangle 42"/>
          <p:cNvSpPr/>
          <p:nvPr/>
        </p:nvSpPr>
        <p:spPr>
          <a:xfrm rot="16200000">
            <a:off x="3793675" y="4366488"/>
            <a:ext cx="879700" cy="1547012"/>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45" name="TextBox 44"/>
          <p:cNvSpPr txBox="1"/>
          <p:nvPr/>
        </p:nvSpPr>
        <p:spPr>
          <a:xfrm>
            <a:off x="3619580" y="4892756"/>
            <a:ext cx="2694713" cy="400110"/>
          </a:xfrm>
          <a:prstGeom prst="rect">
            <a:avLst/>
          </a:prstGeom>
          <a:noFill/>
        </p:spPr>
        <p:txBody>
          <a:bodyPr wrap="square" rtlCol="0">
            <a:spAutoFit/>
          </a:bodyPr>
          <a:lstStyle/>
          <a:p>
            <a:r>
              <a:rPr lang="en-US" sz="1000" b="1" dirty="0">
                <a:solidFill>
                  <a:srgbClr val="000000"/>
                </a:solidFill>
                <a:latin typeface="Arial"/>
              </a:rPr>
              <a:t>Wire handshake </a:t>
            </a:r>
          </a:p>
          <a:p>
            <a:r>
              <a:rPr lang="en-US" sz="1000" b="1" dirty="0">
                <a:solidFill>
                  <a:srgbClr val="000000"/>
                </a:solidFill>
                <a:latin typeface="Arial"/>
              </a:rPr>
              <a:t>protocols</a:t>
            </a:r>
          </a:p>
        </p:txBody>
      </p:sp>
      <p:sp>
        <p:nvSpPr>
          <p:cNvPr id="46" name="Snip Same Side Corner Rectangle 45"/>
          <p:cNvSpPr/>
          <p:nvPr/>
        </p:nvSpPr>
        <p:spPr>
          <a:xfrm rot="16200000">
            <a:off x="3841404" y="5210767"/>
            <a:ext cx="710941" cy="1461824"/>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50" name="TextBox 49"/>
          <p:cNvSpPr txBox="1"/>
          <p:nvPr/>
        </p:nvSpPr>
        <p:spPr>
          <a:xfrm>
            <a:off x="3598412" y="5773914"/>
            <a:ext cx="2557691" cy="553998"/>
          </a:xfrm>
          <a:prstGeom prst="rect">
            <a:avLst/>
          </a:prstGeom>
          <a:noFill/>
        </p:spPr>
        <p:txBody>
          <a:bodyPr wrap="square" rtlCol="0">
            <a:spAutoFit/>
          </a:bodyPr>
          <a:lstStyle/>
          <a:p>
            <a:r>
              <a:rPr lang="en-US" sz="1000" b="1" dirty="0">
                <a:solidFill>
                  <a:srgbClr val="000000"/>
                </a:solidFill>
                <a:latin typeface="Arial"/>
              </a:rPr>
              <a:t>Memory </a:t>
            </a:r>
            <a:r>
              <a:rPr lang="en-US" sz="1000" b="1" dirty="0">
                <a:solidFill>
                  <a:srgbClr val="000000"/>
                </a:solidFill>
              </a:rPr>
              <a:t>protocols </a:t>
            </a:r>
          </a:p>
          <a:p>
            <a:r>
              <a:rPr lang="en-US" sz="1000" b="1" dirty="0">
                <a:solidFill>
                  <a:srgbClr val="000000"/>
                </a:solidFill>
                <a:latin typeface="Arial"/>
              </a:rPr>
              <a:t>                    : RAM</a:t>
            </a:r>
          </a:p>
          <a:p>
            <a:r>
              <a:rPr lang="en-US" sz="1000" b="1" dirty="0">
                <a:solidFill>
                  <a:srgbClr val="000000"/>
                </a:solidFill>
                <a:latin typeface="Arial"/>
              </a:rPr>
              <a:t>                    : FIFO</a:t>
            </a:r>
          </a:p>
        </p:txBody>
      </p:sp>
      <p:sp>
        <p:nvSpPr>
          <p:cNvPr id="52" name="Snip Same Side Corner Rectangle 51"/>
          <p:cNvSpPr/>
          <p:nvPr/>
        </p:nvSpPr>
        <p:spPr>
          <a:xfrm rot="16200000">
            <a:off x="15605538" y="5426198"/>
            <a:ext cx="286424" cy="2201614"/>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dirty="0">
              <a:solidFill>
                <a:srgbClr val="000000"/>
              </a:solidFill>
            </a:endParaRPr>
          </a:p>
        </p:txBody>
      </p:sp>
      <p:sp>
        <p:nvSpPr>
          <p:cNvPr id="54" name="TextBox 53"/>
          <p:cNvSpPr txBox="1"/>
          <p:nvPr/>
        </p:nvSpPr>
        <p:spPr>
          <a:xfrm>
            <a:off x="14625693" y="6373777"/>
            <a:ext cx="1515866" cy="276999"/>
          </a:xfrm>
          <a:prstGeom prst="rect">
            <a:avLst/>
          </a:prstGeom>
          <a:noFill/>
        </p:spPr>
        <p:txBody>
          <a:bodyPr wrap="square" rtlCol="0">
            <a:spAutoFit/>
          </a:bodyPr>
          <a:lstStyle/>
          <a:p>
            <a:r>
              <a:rPr lang="en-US" sz="1200" b="1" dirty="0">
                <a:solidFill>
                  <a:srgbClr val="000000"/>
                </a:solidFill>
                <a:latin typeface="Arial"/>
              </a:rPr>
              <a:t>Bus </a:t>
            </a:r>
            <a:r>
              <a:rPr lang="en-US" sz="1200" b="1" dirty="0">
                <a:solidFill>
                  <a:srgbClr val="000000"/>
                </a:solidFill>
              </a:rPr>
              <a:t>protocols</a:t>
            </a:r>
            <a:endParaRPr lang="en-US" sz="1200" b="1" dirty="0">
              <a:solidFill>
                <a:srgbClr val="000000"/>
              </a:solidFill>
              <a:latin typeface="Arial"/>
            </a:endParaRPr>
          </a:p>
        </p:txBody>
      </p:sp>
      <p:sp>
        <p:nvSpPr>
          <p:cNvPr id="55" name="Snip Same Side Corner Rectangle 54"/>
          <p:cNvSpPr/>
          <p:nvPr/>
        </p:nvSpPr>
        <p:spPr>
          <a:xfrm rot="16200000">
            <a:off x="3913880" y="2414265"/>
            <a:ext cx="653787" cy="153252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sz="1200" dirty="0">
              <a:solidFill>
                <a:srgbClr val="000000"/>
              </a:solidFill>
            </a:endParaRPr>
          </a:p>
        </p:txBody>
      </p:sp>
      <p:sp>
        <p:nvSpPr>
          <p:cNvPr id="56" name="TextBox 55"/>
          <p:cNvSpPr txBox="1"/>
          <p:nvPr/>
        </p:nvSpPr>
        <p:spPr>
          <a:xfrm>
            <a:off x="3586202" y="2999920"/>
            <a:ext cx="1322667" cy="400110"/>
          </a:xfrm>
          <a:prstGeom prst="rect">
            <a:avLst/>
          </a:prstGeom>
          <a:noFill/>
        </p:spPr>
        <p:txBody>
          <a:bodyPr wrap="square" rtlCol="0">
            <a:spAutoFit/>
          </a:bodyPr>
          <a:lstStyle/>
          <a:p>
            <a:r>
              <a:rPr lang="en-US" sz="1000" b="1" dirty="0">
                <a:solidFill>
                  <a:srgbClr val="000000"/>
                </a:solidFill>
                <a:latin typeface="Arial"/>
              </a:rPr>
              <a:t>Block Level Protocol</a:t>
            </a:r>
          </a:p>
        </p:txBody>
      </p:sp>
      <p:sp>
        <p:nvSpPr>
          <p:cNvPr id="20" name="TextBox 19"/>
          <p:cNvSpPr txBox="1"/>
          <p:nvPr/>
        </p:nvSpPr>
        <p:spPr>
          <a:xfrm>
            <a:off x="256110" y="5591063"/>
            <a:ext cx="3020407" cy="577081"/>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r>
              <a:rPr lang="en-US" sz="1050" dirty="0">
                <a:solidFill>
                  <a:srgbClr val="000000"/>
                </a:solidFill>
              </a:rPr>
              <a:t>Block level protocols can be applied to the return port - but the port can be omitted and just the function name specified</a:t>
            </a:r>
          </a:p>
        </p:txBody>
      </p:sp>
      <p:pic>
        <p:nvPicPr>
          <p:cNvPr id="21" name="Picture 20"/>
          <p:cNvPicPr>
            <a:picLocks noChangeAspect="1"/>
          </p:cNvPicPr>
          <p:nvPr/>
        </p:nvPicPr>
        <p:blipFill>
          <a:blip r:embed="rId3"/>
          <a:stretch>
            <a:fillRect/>
          </a:stretch>
        </p:blipFill>
        <p:spPr>
          <a:xfrm>
            <a:off x="12476328" y="1066525"/>
            <a:ext cx="5252405" cy="4934282"/>
          </a:xfrm>
          <a:prstGeom prst="rect">
            <a:avLst/>
          </a:prstGeom>
        </p:spPr>
      </p:pic>
      <p:sp>
        <p:nvSpPr>
          <p:cNvPr id="24" name="Snip Same Side Corner Rectangle 23"/>
          <p:cNvSpPr/>
          <p:nvPr/>
        </p:nvSpPr>
        <p:spPr>
          <a:xfrm rot="16200000">
            <a:off x="3891420" y="3090633"/>
            <a:ext cx="716689"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26" name="TextBox 25"/>
          <p:cNvSpPr txBox="1"/>
          <p:nvPr/>
        </p:nvSpPr>
        <p:spPr>
          <a:xfrm>
            <a:off x="3513978" y="3700216"/>
            <a:ext cx="1820994" cy="246221"/>
          </a:xfrm>
          <a:prstGeom prst="rect">
            <a:avLst/>
          </a:prstGeom>
          <a:noFill/>
        </p:spPr>
        <p:txBody>
          <a:bodyPr wrap="square" rtlCol="0">
            <a:spAutoFit/>
          </a:bodyPr>
          <a:lstStyle/>
          <a:p>
            <a:r>
              <a:rPr lang="en-US" sz="1000" b="1" dirty="0">
                <a:solidFill>
                  <a:srgbClr val="000000"/>
                </a:solidFill>
                <a:latin typeface="Arial"/>
              </a:rPr>
              <a:t>AXI4 Interfaces</a:t>
            </a:r>
          </a:p>
        </p:txBody>
      </p:sp>
      <p:pic>
        <p:nvPicPr>
          <p:cNvPr id="8" name="Picture 7"/>
          <p:cNvPicPr>
            <a:picLocks noChangeAspect="1"/>
          </p:cNvPicPr>
          <p:nvPr/>
        </p:nvPicPr>
        <p:blipFill>
          <a:blip r:embed="rId4"/>
          <a:stretch>
            <a:fillRect/>
          </a:stretch>
        </p:blipFill>
        <p:spPr>
          <a:xfrm>
            <a:off x="12966939" y="110290"/>
            <a:ext cx="3362008" cy="351483"/>
          </a:xfrm>
          <a:prstGeom prst="rect">
            <a:avLst/>
          </a:prstGeom>
        </p:spPr>
      </p:pic>
      <p:pic>
        <p:nvPicPr>
          <p:cNvPr id="3" name="Picture 2">
            <a:extLst>
              <a:ext uri="{FF2B5EF4-FFF2-40B4-BE49-F238E27FC236}">
                <a16:creationId xmlns:a16="http://schemas.microsoft.com/office/drawing/2014/main" id="{6CDF4952-B2E4-47D9-9E58-263239D2AC2B}"/>
              </a:ext>
            </a:extLst>
          </p:cNvPr>
          <p:cNvPicPr>
            <a:picLocks noChangeAspect="1"/>
          </p:cNvPicPr>
          <p:nvPr/>
        </p:nvPicPr>
        <p:blipFill>
          <a:blip r:embed="rId5"/>
          <a:stretch>
            <a:fillRect/>
          </a:stretch>
        </p:blipFill>
        <p:spPr>
          <a:xfrm>
            <a:off x="4863148" y="1994545"/>
            <a:ext cx="7072744" cy="4332908"/>
          </a:xfrm>
          <a:prstGeom prst="rect">
            <a:avLst/>
          </a:prstGeom>
        </p:spPr>
      </p:pic>
      <p:pic>
        <p:nvPicPr>
          <p:cNvPr id="5" name="Picture 4">
            <a:extLst>
              <a:ext uri="{FF2B5EF4-FFF2-40B4-BE49-F238E27FC236}">
                <a16:creationId xmlns:a16="http://schemas.microsoft.com/office/drawing/2014/main" id="{C6D70ED4-0AB2-4459-AC5B-EA52280D88CB}"/>
              </a:ext>
            </a:extLst>
          </p:cNvPr>
          <p:cNvPicPr>
            <a:picLocks noChangeAspect="1"/>
          </p:cNvPicPr>
          <p:nvPr/>
        </p:nvPicPr>
        <p:blipFill>
          <a:blip r:embed="rId6"/>
          <a:stretch>
            <a:fillRect/>
          </a:stretch>
        </p:blipFill>
        <p:spPr>
          <a:xfrm>
            <a:off x="1497876" y="4731690"/>
            <a:ext cx="1975748" cy="835110"/>
          </a:xfrm>
          <a:prstGeom prst="rect">
            <a:avLst/>
          </a:prstGeom>
        </p:spPr>
      </p:pic>
    </p:spTree>
    <p:extLst>
      <p:ext uri="{BB962C8B-B14F-4D97-AF65-F5344CB8AC3E}">
        <p14:creationId xmlns:p14="http://schemas.microsoft.com/office/powerpoint/2010/main" val="255090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Types</a:t>
            </a:r>
          </a:p>
        </p:txBody>
      </p:sp>
      <p:sp>
        <p:nvSpPr>
          <p:cNvPr id="57" name="Content Placeholder 2"/>
          <p:cNvSpPr>
            <a:spLocks noGrp="1"/>
          </p:cNvSpPr>
          <p:nvPr>
            <p:ph sz="half" idx="1"/>
          </p:nvPr>
        </p:nvSpPr>
        <p:spPr>
          <a:xfrm>
            <a:off x="565109" y="1228415"/>
            <a:ext cx="5789821" cy="4835843"/>
          </a:xfrm>
        </p:spPr>
        <p:txBody>
          <a:bodyPr/>
          <a:lstStyle/>
          <a:p>
            <a:r>
              <a:rPr lang="en-US" dirty="0"/>
              <a:t>Multiple interface protocols </a:t>
            </a:r>
          </a:p>
          <a:p>
            <a:pPr lvl="1"/>
            <a:r>
              <a:rPr lang="en-US" dirty="0"/>
              <a:t>Every combination of C </a:t>
            </a:r>
            <a:br>
              <a:rPr lang="en-US" dirty="0"/>
            </a:br>
            <a:r>
              <a:rPr lang="en-US" dirty="0"/>
              <a:t>argument and port protocol </a:t>
            </a:r>
            <a:br>
              <a:rPr lang="en-US" dirty="0"/>
            </a:br>
            <a:r>
              <a:rPr lang="en-US" u="sng" dirty="0"/>
              <a:t>is not </a:t>
            </a:r>
            <a:r>
              <a:rPr lang="en-US" dirty="0"/>
              <a:t>supported</a:t>
            </a:r>
          </a:p>
          <a:p>
            <a:pPr lvl="1"/>
            <a:r>
              <a:rPr lang="en-US" dirty="0"/>
              <a:t>It may require a code </a:t>
            </a:r>
            <a:br>
              <a:rPr lang="en-US" dirty="0"/>
            </a:br>
            <a:r>
              <a:rPr lang="en-US" dirty="0"/>
              <a:t>modification to implement a </a:t>
            </a:r>
            <a:br>
              <a:rPr lang="en-US" dirty="0"/>
            </a:br>
            <a:r>
              <a:rPr lang="en-US" dirty="0"/>
              <a:t>specific IO protocol</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37</a:t>
            </a:fld>
            <a:endParaRPr lang="en-US" dirty="0">
              <a:solidFill>
                <a:srgbClr val="0C0C0C">
                  <a:tint val="75000"/>
                </a:srgbClr>
              </a:solidFill>
              <a:latin typeface="Arial"/>
            </a:endParaRPr>
          </a:p>
        </p:txBody>
      </p:sp>
      <p:sp>
        <p:nvSpPr>
          <p:cNvPr id="38" name="Snip Same Side Corner Rectangle 37"/>
          <p:cNvSpPr/>
          <p:nvPr/>
        </p:nvSpPr>
        <p:spPr>
          <a:xfrm rot="16200000">
            <a:off x="4006005" y="3689576"/>
            <a:ext cx="482248"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sz="1200" dirty="0">
              <a:solidFill>
                <a:srgbClr val="000000"/>
              </a:solidFill>
              <a:latin typeface="Arial"/>
            </a:endParaRPr>
          </a:p>
        </p:txBody>
      </p:sp>
      <p:sp>
        <p:nvSpPr>
          <p:cNvPr id="41" name="TextBox 40"/>
          <p:cNvSpPr txBox="1"/>
          <p:nvPr/>
        </p:nvSpPr>
        <p:spPr>
          <a:xfrm>
            <a:off x="3533355" y="4338246"/>
            <a:ext cx="1918270" cy="246221"/>
          </a:xfrm>
          <a:prstGeom prst="rect">
            <a:avLst/>
          </a:prstGeom>
          <a:noFill/>
        </p:spPr>
        <p:txBody>
          <a:bodyPr wrap="square" rtlCol="0">
            <a:spAutoFit/>
          </a:bodyPr>
          <a:lstStyle/>
          <a:p>
            <a:pPr defTabSz="914400"/>
            <a:r>
              <a:rPr lang="en-US" sz="1000" b="1" dirty="0">
                <a:solidFill>
                  <a:srgbClr val="000000"/>
                </a:solidFill>
                <a:latin typeface="Arial"/>
              </a:rPr>
              <a:t>No IO Protocol</a:t>
            </a:r>
          </a:p>
        </p:txBody>
      </p:sp>
      <p:sp>
        <p:nvSpPr>
          <p:cNvPr id="43" name="Snip Same Side Corner Rectangle 42"/>
          <p:cNvSpPr/>
          <p:nvPr/>
        </p:nvSpPr>
        <p:spPr>
          <a:xfrm rot="16200000">
            <a:off x="3793675" y="4366488"/>
            <a:ext cx="879700" cy="1547012"/>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sz="1200" dirty="0">
              <a:solidFill>
                <a:srgbClr val="000000"/>
              </a:solidFill>
              <a:latin typeface="Arial"/>
            </a:endParaRPr>
          </a:p>
        </p:txBody>
      </p:sp>
      <p:sp>
        <p:nvSpPr>
          <p:cNvPr id="45" name="TextBox 44"/>
          <p:cNvSpPr txBox="1"/>
          <p:nvPr/>
        </p:nvSpPr>
        <p:spPr>
          <a:xfrm>
            <a:off x="3619580" y="4892756"/>
            <a:ext cx="2694713" cy="400110"/>
          </a:xfrm>
          <a:prstGeom prst="rect">
            <a:avLst/>
          </a:prstGeom>
          <a:noFill/>
        </p:spPr>
        <p:txBody>
          <a:bodyPr wrap="square" rtlCol="0">
            <a:spAutoFit/>
          </a:bodyPr>
          <a:lstStyle/>
          <a:p>
            <a:pPr defTabSz="914400"/>
            <a:r>
              <a:rPr lang="en-US" sz="1000" b="1" dirty="0">
                <a:solidFill>
                  <a:srgbClr val="000000"/>
                </a:solidFill>
                <a:latin typeface="Arial"/>
              </a:rPr>
              <a:t>Wire handshake </a:t>
            </a:r>
          </a:p>
          <a:p>
            <a:pPr defTabSz="914400"/>
            <a:r>
              <a:rPr lang="en-US" sz="1000" b="1" dirty="0">
                <a:solidFill>
                  <a:srgbClr val="000000"/>
                </a:solidFill>
                <a:latin typeface="Arial"/>
              </a:rPr>
              <a:t>protocols</a:t>
            </a:r>
          </a:p>
        </p:txBody>
      </p:sp>
      <p:sp>
        <p:nvSpPr>
          <p:cNvPr id="46" name="Snip Same Side Corner Rectangle 45"/>
          <p:cNvSpPr/>
          <p:nvPr/>
        </p:nvSpPr>
        <p:spPr>
          <a:xfrm rot="16200000">
            <a:off x="3841404" y="5210767"/>
            <a:ext cx="710941" cy="1461824"/>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sz="1200" dirty="0">
              <a:solidFill>
                <a:srgbClr val="000000"/>
              </a:solidFill>
              <a:latin typeface="Arial"/>
            </a:endParaRPr>
          </a:p>
        </p:txBody>
      </p:sp>
      <p:sp>
        <p:nvSpPr>
          <p:cNvPr id="50" name="TextBox 49"/>
          <p:cNvSpPr txBox="1"/>
          <p:nvPr/>
        </p:nvSpPr>
        <p:spPr>
          <a:xfrm>
            <a:off x="3598412" y="5773914"/>
            <a:ext cx="2557691" cy="553998"/>
          </a:xfrm>
          <a:prstGeom prst="rect">
            <a:avLst/>
          </a:prstGeom>
          <a:noFill/>
        </p:spPr>
        <p:txBody>
          <a:bodyPr wrap="square" rtlCol="0">
            <a:spAutoFit/>
          </a:bodyPr>
          <a:lstStyle/>
          <a:p>
            <a:pPr defTabSz="914400"/>
            <a:r>
              <a:rPr lang="en-US" sz="1000" b="1" dirty="0">
                <a:solidFill>
                  <a:srgbClr val="000000"/>
                </a:solidFill>
                <a:latin typeface="Arial"/>
              </a:rPr>
              <a:t>Memory protocols </a:t>
            </a:r>
          </a:p>
          <a:p>
            <a:pPr defTabSz="914400"/>
            <a:r>
              <a:rPr lang="en-US" sz="1000" b="1" dirty="0">
                <a:solidFill>
                  <a:srgbClr val="000000"/>
                </a:solidFill>
                <a:latin typeface="Arial"/>
              </a:rPr>
              <a:t>                    : RAM</a:t>
            </a:r>
          </a:p>
          <a:p>
            <a:pPr defTabSz="914400"/>
            <a:r>
              <a:rPr lang="en-US" sz="1000" b="1" dirty="0">
                <a:solidFill>
                  <a:srgbClr val="000000"/>
                </a:solidFill>
                <a:latin typeface="Arial"/>
              </a:rPr>
              <a:t>                    : FIFO</a:t>
            </a:r>
          </a:p>
        </p:txBody>
      </p:sp>
      <p:sp>
        <p:nvSpPr>
          <p:cNvPr id="52" name="Snip Same Side Corner Rectangle 51"/>
          <p:cNvSpPr/>
          <p:nvPr/>
        </p:nvSpPr>
        <p:spPr>
          <a:xfrm rot="16200000">
            <a:off x="15605538" y="5426198"/>
            <a:ext cx="286424" cy="2201614"/>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54" name="TextBox 53"/>
          <p:cNvSpPr txBox="1"/>
          <p:nvPr/>
        </p:nvSpPr>
        <p:spPr>
          <a:xfrm>
            <a:off x="14625693" y="6373777"/>
            <a:ext cx="1515866" cy="276999"/>
          </a:xfrm>
          <a:prstGeom prst="rect">
            <a:avLst/>
          </a:prstGeom>
          <a:noFill/>
        </p:spPr>
        <p:txBody>
          <a:bodyPr wrap="square" rtlCol="0">
            <a:spAutoFit/>
          </a:bodyPr>
          <a:lstStyle/>
          <a:p>
            <a:pPr defTabSz="914400"/>
            <a:r>
              <a:rPr lang="en-US" sz="1200" b="1" dirty="0">
                <a:solidFill>
                  <a:srgbClr val="000000"/>
                </a:solidFill>
                <a:latin typeface="Arial"/>
              </a:rPr>
              <a:t>Bus protocols</a:t>
            </a:r>
          </a:p>
        </p:txBody>
      </p:sp>
      <p:sp>
        <p:nvSpPr>
          <p:cNvPr id="55" name="Snip Same Side Corner Rectangle 54"/>
          <p:cNvSpPr/>
          <p:nvPr/>
        </p:nvSpPr>
        <p:spPr>
          <a:xfrm rot="16200000">
            <a:off x="3913880" y="2414265"/>
            <a:ext cx="653787" cy="153252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sz="1200" dirty="0">
              <a:solidFill>
                <a:srgbClr val="000000"/>
              </a:solidFill>
              <a:latin typeface="Arial"/>
            </a:endParaRPr>
          </a:p>
        </p:txBody>
      </p:sp>
      <p:sp>
        <p:nvSpPr>
          <p:cNvPr id="56" name="TextBox 55"/>
          <p:cNvSpPr txBox="1"/>
          <p:nvPr/>
        </p:nvSpPr>
        <p:spPr>
          <a:xfrm>
            <a:off x="3586202" y="2999920"/>
            <a:ext cx="1322667" cy="400110"/>
          </a:xfrm>
          <a:prstGeom prst="rect">
            <a:avLst/>
          </a:prstGeom>
          <a:noFill/>
        </p:spPr>
        <p:txBody>
          <a:bodyPr wrap="square" rtlCol="0">
            <a:spAutoFit/>
          </a:bodyPr>
          <a:lstStyle/>
          <a:p>
            <a:pPr defTabSz="914400"/>
            <a:r>
              <a:rPr lang="en-US" sz="1000" b="1" dirty="0">
                <a:solidFill>
                  <a:srgbClr val="000000"/>
                </a:solidFill>
                <a:latin typeface="Arial"/>
              </a:rPr>
              <a:t>Block Level Protocol</a:t>
            </a:r>
          </a:p>
        </p:txBody>
      </p:sp>
      <p:sp>
        <p:nvSpPr>
          <p:cNvPr id="20" name="TextBox 19"/>
          <p:cNvSpPr txBox="1"/>
          <p:nvPr/>
        </p:nvSpPr>
        <p:spPr>
          <a:xfrm>
            <a:off x="256110" y="5591063"/>
            <a:ext cx="3020407" cy="577081"/>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defTabSz="914400"/>
            <a:r>
              <a:rPr lang="en-US" sz="1050" dirty="0">
                <a:solidFill>
                  <a:srgbClr val="000000"/>
                </a:solidFill>
                <a:latin typeface="Arial"/>
              </a:rPr>
              <a:t>Block level protocols can be applied to the return port - but the port can be omitted and just the function name specified</a:t>
            </a:r>
          </a:p>
        </p:txBody>
      </p:sp>
      <p:pic>
        <p:nvPicPr>
          <p:cNvPr id="21" name="Picture 20"/>
          <p:cNvPicPr>
            <a:picLocks noChangeAspect="1"/>
          </p:cNvPicPr>
          <p:nvPr/>
        </p:nvPicPr>
        <p:blipFill>
          <a:blip r:embed="rId3"/>
          <a:stretch>
            <a:fillRect/>
          </a:stretch>
        </p:blipFill>
        <p:spPr>
          <a:xfrm>
            <a:off x="12476328" y="1066525"/>
            <a:ext cx="5252405" cy="4934282"/>
          </a:xfrm>
          <a:prstGeom prst="rect">
            <a:avLst/>
          </a:prstGeom>
        </p:spPr>
      </p:pic>
      <p:sp>
        <p:nvSpPr>
          <p:cNvPr id="24" name="Snip Same Side Corner Rectangle 23"/>
          <p:cNvSpPr/>
          <p:nvPr/>
        </p:nvSpPr>
        <p:spPr>
          <a:xfrm rot="16200000">
            <a:off x="3891420" y="3090633"/>
            <a:ext cx="716689"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sz="1200" dirty="0">
              <a:solidFill>
                <a:srgbClr val="000000"/>
              </a:solidFill>
              <a:latin typeface="Arial"/>
            </a:endParaRPr>
          </a:p>
        </p:txBody>
      </p:sp>
      <p:sp>
        <p:nvSpPr>
          <p:cNvPr id="26" name="TextBox 25"/>
          <p:cNvSpPr txBox="1"/>
          <p:nvPr/>
        </p:nvSpPr>
        <p:spPr>
          <a:xfrm>
            <a:off x="3513978" y="3700216"/>
            <a:ext cx="1820994" cy="246221"/>
          </a:xfrm>
          <a:prstGeom prst="rect">
            <a:avLst/>
          </a:prstGeom>
          <a:noFill/>
        </p:spPr>
        <p:txBody>
          <a:bodyPr wrap="square" rtlCol="0">
            <a:spAutoFit/>
          </a:bodyPr>
          <a:lstStyle/>
          <a:p>
            <a:pPr defTabSz="914400"/>
            <a:r>
              <a:rPr lang="en-US" sz="1000" b="1" dirty="0">
                <a:solidFill>
                  <a:srgbClr val="000000"/>
                </a:solidFill>
                <a:latin typeface="Arial"/>
              </a:rPr>
              <a:t>AXI4 Interfaces</a:t>
            </a:r>
          </a:p>
        </p:txBody>
      </p:sp>
      <p:pic>
        <p:nvPicPr>
          <p:cNvPr id="8" name="Picture 7"/>
          <p:cNvPicPr>
            <a:picLocks noChangeAspect="1"/>
          </p:cNvPicPr>
          <p:nvPr/>
        </p:nvPicPr>
        <p:blipFill>
          <a:blip r:embed="rId4"/>
          <a:stretch>
            <a:fillRect/>
          </a:stretch>
        </p:blipFill>
        <p:spPr>
          <a:xfrm>
            <a:off x="12966939" y="110290"/>
            <a:ext cx="3362008" cy="351483"/>
          </a:xfrm>
          <a:prstGeom prst="rect">
            <a:avLst/>
          </a:prstGeom>
        </p:spPr>
      </p:pic>
      <p:pic>
        <p:nvPicPr>
          <p:cNvPr id="3" name="Picture 2">
            <a:extLst>
              <a:ext uri="{FF2B5EF4-FFF2-40B4-BE49-F238E27FC236}">
                <a16:creationId xmlns:a16="http://schemas.microsoft.com/office/drawing/2014/main" id="{6CDF4952-B2E4-47D9-9E58-263239D2AC2B}"/>
              </a:ext>
            </a:extLst>
          </p:cNvPr>
          <p:cNvPicPr>
            <a:picLocks noChangeAspect="1"/>
          </p:cNvPicPr>
          <p:nvPr/>
        </p:nvPicPr>
        <p:blipFill>
          <a:blip r:embed="rId5"/>
          <a:stretch>
            <a:fillRect/>
          </a:stretch>
        </p:blipFill>
        <p:spPr>
          <a:xfrm>
            <a:off x="4863148" y="1994545"/>
            <a:ext cx="7072744" cy="4332908"/>
          </a:xfrm>
          <a:prstGeom prst="rect">
            <a:avLst/>
          </a:prstGeom>
        </p:spPr>
      </p:pic>
      <p:pic>
        <p:nvPicPr>
          <p:cNvPr id="5" name="Picture 4">
            <a:extLst>
              <a:ext uri="{FF2B5EF4-FFF2-40B4-BE49-F238E27FC236}">
                <a16:creationId xmlns:a16="http://schemas.microsoft.com/office/drawing/2014/main" id="{C6D70ED4-0AB2-4459-AC5B-EA52280D88CB}"/>
              </a:ext>
            </a:extLst>
          </p:cNvPr>
          <p:cNvPicPr>
            <a:picLocks noChangeAspect="1"/>
          </p:cNvPicPr>
          <p:nvPr/>
        </p:nvPicPr>
        <p:blipFill>
          <a:blip r:embed="rId6"/>
          <a:stretch>
            <a:fillRect/>
          </a:stretch>
        </p:blipFill>
        <p:spPr>
          <a:xfrm>
            <a:off x="1497876" y="4731690"/>
            <a:ext cx="1975748" cy="835110"/>
          </a:xfrm>
          <a:prstGeom prst="rect">
            <a:avLst/>
          </a:prstGeom>
        </p:spPr>
      </p:pic>
    </p:spTree>
    <p:extLst>
      <p:ext uri="{BB962C8B-B14F-4D97-AF65-F5344CB8AC3E}">
        <p14:creationId xmlns:p14="http://schemas.microsoft.com/office/powerpoint/2010/main" val="883524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IO Protocols</a:t>
            </a:r>
          </a:p>
        </p:txBody>
      </p:sp>
      <p:sp>
        <p:nvSpPr>
          <p:cNvPr id="3" name="Content Placeholder 2"/>
          <p:cNvSpPr>
            <a:spLocks noGrp="1"/>
          </p:cNvSpPr>
          <p:nvPr>
            <p:ph idx="1"/>
          </p:nvPr>
        </p:nvSpPr>
        <p:spPr>
          <a:xfrm>
            <a:off x="579119" y="1111862"/>
            <a:ext cx="11033760" cy="4632960"/>
          </a:xfrm>
        </p:spPr>
        <p:txBody>
          <a:bodyPr/>
          <a:lstStyle/>
          <a:p>
            <a:r>
              <a:rPr lang="en-US" sz="2000" dirty="0"/>
              <a:t>The default port protocols</a:t>
            </a:r>
          </a:p>
          <a:p>
            <a:pPr lvl="1"/>
            <a:r>
              <a:rPr lang="en-US" sz="1800" dirty="0"/>
              <a:t>Inputs: ap_none</a:t>
            </a:r>
          </a:p>
          <a:p>
            <a:pPr lvl="1"/>
            <a:r>
              <a:rPr lang="en-US" sz="1800" dirty="0"/>
              <a:t>Outputs: ap_vld</a:t>
            </a:r>
          </a:p>
          <a:p>
            <a:pPr lvl="1"/>
            <a:r>
              <a:rPr lang="en-US" sz="1800" dirty="0"/>
              <a:t>Inout: ap_ovld</a:t>
            </a:r>
          </a:p>
          <a:p>
            <a:pPr lvl="2"/>
            <a:r>
              <a:rPr lang="en-US" sz="1400" dirty="0"/>
              <a:t>In port gets ap_none</a:t>
            </a:r>
          </a:p>
          <a:p>
            <a:pPr lvl="2"/>
            <a:r>
              <a:rPr lang="en-US" sz="1400" dirty="0"/>
              <a:t>Out port gets ap_vld</a:t>
            </a:r>
          </a:p>
          <a:p>
            <a:pPr lvl="1"/>
            <a:r>
              <a:rPr lang="en-US" sz="1800" dirty="0"/>
              <a:t>Arrays: ap_memory</a:t>
            </a:r>
          </a:p>
          <a:p>
            <a:pPr lvl="1"/>
            <a:r>
              <a:rPr lang="en-US" sz="1800" dirty="0"/>
              <a:t>All shown as the default (D) on previous slide</a:t>
            </a:r>
          </a:p>
          <a:p>
            <a:r>
              <a:rPr lang="en-US" sz="2000" dirty="0"/>
              <a:t>Result of the default protocols</a:t>
            </a:r>
          </a:p>
          <a:p>
            <a:pPr lvl="1"/>
            <a:r>
              <a:rPr lang="en-US" sz="1800" dirty="0"/>
              <a:t>No protocol for input ports</a:t>
            </a:r>
          </a:p>
          <a:p>
            <a:pPr lvl="2"/>
            <a:r>
              <a:rPr lang="en-US" sz="1400" dirty="0"/>
              <a:t>They should be held stable for the entire transaction</a:t>
            </a:r>
          </a:p>
          <a:p>
            <a:pPr lvl="2"/>
            <a:r>
              <a:rPr lang="en-US" sz="1400" dirty="0"/>
              <a:t>There is no way to know when the input will be read</a:t>
            </a:r>
          </a:p>
          <a:p>
            <a:pPr lvl="1"/>
            <a:r>
              <a:rPr lang="en-US" sz="1800" dirty="0"/>
              <a:t>Output writes have an accompanying output valid signal which can be used to validate them</a:t>
            </a:r>
          </a:p>
          <a:p>
            <a:pPr lvl="1"/>
            <a:r>
              <a:rPr lang="en-US" sz="1800" dirty="0"/>
              <a:t>Arrays will default to RAM interfaces (2-port RAM is the default RAM)</a:t>
            </a:r>
          </a:p>
          <a:p>
            <a:pPr lvl="1">
              <a:buNone/>
            </a:pPr>
            <a:endParaRPr lang="en-US" sz="1800" dirty="0"/>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38</a:t>
            </a:fld>
            <a:endParaRPr lang="en-US" dirty="0"/>
          </a:p>
        </p:txBody>
      </p:sp>
      <p:sp>
        <p:nvSpPr>
          <p:cNvPr id="7" name="TextBox 6"/>
          <p:cNvSpPr txBox="1"/>
          <p:nvPr/>
        </p:nvSpPr>
        <p:spPr>
          <a:xfrm>
            <a:off x="5991455" y="1906408"/>
            <a:ext cx="5170526" cy="461665"/>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The </a:t>
            </a:r>
            <a:r>
              <a:rPr lang="en-US" altLang="zh-CN" sz="1200" b="1" dirty="0"/>
              <a:t>VITIS</a:t>
            </a:r>
            <a:r>
              <a:rPr lang="en-US" sz="1200" b="1" dirty="0"/>
              <a:t> HLS shell/console always shows the results of interface synthesis</a:t>
            </a:r>
          </a:p>
        </p:txBody>
      </p:sp>
      <p:pic>
        <p:nvPicPr>
          <p:cNvPr id="5" name="Picture 4">
            <a:extLst>
              <a:ext uri="{FF2B5EF4-FFF2-40B4-BE49-F238E27FC236}">
                <a16:creationId xmlns:a16="http://schemas.microsoft.com/office/drawing/2014/main" id="{5D1F4AC9-5B94-413B-B4F3-B28F2B78A2E7}"/>
              </a:ext>
            </a:extLst>
          </p:cNvPr>
          <p:cNvPicPr>
            <a:picLocks noChangeAspect="1"/>
          </p:cNvPicPr>
          <p:nvPr/>
        </p:nvPicPr>
        <p:blipFill>
          <a:blip r:embed="rId2"/>
          <a:stretch>
            <a:fillRect/>
          </a:stretch>
        </p:blipFill>
        <p:spPr>
          <a:xfrm>
            <a:off x="5804189" y="2466317"/>
            <a:ext cx="5238750" cy="9620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IO Protocols</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39</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lstStyle/>
          <a:p>
            <a:r>
              <a:rPr lang="en-US" dirty="0"/>
              <a:t>The default port protocols</a:t>
            </a:r>
          </a:p>
          <a:p>
            <a:pPr lvl="1"/>
            <a:r>
              <a:rPr lang="en-US" dirty="0"/>
              <a:t>Inputs: ap_none</a:t>
            </a:r>
          </a:p>
          <a:p>
            <a:pPr lvl="1"/>
            <a:r>
              <a:rPr lang="en-US" dirty="0"/>
              <a:t>Outputs: ap_vld</a:t>
            </a:r>
          </a:p>
          <a:p>
            <a:pPr lvl="1"/>
            <a:r>
              <a:rPr lang="en-US" dirty="0"/>
              <a:t>Inout: ap_ovld</a:t>
            </a:r>
          </a:p>
          <a:p>
            <a:pPr lvl="2"/>
            <a:r>
              <a:rPr lang="en-US" dirty="0"/>
              <a:t>In port gets ap_none</a:t>
            </a:r>
          </a:p>
          <a:p>
            <a:pPr lvl="2"/>
            <a:r>
              <a:rPr lang="en-US" dirty="0"/>
              <a:t>Out port gets ap_vld</a:t>
            </a:r>
          </a:p>
          <a:p>
            <a:pPr lvl="1"/>
            <a:r>
              <a:rPr lang="en-US" dirty="0"/>
              <a:t>Arrays: ap_memory</a:t>
            </a:r>
          </a:p>
          <a:p>
            <a:pPr lvl="1"/>
            <a:r>
              <a:rPr lang="en-US" dirty="0"/>
              <a:t>All shown as the default (D) on previous slide</a:t>
            </a:r>
          </a:p>
          <a:p>
            <a:r>
              <a:rPr lang="en-US" dirty="0"/>
              <a:t>Result of the default protocols</a:t>
            </a:r>
          </a:p>
          <a:p>
            <a:pPr lvl="1"/>
            <a:r>
              <a:rPr lang="en-US" dirty="0"/>
              <a:t>No protocol for input ports</a:t>
            </a:r>
          </a:p>
          <a:p>
            <a:pPr lvl="2"/>
            <a:r>
              <a:rPr lang="en-US" dirty="0"/>
              <a:t>They should be held stable for the entire transaction</a:t>
            </a:r>
          </a:p>
          <a:p>
            <a:pPr lvl="2"/>
            <a:r>
              <a:rPr lang="en-US" dirty="0"/>
              <a:t>There is no way to know when the input will be read</a:t>
            </a:r>
          </a:p>
          <a:p>
            <a:pPr lvl="1"/>
            <a:r>
              <a:rPr lang="en-US" dirty="0"/>
              <a:t>Output writes have an accompanying output valid signal which can be used to validate them</a:t>
            </a:r>
          </a:p>
          <a:p>
            <a:pPr lvl="1"/>
            <a:r>
              <a:rPr lang="en-US" dirty="0"/>
              <a:t>Arrays will default to RAM interfaces (2-port RAM is the default RAM)</a:t>
            </a:r>
          </a:p>
          <a:p>
            <a:pPr lvl="1">
              <a:buNone/>
            </a:pPr>
            <a:endParaRPr lang="en-US" dirty="0"/>
          </a:p>
        </p:txBody>
      </p:sp>
      <p:sp>
        <p:nvSpPr>
          <p:cNvPr id="7" name="TextBox 6"/>
          <p:cNvSpPr txBox="1"/>
          <p:nvPr/>
        </p:nvSpPr>
        <p:spPr>
          <a:xfrm>
            <a:off x="5991455" y="1906408"/>
            <a:ext cx="5170526" cy="461665"/>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1200" b="1" dirty="0">
                <a:solidFill>
                  <a:srgbClr val="0C0C0C"/>
                </a:solidFill>
                <a:latin typeface="Arial"/>
              </a:rPr>
              <a:t>The </a:t>
            </a:r>
            <a:r>
              <a:rPr lang="en-US" altLang="zh-CN" sz="1200" b="1" dirty="0">
                <a:solidFill>
                  <a:srgbClr val="FF0000"/>
                </a:solidFill>
                <a:latin typeface="Arial"/>
              </a:rPr>
              <a:t>VITIS</a:t>
            </a:r>
            <a:r>
              <a:rPr lang="en-US" sz="1200" b="1" dirty="0">
                <a:solidFill>
                  <a:srgbClr val="0C0C0C"/>
                </a:solidFill>
                <a:latin typeface="Arial"/>
              </a:rPr>
              <a:t> HLS shell/console always shows the results of interface synthesis</a:t>
            </a:r>
          </a:p>
        </p:txBody>
      </p:sp>
      <p:sp>
        <p:nvSpPr>
          <p:cNvPr id="9"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39</a:t>
            </a:fld>
            <a:endParaRPr lang="en-US" sz="1000" dirty="0">
              <a:solidFill>
                <a:srgbClr val="FFFFFF"/>
              </a:solidFill>
              <a:latin typeface="Arial" charset="0"/>
              <a:ea typeface="ＭＳ Ｐゴシック" pitchFamily="34" charset="-128"/>
              <a:cs typeface="Arial"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9212" y="2653632"/>
            <a:ext cx="6588346" cy="588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5D1F4AC9-5B94-413B-B4F3-B28F2B78A2E7}"/>
              </a:ext>
            </a:extLst>
          </p:cNvPr>
          <p:cNvPicPr>
            <a:picLocks noChangeAspect="1"/>
          </p:cNvPicPr>
          <p:nvPr/>
        </p:nvPicPr>
        <p:blipFill>
          <a:blip r:embed="rId3"/>
          <a:stretch>
            <a:fillRect/>
          </a:stretch>
        </p:blipFill>
        <p:spPr>
          <a:xfrm>
            <a:off x="5804189" y="2466317"/>
            <a:ext cx="5238750" cy="9620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DAC7-C4E7-4877-8A94-8861631EEA33}"/>
              </a:ext>
            </a:extLst>
          </p:cNvPr>
          <p:cNvSpPr>
            <a:spLocks noGrp="1"/>
          </p:cNvSpPr>
          <p:nvPr>
            <p:ph type="title"/>
          </p:nvPr>
        </p:nvSpPr>
        <p:spPr/>
        <p:txBody>
          <a:bodyPr/>
          <a:lstStyle/>
          <a:p>
            <a:r>
              <a:rPr lang="en-US" altLang="zh-CN" dirty="0"/>
              <a:t>Outline</a:t>
            </a:r>
            <a:endParaRPr lang="zh-CN" altLang="en-US" dirty="0"/>
          </a:p>
        </p:txBody>
      </p:sp>
      <p:sp>
        <p:nvSpPr>
          <p:cNvPr id="3" name="Content Placeholder 2">
            <a:extLst>
              <a:ext uri="{FF2B5EF4-FFF2-40B4-BE49-F238E27FC236}">
                <a16:creationId xmlns:a16="http://schemas.microsoft.com/office/drawing/2014/main" id="{5E3C8DC0-A47D-444B-83A8-AC2C24AADA12}"/>
              </a:ext>
            </a:extLst>
          </p:cNvPr>
          <p:cNvSpPr>
            <a:spLocks noGrp="1"/>
          </p:cNvSpPr>
          <p:nvPr>
            <p:ph idx="1"/>
          </p:nvPr>
        </p:nvSpPr>
        <p:spPr/>
        <p:txBody>
          <a:bodyPr/>
          <a:lstStyle/>
          <a:p>
            <a:r>
              <a:rPr lang="en-US" altLang="zh-CN" i="1" dirty="0"/>
              <a:t>Introduction</a:t>
            </a:r>
          </a:p>
          <a:p>
            <a:r>
              <a:rPr lang="en-US" altLang="zh-CN" dirty="0"/>
              <a:t>Block Level Protocols</a:t>
            </a:r>
          </a:p>
          <a:p>
            <a:r>
              <a:rPr lang="en-US" altLang="zh-CN" dirty="0"/>
              <a:t>Port Level Protocols</a:t>
            </a:r>
          </a:p>
          <a:p>
            <a:r>
              <a:rPr lang="en-US" altLang="zh-CN" dirty="0"/>
              <a:t>Summary</a:t>
            </a:r>
            <a:endParaRPr lang="zh-CN" altLang="en-US" dirty="0"/>
          </a:p>
        </p:txBody>
      </p:sp>
      <p:sp>
        <p:nvSpPr>
          <p:cNvPr id="4" name="Slide Number Placeholder 2">
            <a:extLst>
              <a:ext uri="{FF2B5EF4-FFF2-40B4-BE49-F238E27FC236}">
                <a16:creationId xmlns:a16="http://schemas.microsoft.com/office/drawing/2014/main" id="{EF92539F-C739-40F0-B91A-1AAB99E41599}"/>
              </a:ext>
            </a:extLst>
          </p:cNvPr>
          <p:cNvSpPr>
            <a:spLocks noGrp="1"/>
          </p:cNvSpPr>
          <p:nvPr>
            <p:ph type="sldNum" sz="quarter" idx="4"/>
          </p:nvPr>
        </p:nvSpPr>
        <p:spPr>
          <a:xfrm>
            <a:off x="579120" y="6325606"/>
            <a:ext cx="2206217" cy="365125"/>
          </a:xfrm>
        </p:spPr>
        <p:txBody>
          <a:bodyPr/>
          <a:lstStyle/>
          <a:p>
            <a:pPr>
              <a:defRPr/>
            </a:pPr>
            <a:r>
              <a:rPr lang="en-US" dirty="0"/>
              <a:t>IO Level Protocols 22- </a:t>
            </a:r>
            <a:fld id="{060BD193-E118-4B16-863C-C8C12C675E3E}" type="slidenum">
              <a:rPr lang="en-US" smtClean="0"/>
              <a:pPr>
                <a:defRPr/>
              </a:pPr>
              <a:t>4</a:t>
            </a:fld>
            <a:endParaRPr lang="en-US" dirty="0"/>
          </a:p>
        </p:txBody>
      </p:sp>
    </p:spTree>
    <p:extLst>
      <p:ext uri="{BB962C8B-B14F-4D97-AF65-F5344CB8AC3E}">
        <p14:creationId xmlns:p14="http://schemas.microsoft.com/office/powerpoint/2010/main" val="293059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IO Protocols</a:t>
            </a:r>
          </a:p>
        </p:txBody>
      </p:sp>
      <p:sp>
        <p:nvSpPr>
          <p:cNvPr id="3" name="Content Placeholder 2"/>
          <p:cNvSpPr>
            <a:spLocks noGrp="1"/>
          </p:cNvSpPr>
          <p:nvPr>
            <p:ph sz="half" idx="1"/>
          </p:nvPr>
        </p:nvSpPr>
        <p:spPr/>
        <p:txBody>
          <a:bodyPr/>
          <a:lstStyle/>
          <a:p>
            <a:r>
              <a:rPr lang="en-US" dirty="0"/>
              <a:t>Select the port in the Directives pane to specify a protocol</a:t>
            </a:r>
          </a:p>
          <a:p>
            <a:pPr lvl="1"/>
            <a:r>
              <a:rPr lang="en-US" dirty="0"/>
              <a:t>Select the port</a:t>
            </a:r>
          </a:p>
          <a:p>
            <a:pPr lvl="1"/>
            <a:r>
              <a:rPr lang="en-US" dirty="0"/>
              <a:t>Right-click and choose Interface</a:t>
            </a:r>
          </a:p>
          <a:p>
            <a:pPr lvl="1"/>
            <a:r>
              <a:rPr lang="en-US" dirty="0"/>
              <a:t>Select the protocol from the drop-down menu</a:t>
            </a:r>
          </a:p>
          <a:p>
            <a:pPr lvl="1"/>
            <a:endParaRPr lang="en-US" dirty="0"/>
          </a:p>
          <a:p>
            <a:r>
              <a:rPr lang="en-US" dirty="0"/>
              <a:t>Or apply using Tcl or Pragma</a:t>
            </a:r>
          </a:p>
          <a:p>
            <a:pPr>
              <a:buNone/>
            </a:pPr>
            <a:endParaRPr lang="en-US" dirty="0"/>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40</a:t>
            </a:fld>
            <a:endParaRPr lang="en-US" dirty="0"/>
          </a:p>
        </p:txBody>
      </p:sp>
      <p:pic>
        <p:nvPicPr>
          <p:cNvPr id="6" name="Picture 5">
            <a:extLst>
              <a:ext uri="{FF2B5EF4-FFF2-40B4-BE49-F238E27FC236}">
                <a16:creationId xmlns:a16="http://schemas.microsoft.com/office/drawing/2014/main" id="{E3193480-3A05-4E01-BF6E-7608AC3F39AA}"/>
              </a:ext>
            </a:extLst>
          </p:cNvPr>
          <p:cNvPicPr>
            <a:picLocks noChangeAspect="1"/>
          </p:cNvPicPr>
          <p:nvPr/>
        </p:nvPicPr>
        <p:blipFill>
          <a:blip r:embed="rId2"/>
          <a:stretch>
            <a:fillRect/>
          </a:stretch>
        </p:blipFill>
        <p:spPr>
          <a:xfrm>
            <a:off x="6388534" y="1235666"/>
            <a:ext cx="4116891" cy="47574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IO Protocols</a:t>
            </a:r>
          </a:p>
        </p:txBody>
      </p:sp>
      <p:sp>
        <p:nvSpPr>
          <p:cNvPr id="3" name="Content Placeholder 2"/>
          <p:cNvSpPr>
            <a:spLocks noGrp="1"/>
          </p:cNvSpPr>
          <p:nvPr>
            <p:ph sz="half" idx="1"/>
          </p:nvPr>
        </p:nvSpPr>
        <p:spPr/>
        <p:txBody>
          <a:bodyPr/>
          <a:lstStyle/>
          <a:p>
            <a:r>
              <a:rPr lang="en-US" dirty="0"/>
              <a:t>Select the port in the Directives pane to specify a protocol</a:t>
            </a:r>
          </a:p>
          <a:p>
            <a:pPr lvl="1"/>
            <a:r>
              <a:rPr lang="en-US" dirty="0"/>
              <a:t>Select the port</a:t>
            </a:r>
          </a:p>
          <a:p>
            <a:pPr lvl="1"/>
            <a:r>
              <a:rPr lang="en-US" dirty="0"/>
              <a:t>Right-click and choose Interface</a:t>
            </a:r>
          </a:p>
          <a:p>
            <a:pPr lvl="1"/>
            <a:r>
              <a:rPr lang="en-US" dirty="0"/>
              <a:t>Select the protocol from the drop-down menu</a:t>
            </a:r>
          </a:p>
          <a:p>
            <a:pPr lvl="1"/>
            <a:endParaRPr lang="en-US" dirty="0"/>
          </a:p>
          <a:p>
            <a:r>
              <a:rPr lang="en-US" dirty="0"/>
              <a:t>Or apply using Tcl or Pragma</a:t>
            </a:r>
          </a:p>
          <a:p>
            <a:pPr>
              <a:buNone/>
            </a:pPr>
            <a:endParaRPr lang="en-US" dirty="0"/>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41</a:t>
            </a:fld>
            <a:endParaRPr lang="en-US" dirty="0">
              <a:solidFill>
                <a:srgbClr val="0C0C0C">
                  <a:tint val="75000"/>
                </a:srgbClr>
              </a:solidFill>
              <a:latin typeface="Arial"/>
            </a:endParaRPr>
          </a:p>
        </p:txBody>
      </p:sp>
      <p:pic>
        <p:nvPicPr>
          <p:cNvPr id="5" name="Picture 4">
            <a:extLst>
              <a:ext uri="{FF2B5EF4-FFF2-40B4-BE49-F238E27FC236}">
                <a16:creationId xmlns:a16="http://schemas.microsoft.com/office/drawing/2014/main" id="{D9FA00C1-A8DD-4A7F-A2B2-6F38222E88A1}"/>
              </a:ext>
            </a:extLst>
          </p:cNvPr>
          <p:cNvPicPr>
            <a:picLocks noChangeAspect="1"/>
          </p:cNvPicPr>
          <p:nvPr/>
        </p:nvPicPr>
        <p:blipFill>
          <a:blip r:embed="rId2"/>
          <a:stretch>
            <a:fillRect/>
          </a:stretch>
        </p:blipFill>
        <p:spPr>
          <a:xfrm>
            <a:off x="12407291" y="1636983"/>
            <a:ext cx="4873939" cy="3028187"/>
          </a:xfrm>
          <a:prstGeom prst="rect">
            <a:avLst/>
          </a:prstGeom>
        </p:spPr>
      </p:pic>
      <p:pic>
        <p:nvPicPr>
          <p:cNvPr id="6" name="Picture 5">
            <a:extLst>
              <a:ext uri="{FF2B5EF4-FFF2-40B4-BE49-F238E27FC236}">
                <a16:creationId xmlns:a16="http://schemas.microsoft.com/office/drawing/2014/main" id="{E3193480-3A05-4E01-BF6E-7608AC3F39AA}"/>
              </a:ext>
            </a:extLst>
          </p:cNvPr>
          <p:cNvPicPr>
            <a:picLocks noChangeAspect="1"/>
          </p:cNvPicPr>
          <p:nvPr/>
        </p:nvPicPr>
        <p:blipFill>
          <a:blip r:embed="rId3"/>
          <a:stretch>
            <a:fillRect/>
          </a:stretch>
        </p:blipFill>
        <p:spPr>
          <a:xfrm>
            <a:off x="6388534" y="1235666"/>
            <a:ext cx="4116891" cy="475742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Types</a:t>
            </a:r>
          </a:p>
        </p:txBody>
      </p:sp>
      <p:sp>
        <p:nvSpPr>
          <p:cNvPr id="57" name="Content Placeholder 2"/>
          <p:cNvSpPr>
            <a:spLocks noGrp="1"/>
          </p:cNvSpPr>
          <p:nvPr>
            <p:ph idx="1"/>
          </p:nvPr>
        </p:nvSpPr>
        <p:spPr>
          <a:xfrm>
            <a:off x="600807" y="856213"/>
            <a:ext cx="11033760" cy="4632960"/>
          </a:xfrm>
        </p:spPr>
        <p:txBody>
          <a:bodyPr/>
          <a:lstStyle/>
          <a:p>
            <a:r>
              <a:rPr lang="en-US" dirty="0"/>
              <a:t>Multiple interface protocols </a:t>
            </a:r>
          </a:p>
          <a:p>
            <a:pPr lvl="1"/>
            <a:r>
              <a:rPr lang="en-US" dirty="0"/>
              <a:t>Every combination of C </a:t>
            </a:r>
            <a:br>
              <a:rPr lang="en-US" dirty="0"/>
            </a:br>
            <a:r>
              <a:rPr lang="en-US" dirty="0"/>
              <a:t>argument and port protocol </a:t>
            </a:r>
            <a:br>
              <a:rPr lang="en-US" dirty="0"/>
            </a:br>
            <a:r>
              <a:rPr lang="en-US" u="sng" dirty="0"/>
              <a:t>is not </a:t>
            </a:r>
            <a:r>
              <a:rPr lang="en-US" dirty="0"/>
              <a:t>supported</a:t>
            </a:r>
          </a:p>
          <a:p>
            <a:pPr lvl="1"/>
            <a:r>
              <a:rPr lang="en-US" dirty="0"/>
              <a:t>It may require a code </a:t>
            </a:r>
            <a:br>
              <a:rPr lang="en-US" dirty="0"/>
            </a:br>
            <a:r>
              <a:rPr lang="en-US" dirty="0"/>
              <a:t>modification to implement a </a:t>
            </a:r>
            <a:br>
              <a:rPr lang="en-US" dirty="0"/>
            </a:br>
            <a:r>
              <a:rPr lang="en-US" dirty="0"/>
              <a:t>specific IO protocol</a:t>
            </a:r>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42</a:t>
            </a:fld>
            <a:endParaRPr lang="en-US" dirty="0"/>
          </a:p>
        </p:txBody>
      </p:sp>
      <p:sp>
        <p:nvSpPr>
          <p:cNvPr id="38" name="Snip Same Side Corner Rectangle 37"/>
          <p:cNvSpPr/>
          <p:nvPr/>
        </p:nvSpPr>
        <p:spPr>
          <a:xfrm rot="16200000">
            <a:off x="4006005" y="3689576"/>
            <a:ext cx="482248" cy="1547010"/>
          </a:xfrm>
          <a:prstGeom prst="snip2SameRect">
            <a:avLst/>
          </a:prstGeom>
          <a:ln w="5715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41" name="TextBox 40"/>
          <p:cNvSpPr txBox="1"/>
          <p:nvPr/>
        </p:nvSpPr>
        <p:spPr>
          <a:xfrm>
            <a:off x="3533355" y="4338246"/>
            <a:ext cx="1918270" cy="246221"/>
          </a:xfrm>
          <a:prstGeom prst="rect">
            <a:avLst/>
          </a:prstGeom>
          <a:noFill/>
        </p:spPr>
        <p:txBody>
          <a:bodyPr wrap="square" rtlCol="0">
            <a:spAutoFit/>
          </a:bodyPr>
          <a:lstStyle/>
          <a:p>
            <a:r>
              <a:rPr lang="en-US" sz="1000" b="1" dirty="0">
                <a:solidFill>
                  <a:srgbClr val="000000"/>
                </a:solidFill>
                <a:latin typeface="Arial"/>
              </a:rPr>
              <a:t>No IO Protocol</a:t>
            </a:r>
          </a:p>
        </p:txBody>
      </p:sp>
      <p:sp>
        <p:nvSpPr>
          <p:cNvPr id="43" name="Snip Same Side Corner Rectangle 42"/>
          <p:cNvSpPr/>
          <p:nvPr/>
        </p:nvSpPr>
        <p:spPr>
          <a:xfrm rot="16200000">
            <a:off x="3793675" y="4366488"/>
            <a:ext cx="879700" cy="1547012"/>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45" name="TextBox 44"/>
          <p:cNvSpPr txBox="1"/>
          <p:nvPr/>
        </p:nvSpPr>
        <p:spPr>
          <a:xfrm>
            <a:off x="3619580" y="4892756"/>
            <a:ext cx="2694713" cy="400110"/>
          </a:xfrm>
          <a:prstGeom prst="rect">
            <a:avLst/>
          </a:prstGeom>
          <a:noFill/>
        </p:spPr>
        <p:txBody>
          <a:bodyPr wrap="square" rtlCol="0">
            <a:spAutoFit/>
          </a:bodyPr>
          <a:lstStyle/>
          <a:p>
            <a:r>
              <a:rPr lang="en-US" sz="1000" b="1" dirty="0">
                <a:solidFill>
                  <a:srgbClr val="000000"/>
                </a:solidFill>
                <a:latin typeface="Arial"/>
              </a:rPr>
              <a:t>Wire handshake </a:t>
            </a:r>
          </a:p>
          <a:p>
            <a:r>
              <a:rPr lang="en-US" sz="1000" b="1" dirty="0">
                <a:solidFill>
                  <a:srgbClr val="000000"/>
                </a:solidFill>
                <a:latin typeface="Arial"/>
              </a:rPr>
              <a:t>protocols</a:t>
            </a:r>
          </a:p>
        </p:txBody>
      </p:sp>
      <p:sp>
        <p:nvSpPr>
          <p:cNvPr id="46" name="Snip Same Side Corner Rectangle 45"/>
          <p:cNvSpPr/>
          <p:nvPr/>
        </p:nvSpPr>
        <p:spPr>
          <a:xfrm rot="16200000">
            <a:off x="3841404" y="5210767"/>
            <a:ext cx="710941" cy="1461824"/>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50" name="TextBox 49"/>
          <p:cNvSpPr txBox="1"/>
          <p:nvPr/>
        </p:nvSpPr>
        <p:spPr>
          <a:xfrm>
            <a:off x="3598412" y="5773914"/>
            <a:ext cx="2557691" cy="553998"/>
          </a:xfrm>
          <a:prstGeom prst="rect">
            <a:avLst/>
          </a:prstGeom>
          <a:noFill/>
        </p:spPr>
        <p:txBody>
          <a:bodyPr wrap="square" rtlCol="0">
            <a:spAutoFit/>
          </a:bodyPr>
          <a:lstStyle/>
          <a:p>
            <a:r>
              <a:rPr lang="en-US" sz="1000" b="1" dirty="0">
                <a:solidFill>
                  <a:srgbClr val="000000"/>
                </a:solidFill>
                <a:latin typeface="Arial"/>
              </a:rPr>
              <a:t>Memory </a:t>
            </a:r>
            <a:r>
              <a:rPr lang="en-US" sz="1000" b="1" dirty="0">
                <a:solidFill>
                  <a:srgbClr val="000000"/>
                </a:solidFill>
              </a:rPr>
              <a:t>protocols </a:t>
            </a:r>
          </a:p>
          <a:p>
            <a:r>
              <a:rPr lang="en-US" sz="1000" b="1" dirty="0">
                <a:solidFill>
                  <a:srgbClr val="000000"/>
                </a:solidFill>
                <a:latin typeface="Arial"/>
              </a:rPr>
              <a:t>                    : RAM</a:t>
            </a:r>
          </a:p>
          <a:p>
            <a:r>
              <a:rPr lang="en-US" sz="1000" b="1" dirty="0">
                <a:solidFill>
                  <a:srgbClr val="000000"/>
                </a:solidFill>
                <a:latin typeface="Arial"/>
              </a:rPr>
              <a:t>                    : FIFO</a:t>
            </a:r>
          </a:p>
        </p:txBody>
      </p:sp>
      <p:sp>
        <p:nvSpPr>
          <p:cNvPr id="55" name="Snip Same Side Corner Rectangle 54"/>
          <p:cNvSpPr/>
          <p:nvPr/>
        </p:nvSpPr>
        <p:spPr>
          <a:xfrm rot="16200000">
            <a:off x="3913880" y="2414265"/>
            <a:ext cx="653787" cy="153252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sz="1200" dirty="0">
              <a:solidFill>
                <a:srgbClr val="000000"/>
              </a:solidFill>
            </a:endParaRPr>
          </a:p>
        </p:txBody>
      </p:sp>
      <p:sp>
        <p:nvSpPr>
          <p:cNvPr id="56" name="TextBox 55"/>
          <p:cNvSpPr txBox="1"/>
          <p:nvPr/>
        </p:nvSpPr>
        <p:spPr>
          <a:xfrm>
            <a:off x="3586202" y="2999920"/>
            <a:ext cx="1322667" cy="400110"/>
          </a:xfrm>
          <a:prstGeom prst="rect">
            <a:avLst/>
          </a:prstGeom>
          <a:noFill/>
        </p:spPr>
        <p:txBody>
          <a:bodyPr wrap="square" rtlCol="0">
            <a:spAutoFit/>
          </a:bodyPr>
          <a:lstStyle/>
          <a:p>
            <a:r>
              <a:rPr lang="en-US" sz="1000" b="1" dirty="0">
                <a:solidFill>
                  <a:srgbClr val="000000"/>
                </a:solidFill>
                <a:latin typeface="Arial"/>
              </a:rPr>
              <a:t>Block Level Protocol</a:t>
            </a:r>
          </a:p>
        </p:txBody>
      </p:sp>
      <p:sp>
        <p:nvSpPr>
          <p:cNvPr id="20" name="TextBox 19"/>
          <p:cNvSpPr txBox="1"/>
          <p:nvPr/>
        </p:nvSpPr>
        <p:spPr>
          <a:xfrm>
            <a:off x="256110" y="5591063"/>
            <a:ext cx="3020407" cy="577081"/>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r>
              <a:rPr lang="en-US" sz="1050" dirty="0">
                <a:solidFill>
                  <a:srgbClr val="000000"/>
                </a:solidFill>
              </a:rPr>
              <a:t>Block level protocols can be applied to the return port - but the port can be omitted and just the function name specified</a:t>
            </a:r>
          </a:p>
        </p:txBody>
      </p:sp>
      <p:sp>
        <p:nvSpPr>
          <p:cNvPr id="24" name="Snip Same Side Corner Rectangle 23"/>
          <p:cNvSpPr/>
          <p:nvPr/>
        </p:nvSpPr>
        <p:spPr>
          <a:xfrm rot="16200000">
            <a:off x="3891420" y="3090633"/>
            <a:ext cx="716689"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26" name="TextBox 25"/>
          <p:cNvSpPr txBox="1"/>
          <p:nvPr/>
        </p:nvSpPr>
        <p:spPr>
          <a:xfrm>
            <a:off x="3513978" y="3700216"/>
            <a:ext cx="1820994" cy="246221"/>
          </a:xfrm>
          <a:prstGeom prst="rect">
            <a:avLst/>
          </a:prstGeom>
          <a:noFill/>
        </p:spPr>
        <p:txBody>
          <a:bodyPr wrap="square" rtlCol="0">
            <a:spAutoFit/>
          </a:bodyPr>
          <a:lstStyle/>
          <a:p>
            <a:r>
              <a:rPr lang="en-US" sz="1000" b="1" dirty="0">
                <a:solidFill>
                  <a:srgbClr val="000000"/>
                </a:solidFill>
                <a:latin typeface="Arial"/>
              </a:rPr>
              <a:t>AXI4 Interfaces</a:t>
            </a:r>
          </a:p>
        </p:txBody>
      </p:sp>
      <p:pic>
        <p:nvPicPr>
          <p:cNvPr id="3" name="Picture 2">
            <a:extLst>
              <a:ext uri="{FF2B5EF4-FFF2-40B4-BE49-F238E27FC236}">
                <a16:creationId xmlns:a16="http://schemas.microsoft.com/office/drawing/2014/main" id="{6CDF4952-B2E4-47D9-9E58-263239D2AC2B}"/>
              </a:ext>
            </a:extLst>
          </p:cNvPr>
          <p:cNvPicPr>
            <a:picLocks noChangeAspect="1"/>
          </p:cNvPicPr>
          <p:nvPr/>
        </p:nvPicPr>
        <p:blipFill>
          <a:blip r:embed="rId3"/>
          <a:stretch>
            <a:fillRect/>
          </a:stretch>
        </p:blipFill>
        <p:spPr>
          <a:xfrm>
            <a:off x="4863148" y="1994545"/>
            <a:ext cx="7072744" cy="4332908"/>
          </a:xfrm>
          <a:prstGeom prst="rect">
            <a:avLst/>
          </a:prstGeom>
        </p:spPr>
      </p:pic>
      <p:pic>
        <p:nvPicPr>
          <p:cNvPr id="5" name="Picture 4">
            <a:extLst>
              <a:ext uri="{FF2B5EF4-FFF2-40B4-BE49-F238E27FC236}">
                <a16:creationId xmlns:a16="http://schemas.microsoft.com/office/drawing/2014/main" id="{C6D70ED4-0AB2-4459-AC5B-EA52280D88CB}"/>
              </a:ext>
            </a:extLst>
          </p:cNvPr>
          <p:cNvPicPr>
            <a:picLocks noChangeAspect="1"/>
          </p:cNvPicPr>
          <p:nvPr/>
        </p:nvPicPr>
        <p:blipFill>
          <a:blip r:embed="rId4"/>
          <a:stretch>
            <a:fillRect/>
          </a:stretch>
        </p:blipFill>
        <p:spPr>
          <a:xfrm>
            <a:off x="1497876" y="4731690"/>
            <a:ext cx="1975748" cy="835110"/>
          </a:xfrm>
          <a:prstGeom prst="rect">
            <a:avLst/>
          </a:prstGeom>
        </p:spPr>
      </p:pic>
    </p:spTree>
    <p:extLst>
      <p:ext uri="{BB962C8B-B14F-4D97-AF65-F5344CB8AC3E}">
        <p14:creationId xmlns:p14="http://schemas.microsoft.com/office/powerpoint/2010/main" val="31828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Interface Types</a:t>
            </a:r>
          </a:p>
        </p:txBody>
      </p:sp>
      <p:sp>
        <p:nvSpPr>
          <p:cNvPr id="57" name="Content Placeholder 2"/>
          <p:cNvSpPr>
            <a:spLocks noGrp="1"/>
          </p:cNvSpPr>
          <p:nvPr>
            <p:ph sz="half" idx="1"/>
          </p:nvPr>
        </p:nvSpPr>
        <p:spPr/>
        <p:txBody>
          <a:bodyPr/>
          <a:lstStyle/>
          <a:p>
            <a:r>
              <a:rPr lang="en-US" dirty="0"/>
              <a:t>Multiple interface protocols </a:t>
            </a:r>
          </a:p>
          <a:p>
            <a:pPr lvl="1"/>
            <a:r>
              <a:rPr lang="en-US" dirty="0"/>
              <a:t>Every combination of C </a:t>
            </a:r>
            <a:br>
              <a:rPr lang="en-US" dirty="0"/>
            </a:br>
            <a:r>
              <a:rPr lang="en-US" dirty="0"/>
              <a:t>argument and port protocol </a:t>
            </a:r>
            <a:br>
              <a:rPr lang="en-US" dirty="0"/>
            </a:br>
            <a:r>
              <a:rPr lang="en-US" u="sng" dirty="0"/>
              <a:t>is not </a:t>
            </a:r>
            <a:r>
              <a:rPr lang="en-US" dirty="0"/>
              <a:t>supported</a:t>
            </a:r>
          </a:p>
          <a:p>
            <a:pPr lvl="1"/>
            <a:r>
              <a:rPr lang="en-US" dirty="0"/>
              <a:t>It may require a code </a:t>
            </a:r>
            <a:br>
              <a:rPr lang="en-US" dirty="0"/>
            </a:br>
            <a:r>
              <a:rPr lang="en-US" dirty="0"/>
              <a:t>modification to implement a </a:t>
            </a:r>
            <a:br>
              <a:rPr lang="en-US" dirty="0"/>
            </a:br>
            <a:r>
              <a:rPr lang="en-US" dirty="0"/>
              <a:t>specific IO protocol</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43</a:t>
            </a:fld>
            <a:endParaRPr lang="en-US" dirty="0">
              <a:solidFill>
                <a:srgbClr val="0C0C0C">
                  <a:tint val="75000"/>
                </a:srgbClr>
              </a:solidFill>
              <a:latin typeface="Arial"/>
            </a:endParaRPr>
          </a:p>
        </p:txBody>
      </p:sp>
      <p:sp>
        <p:nvSpPr>
          <p:cNvPr id="38" name="Snip Same Side Corner Rectangle 37"/>
          <p:cNvSpPr/>
          <p:nvPr/>
        </p:nvSpPr>
        <p:spPr>
          <a:xfrm rot="16200000">
            <a:off x="5158668" y="2902836"/>
            <a:ext cx="542683" cy="2206616"/>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41" name="TextBox 40"/>
          <p:cNvSpPr txBox="1"/>
          <p:nvPr/>
        </p:nvSpPr>
        <p:spPr>
          <a:xfrm>
            <a:off x="4019502" y="3888782"/>
            <a:ext cx="2150120" cy="276999"/>
          </a:xfrm>
          <a:prstGeom prst="rect">
            <a:avLst/>
          </a:prstGeom>
          <a:noFill/>
        </p:spPr>
        <p:txBody>
          <a:bodyPr wrap="square" rtlCol="0">
            <a:spAutoFit/>
          </a:bodyPr>
          <a:lstStyle/>
          <a:p>
            <a:pPr defTabSz="914400"/>
            <a:r>
              <a:rPr lang="en-US" sz="1200" b="1" dirty="0">
                <a:solidFill>
                  <a:srgbClr val="000000"/>
                </a:solidFill>
                <a:latin typeface="Arial"/>
              </a:rPr>
              <a:t>No IO Protocol</a:t>
            </a:r>
          </a:p>
        </p:txBody>
      </p:sp>
      <p:sp>
        <p:nvSpPr>
          <p:cNvPr id="43" name="Snip Same Side Corner Rectangle 42"/>
          <p:cNvSpPr/>
          <p:nvPr/>
        </p:nvSpPr>
        <p:spPr>
          <a:xfrm rot="16200000">
            <a:off x="4932048" y="3672140"/>
            <a:ext cx="989939" cy="220063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45" name="TextBox 44"/>
          <p:cNvSpPr txBox="1"/>
          <p:nvPr/>
        </p:nvSpPr>
        <p:spPr>
          <a:xfrm>
            <a:off x="3994040" y="4612497"/>
            <a:ext cx="3020407" cy="276999"/>
          </a:xfrm>
          <a:prstGeom prst="rect">
            <a:avLst/>
          </a:prstGeom>
          <a:noFill/>
        </p:spPr>
        <p:txBody>
          <a:bodyPr wrap="square" rtlCol="0">
            <a:spAutoFit/>
          </a:bodyPr>
          <a:lstStyle/>
          <a:p>
            <a:pPr defTabSz="914400"/>
            <a:r>
              <a:rPr lang="en-US" sz="1200" b="1" dirty="0">
                <a:solidFill>
                  <a:srgbClr val="000000"/>
                </a:solidFill>
                <a:latin typeface="Arial"/>
              </a:rPr>
              <a:t>Wire handshake protocols</a:t>
            </a:r>
          </a:p>
        </p:txBody>
      </p:sp>
      <p:sp>
        <p:nvSpPr>
          <p:cNvPr id="46" name="Snip Same Side Corner Rectangle 45"/>
          <p:cNvSpPr/>
          <p:nvPr/>
        </p:nvSpPr>
        <p:spPr>
          <a:xfrm rot="16200000">
            <a:off x="5054429" y="4558027"/>
            <a:ext cx="800034" cy="2255490"/>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50" name="TextBox 49"/>
          <p:cNvSpPr txBox="1"/>
          <p:nvPr/>
        </p:nvSpPr>
        <p:spPr>
          <a:xfrm>
            <a:off x="4022654" y="5539143"/>
            <a:ext cx="2866825" cy="461665"/>
          </a:xfrm>
          <a:prstGeom prst="rect">
            <a:avLst/>
          </a:prstGeom>
          <a:noFill/>
        </p:spPr>
        <p:txBody>
          <a:bodyPr wrap="square" rtlCol="0">
            <a:spAutoFit/>
          </a:bodyPr>
          <a:lstStyle/>
          <a:p>
            <a:pPr defTabSz="914400"/>
            <a:r>
              <a:rPr lang="en-US" sz="1200" b="1" dirty="0">
                <a:solidFill>
                  <a:srgbClr val="000000"/>
                </a:solidFill>
                <a:latin typeface="Arial"/>
              </a:rPr>
              <a:t>Memory protocols : RAM</a:t>
            </a:r>
          </a:p>
          <a:p>
            <a:pPr defTabSz="914400"/>
            <a:r>
              <a:rPr lang="en-US" sz="1200" b="1" dirty="0">
                <a:solidFill>
                  <a:srgbClr val="000000"/>
                </a:solidFill>
                <a:latin typeface="Arial"/>
              </a:rPr>
              <a:t>	          : FIFO</a:t>
            </a:r>
          </a:p>
        </p:txBody>
      </p:sp>
      <p:sp>
        <p:nvSpPr>
          <p:cNvPr id="52" name="Snip Same Side Corner Rectangle 51"/>
          <p:cNvSpPr/>
          <p:nvPr/>
        </p:nvSpPr>
        <p:spPr>
          <a:xfrm rot="16200000">
            <a:off x="5284294" y="5156499"/>
            <a:ext cx="286424" cy="2201614"/>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54" name="TextBox 53"/>
          <p:cNvSpPr txBox="1"/>
          <p:nvPr/>
        </p:nvSpPr>
        <p:spPr>
          <a:xfrm>
            <a:off x="4304449" y="6104078"/>
            <a:ext cx="1515866" cy="276999"/>
          </a:xfrm>
          <a:prstGeom prst="rect">
            <a:avLst/>
          </a:prstGeom>
          <a:noFill/>
        </p:spPr>
        <p:txBody>
          <a:bodyPr wrap="square" rtlCol="0">
            <a:spAutoFit/>
          </a:bodyPr>
          <a:lstStyle/>
          <a:p>
            <a:pPr defTabSz="914400"/>
            <a:r>
              <a:rPr lang="en-US" sz="1200" b="1" dirty="0">
                <a:solidFill>
                  <a:srgbClr val="000000"/>
                </a:solidFill>
                <a:latin typeface="Arial"/>
              </a:rPr>
              <a:t>Bus protocols</a:t>
            </a:r>
          </a:p>
        </p:txBody>
      </p:sp>
      <p:sp>
        <p:nvSpPr>
          <p:cNvPr id="55" name="Snip Same Side Corner Rectangle 54"/>
          <p:cNvSpPr/>
          <p:nvPr/>
        </p:nvSpPr>
        <p:spPr>
          <a:xfrm rot="16200000">
            <a:off x="5059161" y="1460126"/>
            <a:ext cx="735716" cy="2200635"/>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dirty="0">
              <a:solidFill>
                <a:srgbClr val="000000"/>
              </a:solidFill>
              <a:latin typeface="Arial"/>
            </a:endParaRPr>
          </a:p>
        </p:txBody>
      </p:sp>
      <p:sp>
        <p:nvSpPr>
          <p:cNvPr id="56" name="TextBox 55"/>
          <p:cNvSpPr txBox="1"/>
          <p:nvPr/>
        </p:nvSpPr>
        <p:spPr>
          <a:xfrm>
            <a:off x="3956306" y="2391189"/>
            <a:ext cx="2710867" cy="276999"/>
          </a:xfrm>
          <a:prstGeom prst="rect">
            <a:avLst/>
          </a:prstGeom>
          <a:noFill/>
        </p:spPr>
        <p:txBody>
          <a:bodyPr wrap="square" rtlCol="0">
            <a:spAutoFit/>
          </a:bodyPr>
          <a:lstStyle/>
          <a:p>
            <a:pPr defTabSz="914400"/>
            <a:r>
              <a:rPr lang="en-US" sz="1200" b="1" dirty="0">
                <a:solidFill>
                  <a:srgbClr val="000000"/>
                </a:solidFill>
                <a:latin typeface="Arial"/>
              </a:rPr>
              <a:t>Block Level Protocol</a:t>
            </a:r>
          </a:p>
        </p:txBody>
      </p:sp>
      <p:sp>
        <p:nvSpPr>
          <p:cNvPr id="20" name="TextBox 19"/>
          <p:cNvSpPr txBox="1"/>
          <p:nvPr/>
        </p:nvSpPr>
        <p:spPr>
          <a:xfrm>
            <a:off x="976209" y="5825553"/>
            <a:ext cx="3020407" cy="577081"/>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defTabSz="914400"/>
            <a:r>
              <a:rPr lang="en-US" sz="1050" dirty="0">
                <a:solidFill>
                  <a:srgbClr val="000000"/>
                </a:solidFill>
                <a:latin typeface="Arial"/>
              </a:rPr>
              <a:t>Block level protocols can be applied to the return port - but the port can be omitted and just the function name specified</a:t>
            </a:r>
          </a:p>
        </p:txBody>
      </p:sp>
      <p:sp>
        <p:nvSpPr>
          <p:cNvPr id="22" name="Slide Number Placeholder 4"/>
          <p:cNvSpPr txBox="1">
            <a:spLocks/>
          </p:cNvSpPr>
          <p:nvPr/>
        </p:nvSpPr>
        <p:spPr>
          <a:xfrm>
            <a:off x="577965" y="6204567"/>
            <a:ext cx="1117309" cy="244475"/>
          </a:xfrm>
          <a:prstGeom prst="rect">
            <a:avLst/>
          </a:prstGeom>
        </p:spPr>
        <p:txBody>
          <a:bodyPr/>
          <a:lstStyle/>
          <a:p>
            <a:pPr defTabSz="457200">
              <a:defRPr/>
            </a:pPr>
            <a:r>
              <a:rPr lang="en-US" sz="1000">
                <a:solidFill>
                  <a:srgbClr val="FFFFFF"/>
                </a:solidFill>
                <a:latin typeface="Arial"/>
                <a:ea typeface="ＭＳ Ｐゴシック" pitchFamily="34" charset="-128"/>
                <a:cs typeface="Arial" charset="0"/>
              </a:rPr>
              <a:t>22- </a:t>
            </a:r>
            <a:fld id="{0E88F696-905B-490D-9D4B-033243675593}" type="slidenum">
              <a:rPr lang="en-US" sz="1000">
                <a:solidFill>
                  <a:srgbClr val="FFFFFF"/>
                </a:solidFill>
                <a:latin typeface="Arial"/>
                <a:ea typeface="ＭＳ Ｐゴシック" pitchFamily="34" charset="-128"/>
                <a:cs typeface="Arial" charset="0"/>
              </a:rPr>
              <a:pPr defTabSz="457200">
                <a:defRPr/>
              </a:pPr>
              <a:t>43</a:t>
            </a:fld>
            <a:endParaRPr lang="en-US" sz="1000" dirty="0">
              <a:solidFill>
                <a:srgbClr val="FFFFFF"/>
              </a:solidFill>
              <a:latin typeface="Arial"/>
              <a:ea typeface="ＭＳ Ｐゴシック" pitchFamily="34" charset="-128"/>
              <a:cs typeface="Arial" charset="0"/>
            </a:endParaRPr>
          </a:p>
        </p:txBody>
      </p:sp>
      <p:pic>
        <p:nvPicPr>
          <p:cNvPr id="21" name="Picture 20"/>
          <p:cNvPicPr>
            <a:picLocks noChangeAspect="1"/>
          </p:cNvPicPr>
          <p:nvPr/>
        </p:nvPicPr>
        <p:blipFill>
          <a:blip r:embed="rId3"/>
          <a:stretch>
            <a:fillRect/>
          </a:stretch>
        </p:blipFill>
        <p:spPr>
          <a:xfrm>
            <a:off x="6528314" y="1455938"/>
            <a:ext cx="5252405" cy="4934282"/>
          </a:xfrm>
          <a:prstGeom prst="rect">
            <a:avLst/>
          </a:prstGeom>
        </p:spPr>
      </p:pic>
      <p:sp>
        <p:nvSpPr>
          <p:cNvPr id="24" name="Snip Same Side Corner Rectangle 23"/>
          <p:cNvSpPr/>
          <p:nvPr/>
        </p:nvSpPr>
        <p:spPr>
          <a:xfrm rot="16200000">
            <a:off x="5031886" y="2223116"/>
            <a:ext cx="806501" cy="2216872"/>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dirty="0">
              <a:solidFill>
                <a:srgbClr val="000000"/>
              </a:solidFill>
              <a:latin typeface="Arial"/>
            </a:endParaRPr>
          </a:p>
        </p:txBody>
      </p:sp>
      <p:sp>
        <p:nvSpPr>
          <p:cNvPr id="26" name="TextBox 25"/>
          <p:cNvSpPr txBox="1"/>
          <p:nvPr/>
        </p:nvSpPr>
        <p:spPr>
          <a:xfrm>
            <a:off x="4089048" y="3167900"/>
            <a:ext cx="2041087" cy="276999"/>
          </a:xfrm>
          <a:prstGeom prst="rect">
            <a:avLst/>
          </a:prstGeom>
          <a:noFill/>
        </p:spPr>
        <p:txBody>
          <a:bodyPr wrap="square" rtlCol="0">
            <a:spAutoFit/>
          </a:bodyPr>
          <a:lstStyle/>
          <a:p>
            <a:pPr defTabSz="914400"/>
            <a:r>
              <a:rPr lang="en-US" sz="1200" b="1" dirty="0">
                <a:solidFill>
                  <a:srgbClr val="000000"/>
                </a:solidFill>
                <a:latin typeface="Arial"/>
              </a:rPr>
              <a:t>AXI4 Interfaces</a:t>
            </a:r>
          </a:p>
        </p:txBody>
      </p:sp>
      <p:pic>
        <p:nvPicPr>
          <p:cNvPr id="8" name="Picture 7"/>
          <p:cNvPicPr>
            <a:picLocks noChangeAspect="1"/>
          </p:cNvPicPr>
          <p:nvPr/>
        </p:nvPicPr>
        <p:blipFill>
          <a:blip r:embed="rId4"/>
          <a:stretch>
            <a:fillRect/>
          </a:stretch>
        </p:blipFill>
        <p:spPr>
          <a:xfrm>
            <a:off x="964202" y="5451849"/>
            <a:ext cx="3362008" cy="351483"/>
          </a:xfrm>
          <a:prstGeom prst="rect">
            <a:avLst/>
          </a:prstGeom>
        </p:spPr>
      </p:pic>
      <p:sp>
        <p:nvSpPr>
          <p:cNvPr id="23" name="Snip Same Side Corner Rectangle 22"/>
          <p:cNvSpPr/>
          <p:nvPr/>
        </p:nvSpPr>
        <p:spPr>
          <a:xfrm rot="16200000">
            <a:off x="5171546" y="2901760"/>
            <a:ext cx="530394" cy="2221059"/>
          </a:xfrm>
          <a:prstGeom prst="snip2SameRect">
            <a:avLst/>
          </a:prstGeom>
          <a:noFill/>
          <a:ln w="38100">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914400"/>
            <a:endParaRPr lang="en-US" dirty="0">
              <a:solidFill>
                <a:srgbClr val="0C0C0C"/>
              </a:solidFill>
              <a:latin typeface="Arial"/>
            </a:endParaRPr>
          </a:p>
        </p:txBody>
      </p:sp>
    </p:spTree>
    <p:extLst>
      <p:ext uri="{BB962C8B-B14F-4D97-AF65-F5344CB8AC3E}">
        <p14:creationId xmlns:p14="http://schemas.microsoft.com/office/powerpoint/2010/main" val="1110300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IO Protocol</a:t>
            </a:r>
          </a:p>
        </p:txBody>
      </p:sp>
      <p:sp>
        <p:nvSpPr>
          <p:cNvPr id="3" name="Content Placeholder 2"/>
          <p:cNvSpPr>
            <a:spLocks noGrp="1"/>
          </p:cNvSpPr>
          <p:nvPr>
            <p:ph idx="1"/>
          </p:nvPr>
        </p:nvSpPr>
        <p:spPr/>
        <p:txBody>
          <a:bodyPr/>
          <a:lstStyle/>
          <a:p>
            <a:r>
              <a:rPr lang="en-US" dirty="0"/>
              <a:t>AP_NONE: The default protocol for scalar input ports</a:t>
            </a:r>
          </a:p>
          <a:p>
            <a:pPr lvl="1"/>
            <a:r>
              <a:rPr lang="en-US" dirty="0"/>
              <a:t>Protocol ap_none means that no additional protocol signals are added</a:t>
            </a:r>
          </a:p>
          <a:p>
            <a:pPr lvl="1"/>
            <a:r>
              <a:rPr lang="en-US" dirty="0"/>
              <a:t>The port will be implemented as just a data port</a:t>
            </a:r>
          </a:p>
          <a:p>
            <a:r>
              <a:rPr lang="en-US" dirty="0"/>
              <a:t>Other ports can be specified as ap_none</a:t>
            </a:r>
          </a:p>
          <a:p>
            <a:pPr lvl="1"/>
            <a:r>
              <a:rPr lang="en-US" dirty="0"/>
              <a:t>Except arrays which must be a RAM or FIFO interface</a:t>
            </a:r>
          </a:p>
          <a:p>
            <a:r>
              <a:rPr lang="en-US" dirty="0"/>
              <a:t>AP_STABLE: An ap_none with fanout benefits</a:t>
            </a:r>
          </a:p>
          <a:p>
            <a:pPr lvl="1"/>
            <a:r>
              <a:rPr lang="en-US" b="0" dirty="0"/>
              <a:t>The ap_stable type informs High-Level Synthesis that the data applied to this port remains stable during normal operation, but is not a constant value that could be optimized, and the port is not required to be registered</a:t>
            </a:r>
          </a:p>
          <a:p>
            <a:pPr lvl="1"/>
            <a:r>
              <a:rPr lang="en-US" dirty="0"/>
              <a:t>T</a:t>
            </a:r>
            <a:r>
              <a:rPr lang="en-US" b="0" dirty="0"/>
              <a:t>ypically used for ports that provides configuration data - data that can change but remains stable during normal operation (configuration data is typically only changed during or before a reset)</a:t>
            </a:r>
            <a:endParaRPr lang="en-US" dirty="0"/>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44</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IO Protocol</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45</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lstStyle/>
          <a:p>
            <a:r>
              <a:rPr lang="en-US" dirty="0"/>
              <a:t>AP_NONE: The default protocol for </a:t>
            </a:r>
            <a:r>
              <a:rPr lang="en-US" dirty="0">
                <a:highlight>
                  <a:srgbClr val="FFFF00"/>
                </a:highlight>
              </a:rPr>
              <a:t>scalar</a:t>
            </a:r>
            <a:r>
              <a:rPr lang="en-US" dirty="0"/>
              <a:t> input ports</a:t>
            </a:r>
          </a:p>
          <a:p>
            <a:pPr lvl="1"/>
            <a:r>
              <a:rPr lang="en-US" dirty="0"/>
              <a:t>Protocol ap_none means that no additional protocol signals are added</a:t>
            </a:r>
          </a:p>
          <a:p>
            <a:pPr lvl="1"/>
            <a:r>
              <a:rPr lang="en-US" dirty="0"/>
              <a:t>The port will be implemented as just a data port</a:t>
            </a:r>
          </a:p>
          <a:p>
            <a:r>
              <a:rPr lang="en-US" dirty="0"/>
              <a:t>Other ports can be specified as ap_none</a:t>
            </a:r>
          </a:p>
          <a:p>
            <a:pPr lvl="1"/>
            <a:r>
              <a:rPr lang="en-US" dirty="0"/>
              <a:t>Except arrays which must be a RAM or FIFO interface</a:t>
            </a:r>
          </a:p>
          <a:p>
            <a:r>
              <a:rPr lang="en-US" dirty="0"/>
              <a:t>AP_STABLE: An ap_none with fanout benefits</a:t>
            </a:r>
          </a:p>
          <a:p>
            <a:pPr lvl="1"/>
            <a:r>
              <a:rPr lang="en-US" b="0" dirty="0"/>
              <a:t>The ap_stable type informs High-Level Synthesis that the data applied to this port remains stable during normal operation, but is not a constant value that could be optimized, and the port is not required to be registered</a:t>
            </a:r>
          </a:p>
          <a:p>
            <a:pPr lvl="1"/>
            <a:r>
              <a:rPr lang="en-US" dirty="0"/>
              <a:t>T</a:t>
            </a:r>
            <a:r>
              <a:rPr lang="en-US" b="0" dirty="0"/>
              <a:t>ypically used for ports that provides configuration data - data that can change but remains stable during normal operation (configuration data is typically only changed during or before a reset)</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Types</a:t>
            </a:r>
          </a:p>
        </p:txBody>
      </p:sp>
      <p:sp>
        <p:nvSpPr>
          <p:cNvPr id="57" name="Content Placeholder 2"/>
          <p:cNvSpPr>
            <a:spLocks noGrp="1"/>
          </p:cNvSpPr>
          <p:nvPr>
            <p:ph idx="1"/>
          </p:nvPr>
        </p:nvSpPr>
        <p:spPr>
          <a:xfrm>
            <a:off x="579119" y="874517"/>
            <a:ext cx="11033760" cy="4632960"/>
          </a:xfrm>
        </p:spPr>
        <p:txBody>
          <a:bodyPr/>
          <a:lstStyle/>
          <a:p>
            <a:r>
              <a:rPr lang="en-US" dirty="0"/>
              <a:t>Multiple interface protocols </a:t>
            </a:r>
          </a:p>
          <a:p>
            <a:pPr lvl="1"/>
            <a:r>
              <a:rPr lang="en-US" dirty="0"/>
              <a:t>Every combination of C </a:t>
            </a:r>
            <a:br>
              <a:rPr lang="en-US" dirty="0"/>
            </a:br>
            <a:r>
              <a:rPr lang="en-US" dirty="0"/>
              <a:t>argument and port protocol </a:t>
            </a:r>
            <a:br>
              <a:rPr lang="en-US" dirty="0"/>
            </a:br>
            <a:r>
              <a:rPr lang="en-US" u="sng" dirty="0"/>
              <a:t>is not </a:t>
            </a:r>
            <a:r>
              <a:rPr lang="en-US" dirty="0"/>
              <a:t>supported</a:t>
            </a:r>
          </a:p>
          <a:p>
            <a:pPr lvl="1"/>
            <a:r>
              <a:rPr lang="en-US" dirty="0"/>
              <a:t>It may require a code </a:t>
            </a:r>
            <a:br>
              <a:rPr lang="en-US" dirty="0"/>
            </a:br>
            <a:r>
              <a:rPr lang="en-US" dirty="0"/>
              <a:t>modification to implement a </a:t>
            </a:r>
            <a:br>
              <a:rPr lang="en-US" dirty="0"/>
            </a:br>
            <a:r>
              <a:rPr lang="en-US" dirty="0"/>
              <a:t>specific IO protocol</a:t>
            </a:r>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46</a:t>
            </a:fld>
            <a:endParaRPr lang="en-US" dirty="0"/>
          </a:p>
        </p:txBody>
      </p:sp>
      <p:sp>
        <p:nvSpPr>
          <p:cNvPr id="38" name="Snip Same Side Corner Rectangle 37"/>
          <p:cNvSpPr/>
          <p:nvPr/>
        </p:nvSpPr>
        <p:spPr>
          <a:xfrm rot="16200000">
            <a:off x="4006005" y="3689576"/>
            <a:ext cx="482248"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41" name="TextBox 40"/>
          <p:cNvSpPr txBox="1"/>
          <p:nvPr/>
        </p:nvSpPr>
        <p:spPr>
          <a:xfrm>
            <a:off x="3533355" y="4338246"/>
            <a:ext cx="1918270" cy="246221"/>
          </a:xfrm>
          <a:prstGeom prst="rect">
            <a:avLst/>
          </a:prstGeom>
          <a:noFill/>
        </p:spPr>
        <p:txBody>
          <a:bodyPr wrap="square" rtlCol="0">
            <a:spAutoFit/>
          </a:bodyPr>
          <a:lstStyle/>
          <a:p>
            <a:r>
              <a:rPr lang="en-US" sz="1000" b="1" dirty="0">
                <a:solidFill>
                  <a:srgbClr val="000000"/>
                </a:solidFill>
                <a:latin typeface="Arial"/>
              </a:rPr>
              <a:t>No IO Protocol</a:t>
            </a:r>
          </a:p>
        </p:txBody>
      </p:sp>
      <p:sp>
        <p:nvSpPr>
          <p:cNvPr id="43" name="Snip Same Side Corner Rectangle 42"/>
          <p:cNvSpPr/>
          <p:nvPr/>
        </p:nvSpPr>
        <p:spPr>
          <a:xfrm rot="16200000">
            <a:off x="3793675" y="4366488"/>
            <a:ext cx="879700" cy="1547012"/>
          </a:xfrm>
          <a:prstGeom prst="snip2SameRect">
            <a:avLst/>
          </a:prstGeom>
          <a:ln w="5715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45" name="TextBox 44"/>
          <p:cNvSpPr txBox="1"/>
          <p:nvPr/>
        </p:nvSpPr>
        <p:spPr>
          <a:xfrm>
            <a:off x="3619580" y="4892756"/>
            <a:ext cx="2694713" cy="400110"/>
          </a:xfrm>
          <a:prstGeom prst="rect">
            <a:avLst/>
          </a:prstGeom>
          <a:noFill/>
        </p:spPr>
        <p:txBody>
          <a:bodyPr wrap="square" rtlCol="0">
            <a:spAutoFit/>
          </a:bodyPr>
          <a:lstStyle/>
          <a:p>
            <a:r>
              <a:rPr lang="en-US" sz="1000" b="1" dirty="0">
                <a:solidFill>
                  <a:srgbClr val="000000"/>
                </a:solidFill>
                <a:latin typeface="Arial"/>
              </a:rPr>
              <a:t>Wire handshake </a:t>
            </a:r>
          </a:p>
          <a:p>
            <a:r>
              <a:rPr lang="en-US" sz="1000" b="1" dirty="0">
                <a:solidFill>
                  <a:srgbClr val="000000"/>
                </a:solidFill>
                <a:latin typeface="Arial"/>
              </a:rPr>
              <a:t>protocols</a:t>
            </a:r>
          </a:p>
        </p:txBody>
      </p:sp>
      <p:sp>
        <p:nvSpPr>
          <p:cNvPr id="46" name="Snip Same Side Corner Rectangle 45"/>
          <p:cNvSpPr/>
          <p:nvPr/>
        </p:nvSpPr>
        <p:spPr>
          <a:xfrm rot="16200000">
            <a:off x="3841404" y="5210767"/>
            <a:ext cx="710941" cy="1461824"/>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50" name="TextBox 49"/>
          <p:cNvSpPr txBox="1"/>
          <p:nvPr/>
        </p:nvSpPr>
        <p:spPr>
          <a:xfrm>
            <a:off x="3598412" y="5773914"/>
            <a:ext cx="2557691" cy="553998"/>
          </a:xfrm>
          <a:prstGeom prst="rect">
            <a:avLst/>
          </a:prstGeom>
          <a:noFill/>
        </p:spPr>
        <p:txBody>
          <a:bodyPr wrap="square" rtlCol="0">
            <a:spAutoFit/>
          </a:bodyPr>
          <a:lstStyle/>
          <a:p>
            <a:r>
              <a:rPr lang="en-US" sz="1000" b="1" dirty="0">
                <a:solidFill>
                  <a:srgbClr val="000000"/>
                </a:solidFill>
                <a:latin typeface="Arial"/>
              </a:rPr>
              <a:t>Memory </a:t>
            </a:r>
            <a:r>
              <a:rPr lang="en-US" sz="1000" b="1" dirty="0">
                <a:solidFill>
                  <a:srgbClr val="000000"/>
                </a:solidFill>
              </a:rPr>
              <a:t>protocols </a:t>
            </a:r>
          </a:p>
          <a:p>
            <a:r>
              <a:rPr lang="en-US" sz="1000" b="1" dirty="0">
                <a:solidFill>
                  <a:srgbClr val="000000"/>
                </a:solidFill>
                <a:latin typeface="Arial"/>
              </a:rPr>
              <a:t>                    : RAM</a:t>
            </a:r>
          </a:p>
          <a:p>
            <a:r>
              <a:rPr lang="en-US" sz="1000" b="1" dirty="0">
                <a:solidFill>
                  <a:srgbClr val="000000"/>
                </a:solidFill>
                <a:latin typeface="Arial"/>
              </a:rPr>
              <a:t>                    : FIFO</a:t>
            </a:r>
          </a:p>
        </p:txBody>
      </p:sp>
      <p:sp>
        <p:nvSpPr>
          <p:cNvPr id="55" name="Snip Same Side Corner Rectangle 54"/>
          <p:cNvSpPr/>
          <p:nvPr/>
        </p:nvSpPr>
        <p:spPr>
          <a:xfrm rot="16200000">
            <a:off x="3913880" y="2414265"/>
            <a:ext cx="653787" cy="153252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sz="1200" dirty="0">
              <a:solidFill>
                <a:srgbClr val="000000"/>
              </a:solidFill>
            </a:endParaRPr>
          </a:p>
        </p:txBody>
      </p:sp>
      <p:sp>
        <p:nvSpPr>
          <p:cNvPr id="56" name="TextBox 55"/>
          <p:cNvSpPr txBox="1"/>
          <p:nvPr/>
        </p:nvSpPr>
        <p:spPr>
          <a:xfrm>
            <a:off x="3586202" y="2999920"/>
            <a:ext cx="1322667" cy="400110"/>
          </a:xfrm>
          <a:prstGeom prst="rect">
            <a:avLst/>
          </a:prstGeom>
          <a:noFill/>
        </p:spPr>
        <p:txBody>
          <a:bodyPr wrap="square" rtlCol="0">
            <a:spAutoFit/>
          </a:bodyPr>
          <a:lstStyle/>
          <a:p>
            <a:r>
              <a:rPr lang="en-US" sz="1000" b="1" dirty="0">
                <a:solidFill>
                  <a:srgbClr val="000000"/>
                </a:solidFill>
                <a:latin typeface="Arial"/>
              </a:rPr>
              <a:t>Block Level Protocol</a:t>
            </a:r>
          </a:p>
        </p:txBody>
      </p:sp>
      <p:sp>
        <p:nvSpPr>
          <p:cNvPr id="20" name="TextBox 19"/>
          <p:cNvSpPr txBox="1"/>
          <p:nvPr/>
        </p:nvSpPr>
        <p:spPr>
          <a:xfrm>
            <a:off x="256110" y="5591063"/>
            <a:ext cx="3020407" cy="577081"/>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r>
              <a:rPr lang="en-US" sz="1050" dirty="0">
                <a:solidFill>
                  <a:srgbClr val="000000"/>
                </a:solidFill>
              </a:rPr>
              <a:t>Block level protocols can be applied to the return port - but the port can be omitted and just the function name specified</a:t>
            </a:r>
          </a:p>
        </p:txBody>
      </p:sp>
      <p:sp>
        <p:nvSpPr>
          <p:cNvPr id="24" name="Snip Same Side Corner Rectangle 23"/>
          <p:cNvSpPr/>
          <p:nvPr/>
        </p:nvSpPr>
        <p:spPr>
          <a:xfrm rot="16200000">
            <a:off x="3891420" y="3090633"/>
            <a:ext cx="716689"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26" name="TextBox 25"/>
          <p:cNvSpPr txBox="1"/>
          <p:nvPr/>
        </p:nvSpPr>
        <p:spPr>
          <a:xfrm>
            <a:off x="3513978" y="3700216"/>
            <a:ext cx="1820994" cy="246221"/>
          </a:xfrm>
          <a:prstGeom prst="rect">
            <a:avLst/>
          </a:prstGeom>
          <a:noFill/>
        </p:spPr>
        <p:txBody>
          <a:bodyPr wrap="square" rtlCol="0">
            <a:spAutoFit/>
          </a:bodyPr>
          <a:lstStyle/>
          <a:p>
            <a:r>
              <a:rPr lang="en-US" sz="1000" b="1" dirty="0">
                <a:solidFill>
                  <a:srgbClr val="000000"/>
                </a:solidFill>
                <a:latin typeface="Arial"/>
              </a:rPr>
              <a:t>AXI4 Interfaces</a:t>
            </a:r>
          </a:p>
        </p:txBody>
      </p:sp>
      <p:pic>
        <p:nvPicPr>
          <p:cNvPr id="3" name="Picture 2">
            <a:extLst>
              <a:ext uri="{FF2B5EF4-FFF2-40B4-BE49-F238E27FC236}">
                <a16:creationId xmlns:a16="http://schemas.microsoft.com/office/drawing/2014/main" id="{6CDF4952-B2E4-47D9-9E58-263239D2AC2B}"/>
              </a:ext>
            </a:extLst>
          </p:cNvPr>
          <p:cNvPicPr>
            <a:picLocks noChangeAspect="1"/>
          </p:cNvPicPr>
          <p:nvPr/>
        </p:nvPicPr>
        <p:blipFill>
          <a:blip r:embed="rId3"/>
          <a:stretch>
            <a:fillRect/>
          </a:stretch>
        </p:blipFill>
        <p:spPr>
          <a:xfrm>
            <a:off x="4863148" y="1994545"/>
            <a:ext cx="7072744" cy="4332908"/>
          </a:xfrm>
          <a:prstGeom prst="rect">
            <a:avLst/>
          </a:prstGeom>
        </p:spPr>
      </p:pic>
      <p:pic>
        <p:nvPicPr>
          <p:cNvPr id="5" name="Picture 4">
            <a:extLst>
              <a:ext uri="{FF2B5EF4-FFF2-40B4-BE49-F238E27FC236}">
                <a16:creationId xmlns:a16="http://schemas.microsoft.com/office/drawing/2014/main" id="{C6D70ED4-0AB2-4459-AC5B-EA52280D88CB}"/>
              </a:ext>
            </a:extLst>
          </p:cNvPr>
          <p:cNvPicPr>
            <a:picLocks noChangeAspect="1"/>
          </p:cNvPicPr>
          <p:nvPr/>
        </p:nvPicPr>
        <p:blipFill>
          <a:blip r:embed="rId4"/>
          <a:stretch>
            <a:fillRect/>
          </a:stretch>
        </p:blipFill>
        <p:spPr>
          <a:xfrm>
            <a:off x="1497876" y="4731690"/>
            <a:ext cx="1975748" cy="835110"/>
          </a:xfrm>
          <a:prstGeom prst="rect">
            <a:avLst/>
          </a:prstGeom>
        </p:spPr>
      </p:pic>
    </p:spTree>
    <p:extLst>
      <p:ext uri="{BB962C8B-B14F-4D97-AF65-F5344CB8AC3E}">
        <p14:creationId xmlns:p14="http://schemas.microsoft.com/office/powerpoint/2010/main" val="85867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Types</a:t>
            </a:r>
          </a:p>
        </p:txBody>
      </p:sp>
      <p:sp>
        <p:nvSpPr>
          <p:cNvPr id="57" name="Content Placeholder 2"/>
          <p:cNvSpPr>
            <a:spLocks noGrp="1"/>
          </p:cNvSpPr>
          <p:nvPr>
            <p:ph sz="half" idx="1"/>
          </p:nvPr>
        </p:nvSpPr>
        <p:spPr/>
        <p:txBody>
          <a:bodyPr/>
          <a:lstStyle/>
          <a:p>
            <a:r>
              <a:rPr lang="en-US" dirty="0"/>
              <a:t>Multiple interface protocols </a:t>
            </a:r>
          </a:p>
          <a:p>
            <a:pPr lvl="1"/>
            <a:r>
              <a:rPr lang="en-US" dirty="0"/>
              <a:t>Every combination of C </a:t>
            </a:r>
            <a:br>
              <a:rPr lang="en-US" dirty="0"/>
            </a:br>
            <a:r>
              <a:rPr lang="en-US" dirty="0"/>
              <a:t>argument and port protocol </a:t>
            </a:r>
            <a:br>
              <a:rPr lang="en-US" dirty="0"/>
            </a:br>
            <a:r>
              <a:rPr lang="en-US" u="sng" dirty="0"/>
              <a:t>is not </a:t>
            </a:r>
            <a:r>
              <a:rPr lang="en-US" dirty="0"/>
              <a:t>supported</a:t>
            </a:r>
          </a:p>
          <a:p>
            <a:pPr lvl="1"/>
            <a:r>
              <a:rPr lang="en-US" dirty="0"/>
              <a:t>It may require a code </a:t>
            </a:r>
            <a:br>
              <a:rPr lang="en-US" dirty="0"/>
            </a:br>
            <a:r>
              <a:rPr lang="en-US" dirty="0"/>
              <a:t>modification to implement a </a:t>
            </a:r>
            <a:br>
              <a:rPr lang="en-US" dirty="0"/>
            </a:br>
            <a:r>
              <a:rPr lang="en-US" dirty="0"/>
              <a:t>specific IO protocol</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47</a:t>
            </a:fld>
            <a:endParaRPr lang="en-US" dirty="0">
              <a:solidFill>
                <a:srgbClr val="0C0C0C">
                  <a:tint val="75000"/>
                </a:srgbClr>
              </a:solidFill>
              <a:latin typeface="Arial"/>
            </a:endParaRPr>
          </a:p>
        </p:txBody>
      </p:sp>
      <p:sp>
        <p:nvSpPr>
          <p:cNvPr id="38" name="Snip Same Side Corner Rectangle 37"/>
          <p:cNvSpPr/>
          <p:nvPr/>
        </p:nvSpPr>
        <p:spPr>
          <a:xfrm rot="16200000">
            <a:off x="5158668" y="2902836"/>
            <a:ext cx="542683" cy="2206616"/>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41" name="TextBox 40"/>
          <p:cNvSpPr txBox="1"/>
          <p:nvPr/>
        </p:nvSpPr>
        <p:spPr>
          <a:xfrm>
            <a:off x="4019502" y="3888782"/>
            <a:ext cx="2150120" cy="276999"/>
          </a:xfrm>
          <a:prstGeom prst="rect">
            <a:avLst/>
          </a:prstGeom>
          <a:noFill/>
        </p:spPr>
        <p:txBody>
          <a:bodyPr wrap="square" rtlCol="0">
            <a:spAutoFit/>
          </a:bodyPr>
          <a:lstStyle/>
          <a:p>
            <a:pPr defTabSz="914400"/>
            <a:r>
              <a:rPr lang="en-US" sz="1200" b="1" dirty="0">
                <a:solidFill>
                  <a:srgbClr val="000000"/>
                </a:solidFill>
                <a:latin typeface="Arial"/>
              </a:rPr>
              <a:t>No IO Protocol</a:t>
            </a:r>
          </a:p>
        </p:txBody>
      </p:sp>
      <p:sp>
        <p:nvSpPr>
          <p:cNvPr id="43" name="Snip Same Side Corner Rectangle 42"/>
          <p:cNvSpPr/>
          <p:nvPr/>
        </p:nvSpPr>
        <p:spPr>
          <a:xfrm rot="16200000">
            <a:off x="4932048" y="3672140"/>
            <a:ext cx="989939" cy="220063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45" name="TextBox 44"/>
          <p:cNvSpPr txBox="1"/>
          <p:nvPr/>
        </p:nvSpPr>
        <p:spPr>
          <a:xfrm>
            <a:off x="3994040" y="4612497"/>
            <a:ext cx="3020407" cy="276999"/>
          </a:xfrm>
          <a:prstGeom prst="rect">
            <a:avLst/>
          </a:prstGeom>
          <a:noFill/>
        </p:spPr>
        <p:txBody>
          <a:bodyPr wrap="square" rtlCol="0">
            <a:spAutoFit/>
          </a:bodyPr>
          <a:lstStyle/>
          <a:p>
            <a:pPr defTabSz="914400"/>
            <a:r>
              <a:rPr lang="en-US" sz="1200" b="1" dirty="0">
                <a:solidFill>
                  <a:srgbClr val="000000"/>
                </a:solidFill>
                <a:latin typeface="Arial"/>
              </a:rPr>
              <a:t>Wire handshake protocols</a:t>
            </a:r>
          </a:p>
        </p:txBody>
      </p:sp>
      <p:sp>
        <p:nvSpPr>
          <p:cNvPr id="46" name="Snip Same Side Corner Rectangle 45"/>
          <p:cNvSpPr/>
          <p:nvPr/>
        </p:nvSpPr>
        <p:spPr>
          <a:xfrm rot="16200000">
            <a:off x="5054429" y="4558027"/>
            <a:ext cx="800034" cy="2255490"/>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50" name="TextBox 49"/>
          <p:cNvSpPr txBox="1"/>
          <p:nvPr/>
        </p:nvSpPr>
        <p:spPr>
          <a:xfrm>
            <a:off x="4022654" y="5539143"/>
            <a:ext cx="2866825" cy="461665"/>
          </a:xfrm>
          <a:prstGeom prst="rect">
            <a:avLst/>
          </a:prstGeom>
          <a:noFill/>
        </p:spPr>
        <p:txBody>
          <a:bodyPr wrap="square" rtlCol="0">
            <a:spAutoFit/>
          </a:bodyPr>
          <a:lstStyle/>
          <a:p>
            <a:pPr defTabSz="914400"/>
            <a:r>
              <a:rPr lang="en-US" sz="1200" b="1" dirty="0">
                <a:solidFill>
                  <a:srgbClr val="000000"/>
                </a:solidFill>
                <a:latin typeface="Arial"/>
              </a:rPr>
              <a:t>Memory protocols : RAM</a:t>
            </a:r>
          </a:p>
          <a:p>
            <a:pPr defTabSz="914400"/>
            <a:r>
              <a:rPr lang="en-US" sz="1200" b="1" dirty="0">
                <a:solidFill>
                  <a:srgbClr val="000000"/>
                </a:solidFill>
                <a:latin typeface="Arial"/>
              </a:rPr>
              <a:t>	          : FIFO</a:t>
            </a:r>
          </a:p>
        </p:txBody>
      </p:sp>
      <p:sp>
        <p:nvSpPr>
          <p:cNvPr id="52" name="Snip Same Side Corner Rectangle 51"/>
          <p:cNvSpPr/>
          <p:nvPr/>
        </p:nvSpPr>
        <p:spPr>
          <a:xfrm rot="16200000">
            <a:off x="5284294" y="5156499"/>
            <a:ext cx="286424" cy="2201614"/>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54" name="TextBox 53"/>
          <p:cNvSpPr txBox="1"/>
          <p:nvPr/>
        </p:nvSpPr>
        <p:spPr>
          <a:xfrm>
            <a:off x="4304449" y="6104078"/>
            <a:ext cx="1515866" cy="276999"/>
          </a:xfrm>
          <a:prstGeom prst="rect">
            <a:avLst/>
          </a:prstGeom>
          <a:noFill/>
        </p:spPr>
        <p:txBody>
          <a:bodyPr wrap="square" rtlCol="0">
            <a:spAutoFit/>
          </a:bodyPr>
          <a:lstStyle/>
          <a:p>
            <a:pPr defTabSz="914400"/>
            <a:r>
              <a:rPr lang="en-US" sz="1200" b="1" dirty="0">
                <a:solidFill>
                  <a:srgbClr val="000000"/>
                </a:solidFill>
                <a:latin typeface="Arial"/>
              </a:rPr>
              <a:t>Bus protocols</a:t>
            </a:r>
          </a:p>
        </p:txBody>
      </p:sp>
      <p:sp>
        <p:nvSpPr>
          <p:cNvPr id="55" name="Snip Same Side Corner Rectangle 54"/>
          <p:cNvSpPr/>
          <p:nvPr/>
        </p:nvSpPr>
        <p:spPr>
          <a:xfrm rot="16200000">
            <a:off x="5059161" y="1460126"/>
            <a:ext cx="735716" cy="2200635"/>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dirty="0">
              <a:solidFill>
                <a:srgbClr val="000000"/>
              </a:solidFill>
              <a:latin typeface="Arial"/>
            </a:endParaRPr>
          </a:p>
        </p:txBody>
      </p:sp>
      <p:sp>
        <p:nvSpPr>
          <p:cNvPr id="56" name="TextBox 55"/>
          <p:cNvSpPr txBox="1"/>
          <p:nvPr/>
        </p:nvSpPr>
        <p:spPr>
          <a:xfrm>
            <a:off x="3956306" y="2391189"/>
            <a:ext cx="2710867" cy="276999"/>
          </a:xfrm>
          <a:prstGeom prst="rect">
            <a:avLst/>
          </a:prstGeom>
          <a:noFill/>
        </p:spPr>
        <p:txBody>
          <a:bodyPr wrap="square" rtlCol="0">
            <a:spAutoFit/>
          </a:bodyPr>
          <a:lstStyle/>
          <a:p>
            <a:pPr defTabSz="914400"/>
            <a:r>
              <a:rPr lang="en-US" sz="1200" b="1" dirty="0">
                <a:solidFill>
                  <a:srgbClr val="000000"/>
                </a:solidFill>
                <a:latin typeface="Arial"/>
              </a:rPr>
              <a:t>Block Level Protocol</a:t>
            </a:r>
          </a:p>
        </p:txBody>
      </p:sp>
      <p:sp>
        <p:nvSpPr>
          <p:cNvPr id="20" name="TextBox 19"/>
          <p:cNvSpPr txBox="1"/>
          <p:nvPr/>
        </p:nvSpPr>
        <p:spPr>
          <a:xfrm>
            <a:off x="976209" y="5825553"/>
            <a:ext cx="3020407" cy="577081"/>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defTabSz="914400"/>
            <a:r>
              <a:rPr lang="en-US" sz="1050" dirty="0">
                <a:solidFill>
                  <a:srgbClr val="000000"/>
                </a:solidFill>
                <a:latin typeface="Arial"/>
              </a:rPr>
              <a:t>Block level protocols can be applied to the return port - but the port can be omitted and just the function name specified</a:t>
            </a:r>
          </a:p>
        </p:txBody>
      </p:sp>
      <p:sp>
        <p:nvSpPr>
          <p:cNvPr id="22" name="Slide Number Placeholder 4"/>
          <p:cNvSpPr txBox="1">
            <a:spLocks/>
          </p:cNvSpPr>
          <p:nvPr/>
        </p:nvSpPr>
        <p:spPr>
          <a:xfrm>
            <a:off x="577965" y="6204567"/>
            <a:ext cx="1117309" cy="244475"/>
          </a:xfrm>
          <a:prstGeom prst="rect">
            <a:avLst/>
          </a:prstGeom>
        </p:spPr>
        <p:txBody>
          <a:bodyPr/>
          <a:lstStyle/>
          <a:p>
            <a:pPr defTabSz="457200">
              <a:defRPr/>
            </a:pPr>
            <a:r>
              <a:rPr lang="en-US" sz="1000">
                <a:solidFill>
                  <a:srgbClr val="FFFFFF"/>
                </a:solidFill>
                <a:latin typeface="Arial"/>
                <a:ea typeface="ＭＳ Ｐゴシック" pitchFamily="34" charset="-128"/>
                <a:cs typeface="Arial" charset="0"/>
              </a:rPr>
              <a:t>22- </a:t>
            </a:r>
            <a:fld id="{0E88F696-905B-490D-9D4B-033243675593}" type="slidenum">
              <a:rPr lang="en-US" sz="1000">
                <a:solidFill>
                  <a:srgbClr val="FFFFFF"/>
                </a:solidFill>
                <a:latin typeface="Arial"/>
                <a:ea typeface="ＭＳ Ｐゴシック" pitchFamily="34" charset="-128"/>
                <a:cs typeface="Arial" charset="0"/>
              </a:rPr>
              <a:pPr defTabSz="457200">
                <a:defRPr/>
              </a:pPr>
              <a:t>47</a:t>
            </a:fld>
            <a:endParaRPr lang="en-US" sz="1000" dirty="0">
              <a:solidFill>
                <a:srgbClr val="FFFFFF"/>
              </a:solidFill>
              <a:latin typeface="Arial"/>
              <a:ea typeface="ＭＳ Ｐゴシック" pitchFamily="34" charset="-128"/>
              <a:cs typeface="Arial" charset="0"/>
            </a:endParaRPr>
          </a:p>
        </p:txBody>
      </p:sp>
      <p:pic>
        <p:nvPicPr>
          <p:cNvPr id="21" name="Picture 20"/>
          <p:cNvPicPr>
            <a:picLocks noChangeAspect="1"/>
          </p:cNvPicPr>
          <p:nvPr/>
        </p:nvPicPr>
        <p:blipFill>
          <a:blip r:embed="rId3"/>
          <a:stretch>
            <a:fillRect/>
          </a:stretch>
        </p:blipFill>
        <p:spPr>
          <a:xfrm>
            <a:off x="6528314" y="1455938"/>
            <a:ext cx="5252405" cy="4934282"/>
          </a:xfrm>
          <a:prstGeom prst="rect">
            <a:avLst/>
          </a:prstGeom>
        </p:spPr>
      </p:pic>
      <p:sp>
        <p:nvSpPr>
          <p:cNvPr id="24" name="Snip Same Side Corner Rectangle 23"/>
          <p:cNvSpPr/>
          <p:nvPr/>
        </p:nvSpPr>
        <p:spPr>
          <a:xfrm rot="16200000">
            <a:off x="5031886" y="2223116"/>
            <a:ext cx="806501" cy="2216872"/>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dirty="0">
              <a:solidFill>
                <a:srgbClr val="000000"/>
              </a:solidFill>
              <a:latin typeface="Arial"/>
            </a:endParaRPr>
          </a:p>
        </p:txBody>
      </p:sp>
      <p:sp>
        <p:nvSpPr>
          <p:cNvPr id="26" name="TextBox 25"/>
          <p:cNvSpPr txBox="1"/>
          <p:nvPr/>
        </p:nvSpPr>
        <p:spPr>
          <a:xfrm>
            <a:off x="4089048" y="3167900"/>
            <a:ext cx="2041087" cy="276999"/>
          </a:xfrm>
          <a:prstGeom prst="rect">
            <a:avLst/>
          </a:prstGeom>
          <a:noFill/>
        </p:spPr>
        <p:txBody>
          <a:bodyPr wrap="square" rtlCol="0">
            <a:spAutoFit/>
          </a:bodyPr>
          <a:lstStyle/>
          <a:p>
            <a:pPr defTabSz="914400"/>
            <a:r>
              <a:rPr lang="en-US" sz="1200" b="1" dirty="0">
                <a:solidFill>
                  <a:srgbClr val="000000"/>
                </a:solidFill>
                <a:latin typeface="Arial"/>
              </a:rPr>
              <a:t>AXI4 Interfaces</a:t>
            </a:r>
          </a:p>
        </p:txBody>
      </p:sp>
      <p:pic>
        <p:nvPicPr>
          <p:cNvPr id="8" name="Picture 7"/>
          <p:cNvPicPr>
            <a:picLocks noChangeAspect="1"/>
          </p:cNvPicPr>
          <p:nvPr/>
        </p:nvPicPr>
        <p:blipFill>
          <a:blip r:embed="rId4"/>
          <a:stretch>
            <a:fillRect/>
          </a:stretch>
        </p:blipFill>
        <p:spPr>
          <a:xfrm>
            <a:off x="964202" y="5451849"/>
            <a:ext cx="3362008" cy="351483"/>
          </a:xfrm>
          <a:prstGeom prst="rect">
            <a:avLst/>
          </a:prstGeom>
        </p:spPr>
      </p:pic>
      <p:sp>
        <p:nvSpPr>
          <p:cNvPr id="23" name="Snip Same Side Corner Rectangle 22"/>
          <p:cNvSpPr/>
          <p:nvPr/>
        </p:nvSpPr>
        <p:spPr>
          <a:xfrm rot="16200000">
            <a:off x="4945684" y="3688755"/>
            <a:ext cx="978418" cy="2217361"/>
          </a:xfrm>
          <a:prstGeom prst="snip2SameRect">
            <a:avLst/>
          </a:prstGeom>
          <a:noFill/>
          <a:ln w="38100">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914400"/>
            <a:endParaRPr lang="en-US" dirty="0">
              <a:solidFill>
                <a:srgbClr val="0C0C0C"/>
              </a:solidFill>
              <a:latin typeface="Arial"/>
            </a:endParaRPr>
          </a:p>
        </p:txBody>
      </p:sp>
    </p:spTree>
    <p:extLst>
      <p:ext uri="{BB962C8B-B14F-4D97-AF65-F5344CB8AC3E}">
        <p14:creationId xmlns:p14="http://schemas.microsoft.com/office/powerpoint/2010/main" val="570496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 Protocols</a:t>
            </a:r>
          </a:p>
        </p:txBody>
      </p:sp>
      <p:sp>
        <p:nvSpPr>
          <p:cNvPr id="3" name="Content Placeholder 2"/>
          <p:cNvSpPr>
            <a:spLocks noGrp="1"/>
          </p:cNvSpPr>
          <p:nvPr>
            <p:ph idx="1"/>
          </p:nvPr>
        </p:nvSpPr>
        <p:spPr>
          <a:xfrm>
            <a:off x="579121" y="1280160"/>
            <a:ext cx="11033760" cy="4632960"/>
          </a:xfrm>
        </p:spPr>
        <p:txBody>
          <a:bodyPr>
            <a:noAutofit/>
          </a:bodyPr>
          <a:lstStyle/>
          <a:p>
            <a:r>
              <a:rPr lang="en-US" sz="1800" dirty="0"/>
              <a:t>The wire protocols add a valid and/or acknowledge port to each data port</a:t>
            </a:r>
          </a:p>
          <a:p>
            <a:r>
              <a:rPr lang="en-US" sz="1800" dirty="0"/>
              <a:t>The wire protocols are all derivatives of protocol ap_hs</a:t>
            </a:r>
          </a:p>
          <a:p>
            <a:pPr lvl="1"/>
            <a:r>
              <a:rPr lang="en-US" sz="1600" dirty="0"/>
              <a:t>ap_ack: 		add an additional acknowledge port	 </a:t>
            </a:r>
          </a:p>
          <a:p>
            <a:pPr lvl="1"/>
            <a:r>
              <a:rPr lang="en-US" sz="1600" dirty="0"/>
              <a:t>ap_vld:  		add an additional valid port </a:t>
            </a:r>
          </a:p>
          <a:p>
            <a:pPr lvl="1"/>
            <a:r>
              <a:rPr lang="en-US" sz="1600" dirty="0"/>
              <a:t>ap_ovld: 		add an additional valid port to an output </a:t>
            </a:r>
          </a:p>
          <a:p>
            <a:pPr lvl="1"/>
            <a:r>
              <a:rPr lang="en-US" sz="1600" dirty="0"/>
              <a:t>ap_hs:  		adds both</a:t>
            </a:r>
          </a:p>
          <a:p>
            <a:r>
              <a:rPr lang="en-US" sz="1800" dirty="0"/>
              <a:t>Output control signals are used to inform other blocks</a:t>
            </a:r>
          </a:p>
          <a:p>
            <a:pPr lvl="1"/>
            <a:r>
              <a:rPr lang="en-US" sz="1600" dirty="0"/>
              <a:t>Data has been read at the input by this block  (</a:t>
            </a:r>
            <a:r>
              <a:rPr lang="en-US" sz="1600" dirty="0" err="1"/>
              <a:t>ack</a:t>
            </a:r>
            <a:r>
              <a:rPr lang="en-US" sz="1600" dirty="0"/>
              <a:t>)</a:t>
            </a:r>
          </a:p>
          <a:p>
            <a:pPr lvl="1"/>
            <a:r>
              <a:rPr lang="en-US" sz="1600" dirty="0"/>
              <a:t>Data is valid at the output (</a:t>
            </a:r>
            <a:r>
              <a:rPr lang="en-US" sz="1600" dirty="0" err="1"/>
              <a:t>vld</a:t>
            </a:r>
            <a:r>
              <a:rPr lang="en-US" sz="1600" dirty="0"/>
              <a:t>)</a:t>
            </a:r>
          </a:p>
          <a:p>
            <a:pPr lvl="1"/>
            <a:r>
              <a:rPr lang="en-US" sz="1600" dirty="0"/>
              <a:t>The other block must accept the control signal (this block will continue)</a:t>
            </a:r>
          </a:p>
          <a:p>
            <a:r>
              <a:rPr lang="en-US" sz="1800" dirty="0"/>
              <a:t>Input control signals are used to inform this block </a:t>
            </a:r>
          </a:p>
          <a:p>
            <a:pPr lvl="1"/>
            <a:r>
              <a:rPr lang="en-US" sz="1600" dirty="0"/>
              <a:t>The output data has been read by the consumer (</a:t>
            </a:r>
            <a:r>
              <a:rPr lang="en-US" sz="1600" dirty="0" err="1"/>
              <a:t>ack</a:t>
            </a:r>
            <a:r>
              <a:rPr lang="en-US" sz="1600" dirty="0"/>
              <a:t>)</a:t>
            </a:r>
          </a:p>
          <a:p>
            <a:pPr lvl="1"/>
            <a:r>
              <a:rPr lang="en-US" sz="1600" dirty="0"/>
              <a:t>The input from the producer is valid (</a:t>
            </a:r>
            <a:r>
              <a:rPr lang="en-US" sz="1600" dirty="0" err="1"/>
              <a:t>vld</a:t>
            </a:r>
            <a:r>
              <a:rPr lang="en-US" sz="1600" dirty="0"/>
              <a:t>)</a:t>
            </a:r>
          </a:p>
          <a:p>
            <a:pPr lvl="1"/>
            <a:r>
              <a:rPr lang="en-US" sz="1600" b="1" u="sng" dirty="0"/>
              <a:t>This block will stall </a:t>
            </a:r>
            <a:r>
              <a:rPr lang="en-US" sz="1600" b="1" dirty="0"/>
              <a:t> </a:t>
            </a:r>
            <a:r>
              <a:rPr lang="en-US" sz="1600" dirty="0"/>
              <a:t>while waiting for the input controls </a:t>
            </a:r>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48</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 Protocols: Ports Generated</a:t>
            </a:r>
          </a:p>
        </p:txBody>
      </p:sp>
      <p:sp>
        <p:nvSpPr>
          <p:cNvPr id="3" name="Content Placeholder 2"/>
          <p:cNvSpPr>
            <a:spLocks noGrp="1"/>
          </p:cNvSpPr>
          <p:nvPr>
            <p:ph idx="1"/>
          </p:nvPr>
        </p:nvSpPr>
        <p:spPr/>
        <p:txBody>
          <a:bodyPr>
            <a:noAutofit/>
          </a:bodyPr>
          <a:lstStyle/>
          <a:p>
            <a:r>
              <a:rPr lang="en-US" dirty="0"/>
              <a:t>The wire protocols are all derivatives of protocol ap_hs</a:t>
            </a:r>
          </a:p>
          <a:p>
            <a:pPr lvl="1"/>
            <a:r>
              <a:rPr lang="en-US" dirty="0"/>
              <a:t>Inputs</a:t>
            </a:r>
          </a:p>
          <a:p>
            <a:pPr lvl="2"/>
            <a:r>
              <a:rPr lang="en-US" dirty="0"/>
              <a:t>Arguments which are only read</a:t>
            </a:r>
          </a:p>
          <a:p>
            <a:pPr lvl="2"/>
            <a:r>
              <a:rPr lang="en-US" dirty="0"/>
              <a:t>The valid is input port indicating when to read</a:t>
            </a:r>
          </a:p>
          <a:p>
            <a:pPr lvl="2"/>
            <a:r>
              <a:rPr lang="en-US" dirty="0"/>
              <a:t>Acknowledge is an output indicating it was read</a:t>
            </a:r>
          </a:p>
          <a:p>
            <a:pPr lvl="1"/>
            <a:r>
              <a:rPr lang="en-US" dirty="0"/>
              <a:t>Outputs</a:t>
            </a:r>
          </a:p>
          <a:p>
            <a:pPr lvl="2"/>
            <a:r>
              <a:rPr lang="en-US" dirty="0"/>
              <a:t>Arguments which are only written to</a:t>
            </a:r>
          </a:p>
          <a:p>
            <a:pPr lvl="2"/>
            <a:r>
              <a:rPr lang="en-US" dirty="0"/>
              <a:t>Valid is an output indicating data is ready</a:t>
            </a:r>
          </a:p>
          <a:p>
            <a:pPr lvl="2"/>
            <a:r>
              <a:rPr lang="en-US" dirty="0"/>
              <a:t>Acknowledge is an input indicating it was read</a:t>
            </a:r>
          </a:p>
          <a:p>
            <a:pPr lvl="1"/>
            <a:r>
              <a:rPr lang="en-US" dirty="0" err="1"/>
              <a:t>Inouts</a:t>
            </a:r>
            <a:endParaRPr lang="en-US" dirty="0"/>
          </a:p>
          <a:p>
            <a:pPr lvl="2"/>
            <a:r>
              <a:rPr lang="en-US" dirty="0"/>
              <a:t>Arguments which are read from and written to</a:t>
            </a:r>
          </a:p>
          <a:p>
            <a:pPr lvl="2"/>
            <a:r>
              <a:rPr lang="en-US" dirty="0"/>
              <a:t>These are split into separate in and out ports</a:t>
            </a:r>
          </a:p>
          <a:p>
            <a:pPr lvl="2"/>
            <a:r>
              <a:rPr lang="en-US" dirty="0"/>
              <a:t>Each half has handshakes as per Input and Output</a:t>
            </a:r>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49</a:t>
            </a:fld>
            <a:endParaRPr lang="en-US" dirty="0"/>
          </a:p>
        </p:txBody>
      </p:sp>
      <p:sp>
        <p:nvSpPr>
          <p:cNvPr id="42" name="Rectangle 41">
            <a:extLst>
              <a:ext uri="{FF2B5EF4-FFF2-40B4-BE49-F238E27FC236}">
                <a16:creationId xmlns:a16="http://schemas.microsoft.com/office/drawing/2014/main" id="{E3C3CE0E-8ED8-4FC4-906A-CF06E748AFA3}"/>
              </a:ext>
            </a:extLst>
          </p:cNvPr>
          <p:cNvSpPr/>
          <p:nvPr/>
        </p:nvSpPr>
        <p:spPr>
          <a:xfrm>
            <a:off x="9475940" y="2557470"/>
            <a:ext cx="1212788" cy="84491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45" name="TextBox 44">
            <a:extLst>
              <a:ext uri="{FF2B5EF4-FFF2-40B4-BE49-F238E27FC236}">
                <a16:creationId xmlns:a16="http://schemas.microsoft.com/office/drawing/2014/main" id="{667989E6-B96D-4F59-936F-8914E4CA6691}"/>
              </a:ext>
            </a:extLst>
          </p:cNvPr>
          <p:cNvSpPr txBox="1"/>
          <p:nvPr/>
        </p:nvSpPr>
        <p:spPr>
          <a:xfrm>
            <a:off x="9901167" y="2519065"/>
            <a:ext cx="404277"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000000"/>
                </a:solidFill>
              </a:rPr>
              <a:t>foo</a:t>
            </a:r>
            <a:endParaRPr lang="en-US" sz="1100" b="1" kern="0" dirty="0">
              <a:solidFill>
                <a:srgbClr val="000000"/>
              </a:solidFill>
            </a:endParaRPr>
          </a:p>
        </p:txBody>
      </p:sp>
      <p:sp>
        <p:nvSpPr>
          <p:cNvPr id="46" name="TextBox 45">
            <a:extLst>
              <a:ext uri="{FF2B5EF4-FFF2-40B4-BE49-F238E27FC236}">
                <a16:creationId xmlns:a16="http://schemas.microsoft.com/office/drawing/2014/main" id="{C893AAE8-48B2-408A-9CC8-A35BBCA34DC9}"/>
              </a:ext>
            </a:extLst>
          </p:cNvPr>
          <p:cNvSpPr txBox="1"/>
          <p:nvPr/>
        </p:nvSpPr>
        <p:spPr>
          <a:xfrm>
            <a:off x="10665587" y="2820830"/>
            <a:ext cx="70243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in1_ack</a:t>
            </a:r>
          </a:p>
        </p:txBody>
      </p:sp>
      <p:sp>
        <p:nvSpPr>
          <p:cNvPr id="63" name="TextBox 62">
            <a:extLst>
              <a:ext uri="{FF2B5EF4-FFF2-40B4-BE49-F238E27FC236}">
                <a16:creationId xmlns:a16="http://schemas.microsoft.com/office/drawing/2014/main" id="{15A42160-72D3-4873-A553-50C48C10B412}"/>
              </a:ext>
            </a:extLst>
          </p:cNvPr>
          <p:cNvSpPr txBox="1"/>
          <p:nvPr/>
        </p:nvSpPr>
        <p:spPr>
          <a:xfrm>
            <a:off x="9141905" y="2666577"/>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in1</a:t>
            </a:r>
          </a:p>
        </p:txBody>
      </p:sp>
      <p:sp>
        <p:nvSpPr>
          <p:cNvPr id="64" name="TextBox 63">
            <a:extLst>
              <a:ext uri="{FF2B5EF4-FFF2-40B4-BE49-F238E27FC236}">
                <a16:creationId xmlns:a16="http://schemas.microsoft.com/office/drawing/2014/main" id="{25A4758C-DF8A-4F7C-AC38-BC37D2E9B3BE}"/>
              </a:ext>
            </a:extLst>
          </p:cNvPr>
          <p:cNvSpPr txBox="1"/>
          <p:nvPr/>
        </p:nvSpPr>
        <p:spPr>
          <a:xfrm>
            <a:off x="8872601" y="2841224"/>
            <a:ext cx="647933"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in1_vld</a:t>
            </a:r>
          </a:p>
        </p:txBody>
      </p:sp>
      <p:cxnSp>
        <p:nvCxnSpPr>
          <p:cNvPr id="65" name="Straight Arrow Connector 64">
            <a:extLst>
              <a:ext uri="{FF2B5EF4-FFF2-40B4-BE49-F238E27FC236}">
                <a16:creationId xmlns:a16="http://schemas.microsoft.com/office/drawing/2014/main" id="{35B0140D-26E2-4411-8960-5293C27BD43F}"/>
              </a:ext>
            </a:extLst>
          </p:cNvPr>
          <p:cNvCxnSpPr/>
          <p:nvPr/>
        </p:nvCxnSpPr>
        <p:spPr>
          <a:xfrm>
            <a:off x="9469340" y="2781791"/>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66" name="Straight Arrow Connector 65">
            <a:extLst>
              <a:ext uri="{FF2B5EF4-FFF2-40B4-BE49-F238E27FC236}">
                <a16:creationId xmlns:a16="http://schemas.microsoft.com/office/drawing/2014/main" id="{115B61AE-FACF-4409-942F-96FE0D8EAF22}"/>
              </a:ext>
            </a:extLst>
          </p:cNvPr>
          <p:cNvCxnSpPr/>
          <p:nvPr/>
        </p:nvCxnSpPr>
        <p:spPr>
          <a:xfrm>
            <a:off x="9469340" y="297381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67" name="Straight Arrow Connector 66">
            <a:extLst>
              <a:ext uri="{FF2B5EF4-FFF2-40B4-BE49-F238E27FC236}">
                <a16:creationId xmlns:a16="http://schemas.microsoft.com/office/drawing/2014/main" id="{FDB44F1A-F8E5-45F5-BFA7-358C5FEB0A8A}"/>
              </a:ext>
            </a:extLst>
          </p:cNvPr>
          <p:cNvCxnSpPr/>
          <p:nvPr/>
        </p:nvCxnSpPr>
        <p:spPr>
          <a:xfrm>
            <a:off x="10279183" y="294874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68" name="Rectangle 67">
            <a:extLst>
              <a:ext uri="{FF2B5EF4-FFF2-40B4-BE49-F238E27FC236}">
                <a16:creationId xmlns:a16="http://schemas.microsoft.com/office/drawing/2014/main" id="{40471A47-C611-4195-8003-08488D34CEB4}"/>
              </a:ext>
            </a:extLst>
          </p:cNvPr>
          <p:cNvSpPr/>
          <p:nvPr/>
        </p:nvSpPr>
        <p:spPr>
          <a:xfrm>
            <a:off x="9475941" y="3901646"/>
            <a:ext cx="1227219" cy="84491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69" name="TextBox 68">
            <a:extLst>
              <a:ext uri="{FF2B5EF4-FFF2-40B4-BE49-F238E27FC236}">
                <a16:creationId xmlns:a16="http://schemas.microsoft.com/office/drawing/2014/main" id="{6819BF2B-FA16-4689-AEB9-D9FF11C22134}"/>
              </a:ext>
            </a:extLst>
          </p:cNvPr>
          <p:cNvSpPr txBox="1"/>
          <p:nvPr/>
        </p:nvSpPr>
        <p:spPr>
          <a:xfrm>
            <a:off x="9857805" y="3863240"/>
            <a:ext cx="404277"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000000"/>
                </a:solidFill>
              </a:rPr>
              <a:t>foo</a:t>
            </a:r>
            <a:endParaRPr lang="en-US" sz="1100" b="1" kern="0" dirty="0">
              <a:solidFill>
                <a:srgbClr val="000000"/>
              </a:solidFill>
            </a:endParaRPr>
          </a:p>
        </p:txBody>
      </p:sp>
      <p:sp>
        <p:nvSpPr>
          <p:cNvPr id="70" name="TextBox 69">
            <a:extLst>
              <a:ext uri="{FF2B5EF4-FFF2-40B4-BE49-F238E27FC236}">
                <a16:creationId xmlns:a16="http://schemas.microsoft.com/office/drawing/2014/main" id="{7B26CA84-28E1-44F9-83C6-0857D0FA6E23}"/>
              </a:ext>
            </a:extLst>
          </p:cNvPr>
          <p:cNvSpPr txBox="1"/>
          <p:nvPr/>
        </p:nvSpPr>
        <p:spPr>
          <a:xfrm>
            <a:off x="10686350" y="4234590"/>
            <a:ext cx="482824"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out1</a:t>
            </a:r>
          </a:p>
        </p:txBody>
      </p:sp>
      <p:sp>
        <p:nvSpPr>
          <p:cNvPr id="71" name="TextBox 70">
            <a:extLst>
              <a:ext uri="{FF2B5EF4-FFF2-40B4-BE49-F238E27FC236}">
                <a16:creationId xmlns:a16="http://schemas.microsoft.com/office/drawing/2014/main" id="{1083E912-D3F2-40C5-840D-A4D1616694C4}"/>
              </a:ext>
            </a:extLst>
          </p:cNvPr>
          <p:cNvSpPr txBox="1"/>
          <p:nvPr/>
        </p:nvSpPr>
        <p:spPr>
          <a:xfrm>
            <a:off x="8750771" y="4429162"/>
            <a:ext cx="769762"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out1_ack</a:t>
            </a:r>
          </a:p>
        </p:txBody>
      </p:sp>
      <p:cxnSp>
        <p:nvCxnSpPr>
          <p:cNvPr id="72" name="Straight Arrow Connector 71">
            <a:extLst>
              <a:ext uri="{FF2B5EF4-FFF2-40B4-BE49-F238E27FC236}">
                <a16:creationId xmlns:a16="http://schemas.microsoft.com/office/drawing/2014/main" id="{B948B151-D9D2-48F4-A274-780FA0DB8D4B}"/>
              </a:ext>
            </a:extLst>
          </p:cNvPr>
          <p:cNvCxnSpPr/>
          <p:nvPr/>
        </p:nvCxnSpPr>
        <p:spPr>
          <a:xfrm>
            <a:off x="9469340" y="4561754"/>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73" name="Straight Arrow Connector 72">
            <a:extLst>
              <a:ext uri="{FF2B5EF4-FFF2-40B4-BE49-F238E27FC236}">
                <a16:creationId xmlns:a16="http://schemas.microsoft.com/office/drawing/2014/main" id="{0CD8D0D4-6931-4729-82B7-87BF9EDE17B6}"/>
              </a:ext>
            </a:extLst>
          </p:cNvPr>
          <p:cNvCxnSpPr/>
          <p:nvPr/>
        </p:nvCxnSpPr>
        <p:spPr>
          <a:xfrm>
            <a:off x="10298411" y="436250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74" name="Rectangle 73">
            <a:extLst>
              <a:ext uri="{FF2B5EF4-FFF2-40B4-BE49-F238E27FC236}">
                <a16:creationId xmlns:a16="http://schemas.microsoft.com/office/drawing/2014/main" id="{08A7AF99-5334-4019-88CE-BFFA25AD1EF5}"/>
              </a:ext>
            </a:extLst>
          </p:cNvPr>
          <p:cNvSpPr/>
          <p:nvPr/>
        </p:nvSpPr>
        <p:spPr>
          <a:xfrm>
            <a:off x="9501027" y="5284227"/>
            <a:ext cx="1190457" cy="84491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75" name="TextBox 74">
            <a:extLst>
              <a:ext uri="{FF2B5EF4-FFF2-40B4-BE49-F238E27FC236}">
                <a16:creationId xmlns:a16="http://schemas.microsoft.com/office/drawing/2014/main" id="{57A965D4-7390-47FD-BCDF-75B76F532F2E}"/>
              </a:ext>
            </a:extLst>
          </p:cNvPr>
          <p:cNvSpPr txBox="1"/>
          <p:nvPr/>
        </p:nvSpPr>
        <p:spPr>
          <a:xfrm>
            <a:off x="9889970" y="5207415"/>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rPr>
              <a:t>adders</a:t>
            </a:r>
          </a:p>
        </p:txBody>
      </p:sp>
      <p:sp>
        <p:nvSpPr>
          <p:cNvPr id="76" name="TextBox 75">
            <a:extLst>
              <a:ext uri="{FF2B5EF4-FFF2-40B4-BE49-F238E27FC236}">
                <a16:creationId xmlns:a16="http://schemas.microsoft.com/office/drawing/2014/main" id="{C03B525D-4D5A-457C-A4DD-CED4AFC80798}"/>
              </a:ext>
            </a:extLst>
          </p:cNvPr>
          <p:cNvSpPr txBox="1"/>
          <p:nvPr/>
        </p:nvSpPr>
        <p:spPr>
          <a:xfrm>
            <a:off x="10675176" y="5501955"/>
            <a:ext cx="1039067"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inout1_i_ack</a:t>
            </a:r>
          </a:p>
        </p:txBody>
      </p:sp>
      <p:sp>
        <p:nvSpPr>
          <p:cNvPr id="77" name="TextBox 76">
            <a:extLst>
              <a:ext uri="{FF2B5EF4-FFF2-40B4-BE49-F238E27FC236}">
                <a16:creationId xmlns:a16="http://schemas.microsoft.com/office/drawing/2014/main" id="{AC5BBBAD-8D62-444B-8029-845EFA734A95}"/>
              </a:ext>
            </a:extLst>
          </p:cNvPr>
          <p:cNvSpPr txBox="1"/>
          <p:nvPr/>
        </p:nvSpPr>
        <p:spPr>
          <a:xfrm>
            <a:off x="8846392" y="5361036"/>
            <a:ext cx="6992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inout1_i</a:t>
            </a:r>
          </a:p>
        </p:txBody>
      </p:sp>
      <p:sp>
        <p:nvSpPr>
          <p:cNvPr id="78" name="TextBox 77">
            <a:extLst>
              <a:ext uri="{FF2B5EF4-FFF2-40B4-BE49-F238E27FC236}">
                <a16:creationId xmlns:a16="http://schemas.microsoft.com/office/drawing/2014/main" id="{462AEC4B-A532-4E05-A564-2C07006A3F59}"/>
              </a:ext>
            </a:extLst>
          </p:cNvPr>
          <p:cNvSpPr txBox="1"/>
          <p:nvPr/>
        </p:nvSpPr>
        <p:spPr>
          <a:xfrm>
            <a:off x="8577085" y="5535683"/>
            <a:ext cx="968534"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Inout1_i_vld</a:t>
            </a:r>
          </a:p>
        </p:txBody>
      </p:sp>
      <p:cxnSp>
        <p:nvCxnSpPr>
          <p:cNvPr id="79" name="Straight Arrow Connector 78">
            <a:extLst>
              <a:ext uri="{FF2B5EF4-FFF2-40B4-BE49-F238E27FC236}">
                <a16:creationId xmlns:a16="http://schemas.microsoft.com/office/drawing/2014/main" id="{FED73C4A-A85A-41D2-87D3-19031BF856E5}"/>
              </a:ext>
            </a:extLst>
          </p:cNvPr>
          <p:cNvCxnSpPr/>
          <p:nvPr/>
        </p:nvCxnSpPr>
        <p:spPr>
          <a:xfrm>
            <a:off x="9494426" y="5476250"/>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80" name="Straight Arrow Connector 79">
            <a:extLst>
              <a:ext uri="{FF2B5EF4-FFF2-40B4-BE49-F238E27FC236}">
                <a16:creationId xmlns:a16="http://schemas.microsoft.com/office/drawing/2014/main" id="{45A33AB1-12AB-4FCF-A128-366C3452950C}"/>
              </a:ext>
            </a:extLst>
          </p:cNvPr>
          <p:cNvCxnSpPr/>
          <p:nvPr/>
        </p:nvCxnSpPr>
        <p:spPr>
          <a:xfrm>
            <a:off x="9494426" y="566827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81" name="Straight Arrow Connector 80">
            <a:extLst>
              <a:ext uri="{FF2B5EF4-FFF2-40B4-BE49-F238E27FC236}">
                <a16:creationId xmlns:a16="http://schemas.microsoft.com/office/drawing/2014/main" id="{62488C7E-88E1-46FC-BEF1-629EC5438DED}"/>
              </a:ext>
            </a:extLst>
          </p:cNvPr>
          <p:cNvCxnSpPr/>
          <p:nvPr/>
        </p:nvCxnSpPr>
        <p:spPr>
          <a:xfrm>
            <a:off x="10281937" y="5629870"/>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82" name="TextBox 81">
            <a:extLst>
              <a:ext uri="{FF2B5EF4-FFF2-40B4-BE49-F238E27FC236}">
                <a16:creationId xmlns:a16="http://schemas.microsoft.com/office/drawing/2014/main" id="{2C60756D-F454-49E1-B128-FC4388C75A38}"/>
              </a:ext>
            </a:extLst>
          </p:cNvPr>
          <p:cNvSpPr txBox="1"/>
          <p:nvPr/>
        </p:nvSpPr>
        <p:spPr>
          <a:xfrm>
            <a:off x="8499516" y="5913624"/>
            <a:ext cx="1045478"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Inout1_o_ack</a:t>
            </a:r>
          </a:p>
        </p:txBody>
      </p:sp>
      <p:cxnSp>
        <p:nvCxnSpPr>
          <p:cNvPr id="83" name="Straight Arrow Connector 82">
            <a:extLst>
              <a:ext uri="{FF2B5EF4-FFF2-40B4-BE49-F238E27FC236}">
                <a16:creationId xmlns:a16="http://schemas.microsoft.com/office/drawing/2014/main" id="{081BFF54-587E-4442-8132-213CA3CD3FF6}"/>
              </a:ext>
            </a:extLst>
          </p:cNvPr>
          <p:cNvCxnSpPr/>
          <p:nvPr/>
        </p:nvCxnSpPr>
        <p:spPr>
          <a:xfrm>
            <a:off x="9493801" y="604621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84" name="TextBox 83">
            <a:extLst>
              <a:ext uri="{FF2B5EF4-FFF2-40B4-BE49-F238E27FC236}">
                <a16:creationId xmlns:a16="http://schemas.microsoft.com/office/drawing/2014/main" id="{EFD86264-CC4E-4098-B61F-ED1CD13EF144}"/>
              </a:ext>
            </a:extLst>
          </p:cNvPr>
          <p:cNvSpPr txBox="1"/>
          <p:nvPr/>
        </p:nvSpPr>
        <p:spPr>
          <a:xfrm>
            <a:off x="10690427" y="4446540"/>
            <a:ext cx="764953"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out1_vld</a:t>
            </a:r>
          </a:p>
        </p:txBody>
      </p:sp>
      <p:cxnSp>
        <p:nvCxnSpPr>
          <p:cNvPr id="85" name="Straight Arrow Connector 84">
            <a:extLst>
              <a:ext uri="{FF2B5EF4-FFF2-40B4-BE49-F238E27FC236}">
                <a16:creationId xmlns:a16="http://schemas.microsoft.com/office/drawing/2014/main" id="{24551DED-17E2-4A0A-A6E9-BDB040230456}"/>
              </a:ext>
            </a:extLst>
          </p:cNvPr>
          <p:cNvCxnSpPr/>
          <p:nvPr/>
        </p:nvCxnSpPr>
        <p:spPr>
          <a:xfrm>
            <a:off x="10293614" y="456175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86" name="TextBox 85">
            <a:extLst>
              <a:ext uri="{FF2B5EF4-FFF2-40B4-BE49-F238E27FC236}">
                <a16:creationId xmlns:a16="http://schemas.microsoft.com/office/drawing/2014/main" id="{A44D6371-B9B9-4FC4-878D-CD0904700024}"/>
              </a:ext>
            </a:extLst>
          </p:cNvPr>
          <p:cNvSpPr txBox="1"/>
          <p:nvPr/>
        </p:nvSpPr>
        <p:spPr>
          <a:xfrm>
            <a:off x="10665145" y="5931635"/>
            <a:ext cx="1055096"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inout1_o_vld</a:t>
            </a:r>
          </a:p>
        </p:txBody>
      </p:sp>
      <p:cxnSp>
        <p:nvCxnSpPr>
          <p:cNvPr id="87" name="Straight Arrow Connector 86">
            <a:extLst>
              <a:ext uri="{FF2B5EF4-FFF2-40B4-BE49-F238E27FC236}">
                <a16:creationId xmlns:a16="http://schemas.microsoft.com/office/drawing/2014/main" id="{DBE03777-D485-460A-AC5D-0970868E451F}"/>
              </a:ext>
            </a:extLst>
          </p:cNvPr>
          <p:cNvCxnSpPr/>
          <p:nvPr/>
        </p:nvCxnSpPr>
        <p:spPr>
          <a:xfrm>
            <a:off x="10281937" y="6059550"/>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88" name="TextBox 87">
            <a:extLst>
              <a:ext uri="{FF2B5EF4-FFF2-40B4-BE49-F238E27FC236}">
                <a16:creationId xmlns:a16="http://schemas.microsoft.com/office/drawing/2014/main" id="{6E8CD1F3-3F72-4BF5-A7F7-5C58038D3B44}"/>
              </a:ext>
            </a:extLst>
          </p:cNvPr>
          <p:cNvSpPr txBox="1"/>
          <p:nvPr/>
        </p:nvSpPr>
        <p:spPr>
          <a:xfrm>
            <a:off x="10668972" y="5758090"/>
            <a:ext cx="772968"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inout1_o</a:t>
            </a:r>
          </a:p>
        </p:txBody>
      </p:sp>
      <p:cxnSp>
        <p:nvCxnSpPr>
          <p:cNvPr id="89" name="Straight Arrow Connector 88">
            <a:extLst>
              <a:ext uri="{FF2B5EF4-FFF2-40B4-BE49-F238E27FC236}">
                <a16:creationId xmlns:a16="http://schemas.microsoft.com/office/drawing/2014/main" id="{FF317F74-5859-436E-9F7E-25E3EED78468}"/>
              </a:ext>
            </a:extLst>
          </p:cNvPr>
          <p:cNvCxnSpPr/>
          <p:nvPr/>
        </p:nvCxnSpPr>
        <p:spPr>
          <a:xfrm>
            <a:off x="10281937" y="589870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90" name="TextBox 89">
            <a:extLst>
              <a:ext uri="{FF2B5EF4-FFF2-40B4-BE49-F238E27FC236}">
                <a16:creationId xmlns:a16="http://schemas.microsoft.com/office/drawing/2014/main" id="{8EF0F8CC-8421-4109-8A0E-28F9FEDEB244}"/>
              </a:ext>
            </a:extLst>
          </p:cNvPr>
          <p:cNvSpPr txBox="1"/>
          <p:nvPr/>
        </p:nvSpPr>
        <p:spPr>
          <a:xfrm>
            <a:off x="8861622" y="1750967"/>
            <a:ext cx="2559665" cy="461665"/>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kern="0" dirty="0">
                <a:solidFill>
                  <a:srgbClr val="000000"/>
                </a:solidFill>
              </a:rPr>
              <a:t>ap_hs is compatible with AXI-Stream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 Attributes of C code : IO</a:t>
            </a:r>
          </a:p>
        </p:txBody>
      </p:sp>
      <p:sp>
        <p:nvSpPr>
          <p:cNvPr id="3" name="Slide Number Placeholder 2"/>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5</a:t>
            </a:fld>
            <a:endParaRPr lang="en-US" dirty="0"/>
          </a:p>
        </p:txBody>
      </p:sp>
      <p:sp>
        <p:nvSpPr>
          <p:cNvPr id="55" name="TextBox 54"/>
          <p:cNvSpPr txBox="1"/>
          <p:nvPr/>
        </p:nvSpPr>
        <p:spPr>
          <a:xfrm>
            <a:off x="1026236" y="1737425"/>
            <a:ext cx="2182081" cy="307777"/>
          </a:xfrm>
          <a:prstGeom prst="rect">
            <a:avLst/>
          </a:prstGeom>
          <a:noFill/>
        </p:spPr>
        <p:txBody>
          <a:bodyPr wrap="square" rtlCol="0">
            <a:spAutoFit/>
          </a:bodyPr>
          <a:lstStyle/>
          <a:p>
            <a:pPr algn="ctr"/>
            <a:r>
              <a:rPr lang="en-US" sz="1400" b="1" u="sng" dirty="0"/>
              <a:t>Code </a:t>
            </a:r>
          </a:p>
        </p:txBody>
      </p:sp>
      <p:sp>
        <p:nvSpPr>
          <p:cNvPr id="56" name="TextBox 55"/>
          <p:cNvSpPr txBox="1"/>
          <p:nvPr/>
        </p:nvSpPr>
        <p:spPr>
          <a:xfrm>
            <a:off x="5020941" y="1547155"/>
            <a:ext cx="6245586" cy="523220"/>
          </a:xfrm>
          <a:prstGeom prst="rect">
            <a:avLst/>
          </a:prstGeom>
          <a:noFill/>
        </p:spPr>
        <p:txBody>
          <a:bodyPr wrap="square" rtlCol="0">
            <a:spAutoFit/>
          </a:bodyPr>
          <a:lstStyle/>
          <a:p>
            <a:pPr algn="l"/>
            <a:r>
              <a:rPr lang="en-US" sz="1400" b="1" u="sng" dirty="0"/>
              <a:t>Functions</a:t>
            </a:r>
            <a:r>
              <a:rPr lang="en-US" sz="1400" b="1" dirty="0"/>
              <a:t>:  </a:t>
            </a:r>
            <a:r>
              <a:rPr lang="en-US" sz="1400" dirty="0"/>
              <a:t>All code is made up of functions which represent the design hierarchy: the same in hardware</a:t>
            </a:r>
            <a:endParaRPr lang="en-US" sz="1400" b="1" dirty="0"/>
          </a:p>
        </p:txBody>
      </p:sp>
      <p:sp>
        <p:nvSpPr>
          <p:cNvPr id="70" name="TextBox 69"/>
          <p:cNvSpPr txBox="1"/>
          <p:nvPr/>
        </p:nvSpPr>
        <p:spPr>
          <a:xfrm>
            <a:off x="5020942" y="3481855"/>
            <a:ext cx="6655133" cy="523220"/>
          </a:xfrm>
          <a:prstGeom prst="rect">
            <a:avLst/>
          </a:prstGeom>
          <a:noFill/>
        </p:spPr>
        <p:txBody>
          <a:bodyPr wrap="square" rtlCol="0">
            <a:spAutoFit/>
          </a:bodyPr>
          <a:lstStyle/>
          <a:p>
            <a:pPr algn="l"/>
            <a:r>
              <a:rPr lang="en-US" sz="1400" b="1" u="sng" dirty="0"/>
              <a:t>Loops</a:t>
            </a:r>
            <a:r>
              <a:rPr lang="en-US" sz="1400" b="1" dirty="0"/>
              <a:t>:  </a:t>
            </a:r>
            <a:r>
              <a:rPr lang="en-US" sz="1400" dirty="0"/>
              <a:t>Functions typically contain loops. How these are handled can have an impact on area and performance.</a:t>
            </a:r>
            <a:endParaRPr lang="en-US" sz="1400" b="1" dirty="0"/>
          </a:p>
        </p:txBody>
      </p:sp>
      <p:sp>
        <p:nvSpPr>
          <p:cNvPr id="80" name="TextBox 79"/>
          <p:cNvSpPr txBox="1"/>
          <p:nvPr/>
        </p:nvSpPr>
        <p:spPr>
          <a:xfrm>
            <a:off x="5020941" y="4149726"/>
            <a:ext cx="6245586" cy="523220"/>
          </a:xfrm>
          <a:prstGeom prst="rect">
            <a:avLst/>
          </a:prstGeom>
          <a:noFill/>
        </p:spPr>
        <p:txBody>
          <a:bodyPr wrap="square" rtlCol="0">
            <a:spAutoFit/>
          </a:bodyPr>
          <a:lstStyle/>
          <a:p>
            <a:pPr algn="l"/>
            <a:r>
              <a:rPr lang="en-US" sz="1400" b="1" u="sng" dirty="0"/>
              <a:t>Arrays</a:t>
            </a:r>
            <a:r>
              <a:rPr lang="en-US" sz="1400" b="1" dirty="0"/>
              <a:t>:  </a:t>
            </a:r>
            <a:r>
              <a:rPr lang="en-US" sz="1400" dirty="0"/>
              <a:t>Arrays are used often in C code. They can impact the device area and become performance bottlenecks.</a:t>
            </a:r>
            <a:endParaRPr lang="en-US" sz="1400" b="1" dirty="0"/>
          </a:p>
        </p:txBody>
      </p:sp>
      <p:sp>
        <p:nvSpPr>
          <p:cNvPr id="83" name="TextBox 82"/>
          <p:cNvSpPr txBox="1"/>
          <p:nvPr/>
        </p:nvSpPr>
        <p:spPr>
          <a:xfrm>
            <a:off x="5020941" y="5033041"/>
            <a:ext cx="6245586" cy="523220"/>
          </a:xfrm>
          <a:prstGeom prst="rect">
            <a:avLst/>
          </a:prstGeom>
          <a:noFill/>
        </p:spPr>
        <p:txBody>
          <a:bodyPr wrap="square" rtlCol="0">
            <a:spAutoFit/>
          </a:bodyPr>
          <a:lstStyle/>
          <a:p>
            <a:pPr algn="l"/>
            <a:r>
              <a:rPr lang="en-US" sz="1400" b="1" u="sng" dirty="0"/>
              <a:t>Operators</a:t>
            </a:r>
            <a:r>
              <a:rPr lang="en-US" sz="1400" b="1" dirty="0"/>
              <a:t>:  </a:t>
            </a:r>
            <a:r>
              <a:rPr lang="en-US" sz="1400" dirty="0"/>
              <a:t>Operators in the C code may require sharing to control area or be assigned to specific hardware implementations to meet performance</a:t>
            </a:r>
            <a:endParaRPr lang="en-US" sz="1400" b="1" dirty="0"/>
          </a:p>
        </p:txBody>
      </p:sp>
      <p:sp>
        <p:nvSpPr>
          <p:cNvPr id="84" name="TextBox 83"/>
          <p:cNvSpPr txBox="1"/>
          <p:nvPr/>
        </p:nvSpPr>
        <p:spPr>
          <a:xfrm>
            <a:off x="5020941" y="2905780"/>
            <a:ext cx="6245586" cy="523220"/>
          </a:xfrm>
          <a:prstGeom prst="rect">
            <a:avLst/>
          </a:prstGeom>
          <a:noFill/>
        </p:spPr>
        <p:txBody>
          <a:bodyPr wrap="square" rtlCol="0">
            <a:spAutoFit/>
          </a:bodyPr>
          <a:lstStyle/>
          <a:p>
            <a:pPr algn="l"/>
            <a:r>
              <a:rPr lang="en-US" sz="1400" b="1" u="sng" dirty="0"/>
              <a:t>Types</a:t>
            </a:r>
            <a:r>
              <a:rPr lang="en-US" sz="1400" b="1" dirty="0"/>
              <a:t>:  </a:t>
            </a:r>
            <a:r>
              <a:rPr lang="en-US" sz="1400" dirty="0"/>
              <a:t>All variables are of a defined type. The type can influence the area and performance</a:t>
            </a:r>
            <a:endParaRPr lang="en-US" sz="1400" b="1" dirty="0"/>
          </a:p>
        </p:txBody>
      </p:sp>
      <p:sp>
        <p:nvSpPr>
          <p:cNvPr id="99" name="TextBox 98"/>
          <p:cNvSpPr txBox="1"/>
          <p:nvPr/>
        </p:nvSpPr>
        <p:spPr>
          <a:xfrm>
            <a:off x="5122542" y="2046420"/>
            <a:ext cx="6194392" cy="768101"/>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noAutofit/>
          </a:bodyPr>
          <a:lstStyle/>
          <a:p>
            <a:pPr algn="ctr"/>
            <a:endParaRPr lang="en-US" sz="1600" b="1" dirty="0"/>
          </a:p>
        </p:txBody>
      </p:sp>
      <p:sp>
        <p:nvSpPr>
          <p:cNvPr id="24" name="TextBox 23"/>
          <p:cNvSpPr txBox="1"/>
          <p:nvPr/>
        </p:nvSpPr>
        <p:spPr>
          <a:xfrm>
            <a:off x="5198741" y="2084825"/>
            <a:ext cx="6245586" cy="523220"/>
          </a:xfrm>
          <a:prstGeom prst="rect">
            <a:avLst/>
          </a:prstGeom>
          <a:noFill/>
        </p:spPr>
        <p:txBody>
          <a:bodyPr wrap="square" rtlCol="0">
            <a:spAutoFit/>
          </a:bodyPr>
          <a:lstStyle/>
          <a:p>
            <a:pPr algn="l"/>
            <a:r>
              <a:rPr lang="en-US" sz="1400" b="1" u="sng" dirty="0"/>
              <a:t>Input &amp; Outputs</a:t>
            </a:r>
            <a:r>
              <a:rPr lang="en-US" sz="1400" b="1" dirty="0"/>
              <a:t>:  </a:t>
            </a:r>
            <a:r>
              <a:rPr lang="en-US" sz="1400" dirty="0"/>
              <a:t>The arguments of the top-level function must be transformed to hardware interfaces with an IO protocol</a:t>
            </a:r>
            <a:endParaRPr lang="en-US" sz="1400" b="1" dirty="0"/>
          </a:p>
        </p:txBody>
      </p:sp>
      <p:sp>
        <p:nvSpPr>
          <p:cNvPr id="17" name="TextBox 16">
            <a:extLst>
              <a:ext uri="{FF2B5EF4-FFF2-40B4-BE49-F238E27FC236}">
                <a16:creationId xmlns:a16="http://schemas.microsoft.com/office/drawing/2014/main" id="{3CEBA07F-806E-43FB-B371-E9D0C1B272B7}"/>
              </a:ext>
            </a:extLst>
          </p:cNvPr>
          <p:cNvSpPr txBox="1"/>
          <p:nvPr/>
        </p:nvSpPr>
        <p:spPr>
          <a:xfrm>
            <a:off x="310761" y="2161635"/>
            <a:ext cx="3532340" cy="3785652"/>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00" b="1" kern="0" dirty="0">
                <a:solidFill>
                  <a:srgbClr val="000000"/>
                </a:solidFill>
                <a:latin typeface="Arial"/>
              </a:rPr>
              <a:t>void fir (</a:t>
            </a:r>
          </a:p>
          <a:p>
            <a:pPr defTabSz="914400" fontAlgn="base">
              <a:spcBef>
                <a:spcPct val="0"/>
              </a:spcBef>
              <a:spcAft>
                <a:spcPct val="0"/>
              </a:spcAft>
              <a:defRPr/>
            </a:pPr>
            <a:endParaRPr lang="en-US" sz="1000" b="1" kern="0" dirty="0">
              <a:solidFill>
                <a:srgbClr val="000000"/>
              </a:solidFill>
              <a:latin typeface="Arial"/>
            </a:endParaRPr>
          </a:p>
          <a:p>
            <a:pPr defTabSz="914400" fontAlgn="base">
              <a:spcBef>
                <a:spcPct val="0"/>
              </a:spcBef>
              <a:spcAft>
                <a:spcPct val="0"/>
              </a:spcAft>
              <a:defRPr/>
            </a:pPr>
            <a:r>
              <a:rPr lang="en-US" sz="1000" b="1" kern="0" dirty="0">
                <a:solidFill>
                  <a:srgbClr val="000000"/>
                </a:solidFill>
                <a:latin typeface="Arial"/>
              </a:rPr>
              <a:t>  data_t *y,</a:t>
            </a:r>
          </a:p>
          <a:p>
            <a:pPr defTabSz="914400" fontAlgn="base">
              <a:spcBef>
                <a:spcPct val="0"/>
              </a:spcBef>
              <a:spcAft>
                <a:spcPct val="0"/>
              </a:spcAft>
              <a:defRPr/>
            </a:pPr>
            <a:r>
              <a:rPr lang="en-US" sz="1000" b="1" kern="0" dirty="0">
                <a:solidFill>
                  <a:srgbClr val="000000"/>
                </a:solidFill>
                <a:latin typeface="Arial"/>
              </a:rPr>
              <a:t>  coef_t c[4],</a:t>
            </a:r>
          </a:p>
          <a:p>
            <a:pPr defTabSz="914400" fontAlgn="base">
              <a:spcBef>
                <a:spcPct val="0"/>
              </a:spcBef>
              <a:spcAft>
                <a:spcPct val="0"/>
              </a:spcAft>
              <a:defRPr/>
            </a:pPr>
            <a:r>
              <a:rPr lang="en-US" sz="1000" b="1" kern="0" dirty="0">
                <a:solidFill>
                  <a:srgbClr val="000000"/>
                </a:solidFill>
                <a:latin typeface="Arial"/>
              </a:rPr>
              <a:t>  data_t x</a:t>
            </a:r>
          </a:p>
          <a:p>
            <a:pPr defTabSz="914400" fontAlgn="base">
              <a:spcBef>
                <a:spcPct val="0"/>
              </a:spcBef>
              <a:spcAft>
                <a:spcPct val="0"/>
              </a:spcAft>
              <a:defRPr/>
            </a:pPr>
            <a:endParaRPr lang="en-US" sz="1000" b="1" kern="0" dirty="0">
              <a:solidFill>
                <a:srgbClr val="000000"/>
              </a:solidFill>
              <a:latin typeface="Arial"/>
            </a:endParaRPr>
          </a:p>
          <a:p>
            <a:pPr defTabSz="914400" fontAlgn="base">
              <a:spcBef>
                <a:spcPct val="0"/>
              </a:spcBef>
              <a:spcAft>
                <a:spcPct val="0"/>
              </a:spcAft>
              <a:defRPr/>
            </a:pPr>
            <a:r>
              <a:rPr lang="en-US" sz="1000" b="1" kern="0" dirty="0">
                <a:solidFill>
                  <a:srgbClr val="000000"/>
                </a:solidFill>
                <a:latin typeface="Arial"/>
              </a:rPr>
              <a:t>  ) {</a:t>
            </a:r>
          </a:p>
          <a:p>
            <a:pPr defTabSz="914400" fontAlgn="base">
              <a:spcBef>
                <a:spcPct val="0"/>
              </a:spcBef>
              <a:spcAft>
                <a:spcPct val="0"/>
              </a:spcAft>
              <a:defRPr/>
            </a:pPr>
            <a:endParaRPr lang="en-US" sz="1000" kern="0" dirty="0">
              <a:solidFill>
                <a:srgbClr val="000000"/>
              </a:solidFill>
              <a:latin typeface="Arial"/>
            </a:endParaRPr>
          </a:p>
          <a:p>
            <a:pPr defTabSz="914400" fontAlgn="base">
              <a:spcBef>
                <a:spcPct val="0"/>
              </a:spcBef>
              <a:spcAft>
                <a:spcPct val="0"/>
              </a:spcAft>
              <a:defRPr/>
            </a:pPr>
            <a:r>
              <a:rPr lang="en-US" sz="1000" kern="0" dirty="0">
                <a:solidFill>
                  <a:srgbClr val="000000"/>
                </a:solidFill>
                <a:latin typeface="Arial"/>
              </a:rPr>
              <a:t>  static data_t shift_reg[4];</a:t>
            </a:r>
          </a:p>
          <a:p>
            <a:pPr defTabSz="914400" fontAlgn="base">
              <a:spcBef>
                <a:spcPct val="0"/>
              </a:spcBef>
              <a:spcAft>
                <a:spcPct val="0"/>
              </a:spcAft>
              <a:defRPr/>
            </a:pPr>
            <a:r>
              <a:rPr lang="en-US" sz="1000" kern="0" dirty="0">
                <a:solidFill>
                  <a:srgbClr val="000000"/>
                </a:solidFill>
                <a:latin typeface="Arial"/>
              </a:rPr>
              <a:t>  acc_t acc;</a:t>
            </a:r>
          </a:p>
          <a:p>
            <a:pPr defTabSz="914400" fontAlgn="base">
              <a:spcBef>
                <a:spcPct val="0"/>
              </a:spcBef>
              <a:spcAft>
                <a:spcPct val="0"/>
              </a:spcAft>
              <a:defRPr/>
            </a:pPr>
            <a:r>
              <a:rPr lang="en-US" sz="1000" kern="0" dirty="0">
                <a:solidFill>
                  <a:srgbClr val="000000"/>
                </a:solidFill>
                <a:latin typeface="Arial"/>
              </a:rPr>
              <a:t>  int i;</a:t>
            </a:r>
          </a:p>
          <a:p>
            <a:pPr defTabSz="914400" fontAlgn="base">
              <a:spcBef>
                <a:spcPct val="0"/>
              </a:spcBef>
              <a:spcAft>
                <a:spcPct val="0"/>
              </a:spcAft>
              <a:defRPr/>
            </a:pPr>
            <a:r>
              <a:rPr lang="en-US" sz="1000" kern="0" dirty="0">
                <a:solidFill>
                  <a:srgbClr val="000000"/>
                </a:solidFill>
                <a:latin typeface="Arial"/>
              </a:rPr>
              <a:t>  </a:t>
            </a:r>
          </a:p>
          <a:p>
            <a:pPr defTabSz="914400" fontAlgn="base">
              <a:spcBef>
                <a:spcPct val="0"/>
              </a:spcBef>
              <a:spcAft>
                <a:spcPct val="0"/>
              </a:spcAft>
              <a:defRPr/>
            </a:pPr>
            <a:r>
              <a:rPr lang="en-US" sz="1000" kern="0" dirty="0">
                <a:solidFill>
                  <a:srgbClr val="000000"/>
                </a:solidFill>
                <a:latin typeface="Arial"/>
              </a:rPr>
              <a:t>  acc=0;</a:t>
            </a:r>
          </a:p>
          <a:p>
            <a:pPr defTabSz="914400" fontAlgn="base">
              <a:spcBef>
                <a:spcPct val="0"/>
              </a:spcBef>
              <a:spcAft>
                <a:spcPct val="0"/>
              </a:spcAft>
              <a:defRPr/>
            </a:pPr>
            <a:r>
              <a:rPr lang="en-US" sz="1000" kern="0" dirty="0">
                <a:solidFill>
                  <a:srgbClr val="000000"/>
                </a:solidFill>
                <a:latin typeface="Arial"/>
              </a:rPr>
              <a:t>  loop: for (i=3;i&gt;=0;i--) {</a:t>
            </a:r>
          </a:p>
          <a:p>
            <a:pPr defTabSz="914400" fontAlgn="base">
              <a:spcBef>
                <a:spcPct val="0"/>
              </a:spcBef>
              <a:spcAft>
                <a:spcPct val="0"/>
              </a:spcAft>
              <a:defRPr/>
            </a:pPr>
            <a:r>
              <a:rPr lang="en-US" sz="1000" kern="0" dirty="0">
                <a:solidFill>
                  <a:srgbClr val="000000"/>
                </a:solidFill>
                <a:latin typeface="Arial"/>
              </a:rPr>
              <a:t>     if (i==0) {</a:t>
            </a:r>
          </a:p>
          <a:p>
            <a:pPr defTabSz="914400" fontAlgn="base">
              <a:spcBef>
                <a:spcPct val="0"/>
              </a:spcBef>
              <a:spcAft>
                <a:spcPct val="0"/>
              </a:spcAft>
              <a:defRPr/>
            </a:pPr>
            <a:r>
              <a:rPr lang="en-US" sz="1000" kern="0" dirty="0">
                <a:solidFill>
                  <a:srgbClr val="000000"/>
                </a:solidFill>
                <a:latin typeface="Arial"/>
              </a:rPr>
              <a:t>       acc+=x*c[0];</a:t>
            </a:r>
          </a:p>
          <a:p>
            <a:pPr defTabSz="914400" fontAlgn="base">
              <a:spcBef>
                <a:spcPct val="0"/>
              </a:spcBef>
              <a:spcAft>
                <a:spcPct val="0"/>
              </a:spcAft>
              <a:defRPr/>
            </a:pPr>
            <a:r>
              <a:rPr lang="en-US" sz="1000" kern="0" dirty="0">
                <a:solidFill>
                  <a:srgbClr val="000000"/>
                </a:solidFill>
                <a:latin typeface="Arial"/>
              </a:rPr>
              <a:t>       shift_reg[0]=x;</a:t>
            </a:r>
          </a:p>
          <a:p>
            <a:pPr defTabSz="914400" fontAlgn="base">
              <a:spcBef>
                <a:spcPct val="0"/>
              </a:spcBef>
              <a:spcAft>
                <a:spcPct val="0"/>
              </a:spcAft>
              <a:defRPr/>
            </a:pPr>
            <a:r>
              <a:rPr lang="en-US" sz="1000" kern="0" dirty="0">
                <a:solidFill>
                  <a:srgbClr val="000000"/>
                </a:solidFill>
                <a:latin typeface="Arial"/>
              </a:rPr>
              <a:t>     } else {</a:t>
            </a:r>
          </a:p>
          <a:p>
            <a:pPr defTabSz="914400" fontAlgn="base">
              <a:spcBef>
                <a:spcPct val="0"/>
              </a:spcBef>
              <a:spcAft>
                <a:spcPct val="0"/>
              </a:spcAft>
              <a:defRPr/>
            </a:pPr>
            <a:r>
              <a:rPr lang="en-US" sz="1000" kern="0" dirty="0">
                <a:solidFill>
                  <a:srgbClr val="000000"/>
                </a:solidFill>
                <a:latin typeface="Arial"/>
              </a:rPr>
              <a:t>       shift_reg[i]=shift_reg[i-1];  </a:t>
            </a:r>
          </a:p>
          <a:p>
            <a:pPr defTabSz="914400" fontAlgn="base">
              <a:spcBef>
                <a:spcPct val="0"/>
              </a:spcBef>
              <a:spcAft>
                <a:spcPct val="0"/>
              </a:spcAft>
              <a:defRPr/>
            </a:pPr>
            <a:r>
              <a:rPr lang="en-US" sz="1000" kern="0" dirty="0">
                <a:solidFill>
                  <a:srgbClr val="000000"/>
                </a:solidFill>
                <a:latin typeface="Arial"/>
              </a:rPr>
              <a:t>       acc+=shift_reg[i]  *   c[i];</a:t>
            </a:r>
          </a:p>
          <a:p>
            <a:pPr defTabSz="914400" fontAlgn="base">
              <a:spcBef>
                <a:spcPct val="0"/>
              </a:spcBef>
              <a:spcAft>
                <a:spcPct val="0"/>
              </a:spcAft>
              <a:defRPr/>
            </a:pPr>
            <a:r>
              <a:rPr lang="en-US" sz="1000" kern="0" dirty="0">
                <a:solidFill>
                  <a:srgbClr val="000000"/>
                </a:solidFill>
                <a:latin typeface="Arial"/>
              </a:rPr>
              <a:t>}</a:t>
            </a:r>
          </a:p>
          <a:p>
            <a:pPr defTabSz="914400" fontAlgn="base">
              <a:spcBef>
                <a:spcPct val="0"/>
              </a:spcBef>
              <a:spcAft>
                <a:spcPct val="0"/>
              </a:spcAft>
              <a:defRPr/>
            </a:pPr>
            <a:r>
              <a:rPr lang="en-US" sz="1000" kern="0" dirty="0">
                <a:solidFill>
                  <a:srgbClr val="000000"/>
                </a:solidFill>
                <a:latin typeface="Arial"/>
              </a:rPr>
              <a:t>  }</a:t>
            </a:r>
          </a:p>
          <a:p>
            <a:pPr defTabSz="914400" fontAlgn="base">
              <a:spcBef>
                <a:spcPct val="0"/>
              </a:spcBef>
              <a:spcAft>
                <a:spcPct val="0"/>
              </a:spcAft>
              <a:defRPr/>
            </a:pPr>
            <a:r>
              <a:rPr lang="en-US" sz="1000" kern="0" dirty="0">
                <a:solidFill>
                  <a:srgbClr val="000000"/>
                </a:solidFill>
                <a:latin typeface="Arial"/>
              </a:rPr>
              <a:t>  *y=acc&gt;&gt;2;</a:t>
            </a:r>
          </a:p>
          <a:p>
            <a:pPr defTabSz="914400" fontAlgn="base">
              <a:spcBef>
                <a:spcPct val="0"/>
              </a:spcBef>
              <a:spcAft>
                <a:spcPct val="0"/>
              </a:spcAft>
              <a:defRPr/>
            </a:pPr>
            <a:r>
              <a:rPr lang="en-US" sz="1000" kern="0" dirty="0">
                <a:solidFill>
                  <a:srgbClr val="000000"/>
                </a:solidFill>
                <a:latin typeface="Arial"/>
              </a:rPr>
              <a:t>}</a:t>
            </a:r>
          </a:p>
        </p:txBody>
      </p:sp>
      <p:cxnSp>
        <p:nvCxnSpPr>
          <p:cNvPr id="18" name="Straight Arrow Connector 17">
            <a:extLst>
              <a:ext uri="{FF2B5EF4-FFF2-40B4-BE49-F238E27FC236}">
                <a16:creationId xmlns:a16="http://schemas.microsoft.com/office/drawing/2014/main" id="{F625B5A4-ADD9-40CF-958A-C8289823FC89}"/>
              </a:ext>
            </a:extLst>
          </p:cNvPr>
          <p:cNvCxnSpPr>
            <a:stCxn id="19" idx="3"/>
          </p:cNvCxnSpPr>
          <p:nvPr/>
        </p:nvCxnSpPr>
        <p:spPr>
          <a:xfrm flipV="1">
            <a:off x="1335022" y="2315256"/>
            <a:ext cx="3634727" cy="480062"/>
          </a:xfrm>
          <a:prstGeom prst="straightConnector1">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p:sp>
        <p:nvSpPr>
          <p:cNvPr id="19" name="Rounded Rectangle 21">
            <a:extLst>
              <a:ext uri="{FF2B5EF4-FFF2-40B4-BE49-F238E27FC236}">
                <a16:creationId xmlns:a16="http://schemas.microsoft.com/office/drawing/2014/main" id="{1235CFCE-C4BA-48A1-9286-A62D1F456F82}"/>
              </a:ext>
            </a:extLst>
          </p:cNvPr>
          <p:cNvSpPr/>
          <p:nvPr/>
        </p:nvSpPr>
        <p:spPr>
          <a:xfrm>
            <a:off x="413541" y="2507282"/>
            <a:ext cx="921480" cy="576075"/>
          </a:xfrm>
          <a:prstGeom prst="roundRect">
            <a:avLst/>
          </a:prstGeom>
          <a:noFill/>
          <a:ln w="2857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Handshake IO Protocol</a:t>
            </a:r>
          </a:p>
        </p:txBody>
      </p:sp>
      <p:sp>
        <p:nvSpPr>
          <p:cNvPr id="3" name="Slide Number Placeholder 2"/>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50</a:t>
            </a:fld>
            <a:endParaRPr lang="en-US" dirty="0"/>
          </a:p>
        </p:txBody>
      </p:sp>
      <p:sp>
        <p:nvSpPr>
          <p:cNvPr id="25" name="Rectangle 24">
            <a:extLst>
              <a:ext uri="{FF2B5EF4-FFF2-40B4-BE49-F238E27FC236}">
                <a16:creationId xmlns:a16="http://schemas.microsoft.com/office/drawing/2014/main" id="{5CED2B9F-1CD6-4491-8751-86DFCD0450A8}"/>
              </a:ext>
            </a:extLst>
          </p:cNvPr>
          <p:cNvSpPr/>
          <p:nvPr/>
        </p:nvSpPr>
        <p:spPr>
          <a:xfrm>
            <a:off x="823088" y="1393535"/>
            <a:ext cx="10238666"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27" name="Content Placeholder 2">
            <a:extLst>
              <a:ext uri="{FF2B5EF4-FFF2-40B4-BE49-F238E27FC236}">
                <a16:creationId xmlns:a16="http://schemas.microsoft.com/office/drawing/2014/main" id="{12837A98-16A5-4A87-BAB0-3A44A9E5AA33}"/>
              </a:ext>
            </a:extLst>
          </p:cNvPr>
          <p:cNvSpPr txBox="1">
            <a:spLocks/>
          </p:cNvSpPr>
          <p:nvPr/>
        </p:nvSpPr>
        <p:spPr bwMode="auto">
          <a:xfrm>
            <a:off x="7734189" y="1508752"/>
            <a:ext cx="3993081" cy="4723815"/>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i="1" kern="0" dirty="0">
                <a:solidFill>
                  <a:srgbClr val="000000"/>
                </a:solidFill>
                <a:ea typeface="ＭＳ Ｐゴシック" pitchFamily="24" charset="-128"/>
                <a:cs typeface="ＭＳ Ｐゴシック" pitchFamily="24" charset="-128"/>
              </a:rPr>
              <a:t>After start is applied, the block begins normal operation.</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RTL will stall (wait) until the input valid is asserted</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If there is more than one input valid, each can stall the RTL</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It will acknowledge on the same cycle it reads the data (reads on next clock edge)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An output valid is asserted when the port has data</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RTL will stall (hold the data and wait) until an input acknowledge  is received</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Done will be asserted when the function is complete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pic>
        <p:nvPicPr>
          <p:cNvPr id="4" name="Picture 3">
            <a:extLst>
              <a:ext uri="{FF2B5EF4-FFF2-40B4-BE49-F238E27FC236}">
                <a16:creationId xmlns:a16="http://schemas.microsoft.com/office/drawing/2014/main" id="{2A9A1BEB-F34C-4479-B1A7-DD6B1811D5AD}"/>
              </a:ext>
            </a:extLst>
          </p:cNvPr>
          <p:cNvPicPr>
            <a:picLocks noChangeAspect="1"/>
          </p:cNvPicPr>
          <p:nvPr/>
        </p:nvPicPr>
        <p:blipFill>
          <a:blip r:embed="rId3"/>
          <a:stretch>
            <a:fillRect/>
          </a:stretch>
        </p:blipFill>
        <p:spPr>
          <a:xfrm>
            <a:off x="1169684" y="1508752"/>
            <a:ext cx="6309129" cy="4707625"/>
          </a:xfrm>
          <a:prstGeom prst="rect">
            <a:avLst/>
          </a:prstGeom>
        </p:spPr>
      </p:pic>
    </p:spTree>
    <p:extLst>
      <p:ext uri="{BB962C8B-B14F-4D97-AF65-F5344CB8AC3E}">
        <p14:creationId xmlns:p14="http://schemas.microsoft.com/office/powerpoint/2010/main" val="96685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Handshake IO Protocol</a:t>
            </a:r>
          </a:p>
        </p:txBody>
      </p:sp>
      <p:sp>
        <p:nvSpPr>
          <p:cNvPr id="3" name="Slide Number Placeholder 2"/>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51</a:t>
            </a:fld>
            <a:endParaRPr lang="en-US" dirty="0">
              <a:solidFill>
                <a:srgbClr val="0C0C0C">
                  <a:tint val="75000"/>
                </a:srgbClr>
              </a:solidFill>
              <a:latin typeface="Arial"/>
            </a:endParaRPr>
          </a:p>
        </p:txBody>
      </p:sp>
      <p:sp>
        <p:nvSpPr>
          <p:cNvPr id="9"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51</a:t>
            </a:fld>
            <a:endParaRPr lang="en-US" sz="1000" dirty="0">
              <a:solidFill>
                <a:srgbClr val="FFFFFF"/>
              </a:solidFill>
              <a:latin typeface="Arial" charset="0"/>
              <a:ea typeface="ＭＳ Ｐゴシック" pitchFamily="34" charset="-128"/>
              <a:cs typeface="Arial" charset="0"/>
            </a:endParaRPr>
          </a:p>
        </p:txBody>
      </p:sp>
      <p:sp>
        <p:nvSpPr>
          <p:cNvPr id="25" name="Rectangle 24">
            <a:extLst>
              <a:ext uri="{FF2B5EF4-FFF2-40B4-BE49-F238E27FC236}">
                <a16:creationId xmlns:a16="http://schemas.microsoft.com/office/drawing/2014/main" id="{5CED2B9F-1CD6-4491-8751-86DFCD0450A8}"/>
              </a:ext>
            </a:extLst>
          </p:cNvPr>
          <p:cNvSpPr/>
          <p:nvPr/>
        </p:nvSpPr>
        <p:spPr>
          <a:xfrm>
            <a:off x="823088" y="1393535"/>
            <a:ext cx="10238666"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pic>
        <p:nvPicPr>
          <p:cNvPr id="26" name="Picture 25" descr="AESL_Port_Level_IO_HS_stall.PNG">
            <a:extLst>
              <a:ext uri="{FF2B5EF4-FFF2-40B4-BE49-F238E27FC236}">
                <a16:creationId xmlns:a16="http://schemas.microsoft.com/office/drawing/2014/main" id="{6D92223C-9106-46B4-95C0-4D41D324D223}"/>
              </a:ext>
            </a:extLst>
          </p:cNvPr>
          <p:cNvPicPr>
            <a:picLocks noChangeAspect="1"/>
          </p:cNvPicPr>
          <p:nvPr/>
        </p:nvPicPr>
        <p:blipFill>
          <a:blip r:embed="rId3"/>
          <a:stretch>
            <a:fillRect/>
          </a:stretch>
        </p:blipFill>
        <p:spPr>
          <a:xfrm>
            <a:off x="874282" y="1739180"/>
            <a:ext cx="8088546" cy="4070930"/>
          </a:xfrm>
          <a:prstGeom prst="rect">
            <a:avLst/>
          </a:prstGeom>
        </p:spPr>
      </p:pic>
      <p:sp>
        <p:nvSpPr>
          <p:cNvPr id="27" name="Content Placeholder 2">
            <a:extLst>
              <a:ext uri="{FF2B5EF4-FFF2-40B4-BE49-F238E27FC236}">
                <a16:creationId xmlns:a16="http://schemas.microsoft.com/office/drawing/2014/main" id="{12837A98-16A5-4A87-BAB0-3A44A9E5AA33}"/>
              </a:ext>
            </a:extLst>
          </p:cNvPr>
          <p:cNvSpPr txBox="1">
            <a:spLocks/>
          </p:cNvSpPr>
          <p:nvPr/>
        </p:nvSpPr>
        <p:spPr bwMode="auto">
          <a:xfrm>
            <a:off x="7734189" y="1508752"/>
            <a:ext cx="3993081" cy="4723815"/>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After start, idle goes low and the RTL operates </a:t>
            </a:r>
            <a:r>
              <a:rPr lang="en-US" sz="1400" i="1" u="sng" kern="0" dirty="0">
                <a:solidFill>
                  <a:srgbClr val="000000"/>
                </a:solidFill>
                <a:latin typeface="Arial"/>
                <a:ea typeface="ＭＳ Ｐゴシック" pitchFamily="24" charset="-128"/>
                <a:cs typeface="ＭＳ Ｐゴシック" pitchFamily="24" charset="-128"/>
              </a:rPr>
              <a:t>until a read is required</a:t>
            </a:r>
          </a:p>
          <a:p>
            <a:pPr marL="342900" indent="-342900" defTabSz="457200" fontAlgn="base">
              <a:spcBef>
                <a:spcPct val="20000"/>
              </a:spcBef>
              <a:spcAft>
                <a:spcPct val="0"/>
              </a:spcAft>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RTL will stall (wait) until the input valid is asserted</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If there is more than one input valid, each can stall the RTL</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It will acknowledge on the same cycle it reads the data (reads on next clock edge)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An output valid is asserted when the port has data</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RTL will stall (hold the data and wait) until an input acknowledge  is received</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Done will be asserted when the function is complete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sp>
        <p:nvSpPr>
          <p:cNvPr id="28" name="Rectangle 27">
            <a:extLst>
              <a:ext uri="{FF2B5EF4-FFF2-40B4-BE49-F238E27FC236}">
                <a16:creationId xmlns:a16="http://schemas.microsoft.com/office/drawing/2014/main" id="{93374798-5733-4941-BD16-88606E94CE71}"/>
              </a:ext>
            </a:extLst>
          </p:cNvPr>
          <p:cNvSpPr/>
          <p:nvPr/>
        </p:nvSpPr>
        <p:spPr bwMode="auto">
          <a:xfrm>
            <a:off x="3386814" y="2519465"/>
            <a:ext cx="447472" cy="184825"/>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29" name="Rectangle 28">
            <a:extLst>
              <a:ext uri="{FF2B5EF4-FFF2-40B4-BE49-F238E27FC236}">
                <a16:creationId xmlns:a16="http://schemas.microsoft.com/office/drawing/2014/main" id="{85BC4F3F-7DE7-433E-AC52-DE1091A24130}"/>
              </a:ext>
            </a:extLst>
          </p:cNvPr>
          <p:cNvSpPr/>
          <p:nvPr/>
        </p:nvSpPr>
        <p:spPr bwMode="auto">
          <a:xfrm>
            <a:off x="3840773" y="2496767"/>
            <a:ext cx="447472" cy="184825"/>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0" name="Rectangle 29">
            <a:extLst>
              <a:ext uri="{FF2B5EF4-FFF2-40B4-BE49-F238E27FC236}">
                <a16:creationId xmlns:a16="http://schemas.microsoft.com/office/drawing/2014/main" id="{49F7D012-75C1-4CEF-B242-1C0EFE16B006}"/>
              </a:ext>
            </a:extLst>
          </p:cNvPr>
          <p:cNvSpPr/>
          <p:nvPr/>
        </p:nvSpPr>
        <p:spPr bwMode="auto">
          <a:xfrm>
            <a:off x="4304460" y="2503253"/>
            <a:ext cx="447472" cy="184825"/>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1" name="Rectangle 30">
            <a:extLst>
              <a:ext uri="{FF2B5EF4-FFF2-40B4-BE49-F238E27FC236}">
                <a16:creationId xmlns:a16="http://schemas.microsoft.com/office/drawing/2014/main" id="{54D87435-81EE-4AC8-89F6-07DD58606313}"/>
              </a:ext>
            </a:extLst>
          </p:cNvPr>
          <p:cNvSpPr/>
          <p:nvPr/>
        </p:nvSpPr>
        <p:spPr bwMode="auto">
          <a:xfrm>
            <a:off x="4758419" y="2519467"/>
            <a:ext cx="447472" cy="184825"/>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2" name="Rectangle 31">
            <a:extLst>
              <a:ext uri="{FF2B5EF4-FFF2-40B4-BE49-F238E27FC236}">
                <a16:creationId xmlns:a16="http://schemas.microsoft.com/office/drawing/2014/main" id="{0DD53906-F7CC-4696-97C0-9167EEB8358A}"/>
              </a:ext>
            </a:extLst>
          </p:cNvPr>
          <p:cNvSpPr/>
          <p:nvPr/>
        </p:nvSpPr>
        <p:spPr bwMode="auto">
          <a:xfrm>
            <a:off x="5212378" y="2496769"/>
            <a:ext cx="447472" cy="184825"/>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3" name="Rectangle 32">
            <a:extLst>
              <a:ext uri="{FF2B5EF4-FFF2-40B4-BE49-F238E27FC236}">
                <a16:creationId xmlns:a16="http://schemas.microsoft.com/office/drawing/2014/main" id="{5853D3B6-C5FE-4464-9E74-54F0607505A7}"/>
              </a:ext>
            </a:extLst>
          </p:cNvPr>
          <p:cNvSpPr/>
          <p:nvPr/>
        </p:nvSpPr>
        <p:spPr bwMode="auto">
          <a:xfrm>
            <a:off x="5676065" y="2522708"/>
            <a:ext cx="447472" cy="184825"/>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4" name="Rectangle 33">
            <a:extLst>
              <a:ext uri="{FF2B5EF4-FFF2-40B4-BE49-F238E27FC236}">
                <a16:creationId xmlns:a16="http://schemas.microsoft.com/office/drawing/2014/main" id="{19063F7E-C426-43D2-A2F7-F026ADFFC13D}"/>
              </a:ext>
            </a:extLst>
          </p:cNvPr>
          <p:cNvSpPr/>
          <p:nvPr/>
        </p:nvSpPr>
        <p:spPr bwMode="auto">
          <a:xfrm>
            <a:off x="6130024" y="2500013"/>
            <a:ext cx="447472" cy="184825"/>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5" name="Rectangle 34">
            <a:extLst>
              <a:ext uri="{FF2B5EF4-FFF2-40B4-BE49-F238E27FC236}">
                <a16:creationId xmlns:a16="http://schemas.microsoft.com/office/drawing/2014/main" id="{F22DE07A-893D-4990-8A63-744C93E1179A}"/>
              </a:ext>
            </a:extLst>
          </p:cNvPr>
          <p:cNvSpPr/>
          <p:nvPr/>
        </p:nvSpPr>
        <p:spPr bwMode="auto">
          <a:xfrm>
            <a:off x="6593711" y="2525955"/>
            <a:ext cx="447472" cy="184825"/>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6" name="Rectangle 35">
            <a:extLst>
              <a:ext uri="{FF2B5EF4-FFF2-40B4-BE49-F238E27FC236}">
                <a16:creationId xmlns:a16="http://schemas.microsoft.com/office/drawing/2014/main" id="{35A318CC-1923-4CB4-B3D1-1D84E590FC16}"/>
              </a:ext>
            </a:extLst>
          </p:cNvPr>
          <p:cNvSpPr/>
          <p:nvPr/>
        </p:nvSpPr>
        <p:spPr bwMode="auto">
          <a:xfrm>
            <a:off x="7067126" y="2551897"/>
            <a:ext cx="447472" cy="184825"/>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7" name="Rectangle 36">
            <a:extLst>
              <a:ext uri="{FF2B5EF4-FFF2-40B4-BE49-F238E27FC236}">
                <a16:creationId xmlns:a16="http://schemas.microsoft.com/office/drawing/2014/main" id="{85A22BB8-3D93-47F9-BC87-66CFE05B0EA6}"/>
              </a:ext>
            </a:extLst>
          </p:cNvPr>
          <p:cNvSpPr/>
          <p:nvPr/>
        </p:nvSpPr>
        <p:spPr bwMode="auto">
          <a:xfrm>
            <a:off x="2926374" y="2402733"/>
            <a:ext cx="447472" cy="218872"/>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cxnSp>
        <p:nvCxnSpPr>
          <p:cNvPr id="38" name="Straight Connector 37">
            <a:extLst>
              <a:ext uri="{FF2B5EF4-FFF2-40B4-BE49-F238E27FC236}">
                <a16:creationId xmlns:a16="http://schemas.microsoft.com/office/drawing/2014/main" id="{5B052038-3630-499B-807E-BD6D6D8DA055}"/>
              </a:ext>
            </a:extLst>
          </p:cNvPr>
          <p:cNvCxnSpPr/>
          <p:nvPr/>
        </p:nvCxnSpPr>
        <p:spPr bwMode="auto">
          <a:xfrm>
            <a:off x="2926374" y="2402733"/>
            <a:ext cx="4807814" cy="0"/>
          </a:xfrm>
          <a:prstGeom prst="line">
            <a:avLst/>
          </a:prstGeom>
          <a:solidFill>
            <a:srgbClr val="EC891D"/>
          </a:solidFill>
          <a:ln w="19050" cap="flat" cmpd="sng" algn="ctr">
            <a:solidFill>
              <a:srgbClr val="000000"/>
            </a:solidFill>
            <a:prstDash val="solid"/>
            <a:round/>
            <a:headEnd type="none" w="med" len="med"/>
            <a:tailEnd type="none" w="med" len="med"/>
          </a:ln>
          <a:effectLst/>
        </p:spPr>
      </p:cxnSp>
      <p:sp>
        <p:nvSpPr>
          <p:cNvPr id="39" name="Rectangle 38">
            <a:extLst>
              <a:ext uri="{FF2B5EF4-FFF2-40B4-BE49-F238E27FC236}">
                <a16:creationId xmlns:a16="http://schemas.microsoft.com/office/drawing/2014/main" id="{335C0329-A6DB-446B-8A0A-64395CD53087}"/>
              </a:ext>
            </a:extLst>
          </p:cNvPr>
          <p:cNvSpPr/>
          <p:nvPr/>
        </p:nvSpPr>
        <p:spPr bwMode="auto">
          <a:xfrm>
            <a:off x="7530814" y="2505197"/>
            <a:ext cx="184811" cy="213359"/>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Handshake Protocols</a:t>
            </a:r>
          </a:p>
        </p:txBody>
      </p:sp>
      <p:sp>
        <p:nvSpPr>
          <p:cNvPr id="3" name="Content Placeholder 2"/>
          <p:cNvSpPr>
            <a:spLocks noGrp="1"/>
          </p:cNvSpPr>
          <p:nvPr>
            <p:ph idx="1"/>
          </p:nvPr>
        </p:nvSpPr>
        <p:spPr/>
        <p:txBody>
          <a:bodyPr>
            <a:normAutofit fontScale="92500" lnSpcReduction="10000"/>
          </a:bodyPr>
          <a:lstStyle/>
          <a:p>
            <a:r>
              <a:rPr lang="en-US" dirty="0"/>
              <a:t>The other wire protocols are derivatives of ap_hs in behavior</a:t>
            </a:r>
          </a:p>
          <a:p>
            <a:pPr lvl="1"/>
            <a:r>
              <a:rPr lang="en-US" dirty="0"/>
              <a:t>Some subtleties are worth discussing when the full two-way handshake is </a:t>
            </a:r>
            <a:r>
              <a:rPr lang="en-US" b="1" dirty="0"/>
              <a:t>not</a:t>
            </a:r>
            <a:r>
              <a:rPr lang="en-US" dirty="0"/>
              <a:t> used</a:t>
            </a:r>
          </a:p>
          <a:p>
            <a:r>
              <a:rPr lang="en-US" dirty="0"/>
              <a:t>Using the Valid protocols (ap_vld, ap_ovld)</a:t>
            </a:r>
          </a:p>
          <a:p>
            <a:pPr lvl="1"/>
            <a:r>
              <a:rPr lang="en-US" u="sng" dirty="0"/>
              <a:t>Outputs</a:t>
            </a:r>
            <a:r>
              <a:rPr lang="en-US" dirty="0"/>
              <a:t>: Without an associated input acknowledge it is a requirement that the consumer takes the data when the output valid is asserted</a:t>
            </a:r>
          </a:p>
          <a:p>
            <a:pPr lvl="2"/>
            <a:r>
              <a:rPr lang="en-US" dirty="0"/>
              <a:t>Protocol ap_ovld only applies to output ports (is ignored on inputs)</a:t>
            </a:r>
          </a:p>
          <a:p>
            <a:pPr lvl="1"/>
            <a:r>
              <a:rPr lang="en-US" u="sng" dirty="0"/>
              <a:t>Inputs</a:t>
            </a:r>
            <a:r>
              <a:rPr lang="en-US" dirty="0"/>
              <a:t>: No particular issue.</a:t>
            </a:r>
          </a:p>
          <a:p>
            <a:pPr lvl="2"/>
            <a:r>
              <a:rPr lang="en-US" dirty="0"/>
              <a:t>Without an associated output acknowledge, the producer does not know when the data has been read (but the done signal can be used to update values) </a:t>
            </a:r>
          </a:p>
          <a:p>
            <a:r>
              <a:rPr lang="en-US" dirty="0"/>
              <a:t>Using the Acknowledge Protocol (ap_ack)</a:t>
            </a:r>
          </a:p>
          <a:p>
            <a:pPr lvl="1"/>
            <a:r>
              <a:rPr lang="en-US" u="sng" dirty="0"/>
              <a:t>Outputs</a:t>
            </a:r>
            <a:r>
              <a:rPr lang="en-US" dirty="0"/>
              <a:t>: Without an associated output valid the consumer will not know when valid data is ready but the design will stall until it receives an acknowledge (</a:t>
            </a:r>
            <a:r>
              <a:rPr lang="en-US" b="1" u="sng" dirty="0"/>
              <a:t>Dangerous</a:t>
            </a:r>
            <a:r>
              <a:rPr lang="en-US" u="sng" dirty="0"/>
              <a:t>: Lock up potential</a:t>
            </a:r>
            <a:r>
              <a:rPr lang="en-US" dirty="0"/>
              <a:t>)</a:t>
            </a:r>
          </a:p>
          <a:p>
            <a:pPr lvl="1"/>
            <a:r>
              <a:rPr lang="en-US" u="sng" dirty="0"/>
              <a:t>Inputs</a:t>
            </a:r>
            <a:r>
              <a:rPr lang="en-US" dirty="0"/>
              <a:t>: Without an associated input valid, the design will simply read when it is ready and acknowledge that fact.</a:t>
            </a:r>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52</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Registering IO Reads and Writes</a:t>
            </a:r>
          </a:p>
        </p:txBody>
      </p:sp>
      <p:sp>
        <p:nvSpPr>
          <p:cNvPr id="3" name="Content Placeholder 2"/>
          <p:cNvSpPr>
            <a:spLocks noGrp="1"/>
          </p:cNvSpPr>
          <p:nvPr>
            <p:ph idx="1"/>
          </p:nvPr>
        </p:nvSpPr>
        <p:spPr>
          <a:xfrm>
            <a:off x="579121" y="1343219"/>
            <a:ext cx="11033760" cy="4632960"/>
          </a:xfrm>
        </p:spPr>
        <p:txBody>
          <a:bodyPr>
            <a:normAutofit/>
          </a:bodyPr>
          <a:lstStyle/>
          <a:p>
            <a:r>
              <a:rPr lang="en-US" dirty="0" err="1"/>
              <a:t>Vitis</a:t>
            </a:r>
            <a:r>
              <a:rPr lang="en-US" dirty="0"/>
              <a:t> HLS does not register Input and Outputs by default</a:t>
            </a:r>
          </a:p>
          <a:p>
            <a:pPr lvl="1"/>
            <a:r>
              <a:rPr lang="en-US" dirty="0"/>
              <a:t>It will chain operations to minimize latency</a:t>
            </a:r>
          </a:p>
          <a:p>
            <a:pPr lvl="1"/>
            <a:r>
              <a:rPr lang="en-US" dirty="0"/>
              <a:t>The inputs will be read when the design requires them</a:t>
            </a:r>
          </a:p>
          <a:p>
            <a:pPr lvl="1"/>
            <a:r>
              <a:rPr lang="en-US" dirty="0"/>
              <a:t>The outputs will be written as soon as they are available</a:t>
            </a:r>
          </a:p>
          <a:p>
            <a:pPr lvl="1"/>
            <a:endParaRPr lang="en-US" sz="1400" dirty="0"/>
          </a:p>
          <a:p>
            <a:r>
              <a:rPr lang="en-US" dirty="0"/>
              <a:t>Inputs and outputs can be registered</a:t>
            </a:r>
          </a:p>
          <a:p>
            <a:pPr lvl="1"/>
            <a:r>
              <a:rPr lang="en-US" dirty="0"/>
              <a:t>Inputs will be registered in the first cycle</a:t>
            </a:r>
          </a:p>
          <a:p>
            <a:pPr lvl="2"/>
            <a:r>
              <a:rPr lang="en-US" dirty="0"/>
              <a:t>Input pointers and partitioned arrays will be registered when </a:t>
            </a:r>
            <a:br>
              <a:rPr lang="en-US" dirty="0"/>
            </a:br>
            <a:r>
              <a:rPr lang="en-US" dirty="0"/>
              <a:t>they are required</a:t>
            </a:r>
          </a:p>
          <a:p>
            <a:pPr lvl="1"/>
            <a:r>
              <a:rPr lang="en-US" dirty="0"/>
              <a:t>Outputs will be registered and held until the next write operation</a:t>
            </a:r>
          </a:p>
          <a:p>
            <a:pPr lvl="2"/>
            <a:r>
              <a:rPr lang="en-US" dirty="0"/>
              <a:t>Which for scalars will be the next transaction (can’t write twice to </a:t>
            </a:r>
            <a:br>
              <a:rPr lang="en-US" dirty="0"/>
            </a:br>
            <a:r>
              <a:rPr lang="en-US" dirty="0"/>
              <a:t>the same port) unless the block is pipelined</a:t>
            </a:r>
          </a:p>
        </p:txBody>
      </p:sp>
      <p:sp>
        <p:nvSpPr>
          <p:cNvPr id="31" name="Slide Number Placeholder 30"/>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53</a:t>
            </a:fld>
            <a:endParaRPr lang="en-US" dirty="0"/>
          </a:p>
        </p:txBody>
      </p:sp>
      <p:pic>
        <p:nvPicPr>
          <p:cNvPr id="32" name="Picture 31">
            <a:extLst>
              <a:ext uri="{FF2B5EF4-FFF2-40B4-BE49-F238E27FC236}">
                <a16:creationId xmlns:a16="http://schemas.microsoft.com/office/drawing/2014/main" id="{20F780DD-8DC6-4AE9-A352-D10650501AB5}"/>
              </a:ext>
            </a:extLst>
          </p:cNvPr>
          <p:cNvPicPr>
            <a:picLocks noChangeAspect="1"/>
          </p:cNvPicPr>
          <p:nvPr/>
        </p:nvPicPr>
        <p:blipFill>
          <a:blip r:embed="rId2"/>
          <a:stretch>
            <a:fillRect/>
          </a:stretch>
        </p:blipFill>
        <p:spPr>
          <a:xfrm>
            <a:off x="12810294" y="2849148"/>
            <a:ext cx="3181350" cy="2543175"/>
          </a:xfrm>
          <a:prstGeom prst="rect">
            <a:avLst/>
          </a:prstGeom>
        </p:spPr>
      </p:pic>
      <p:grpSp>
        <p:nvGrpSpPr>
          <p:cNvPr id="74" name="Group 73">
            <a:extLst>
              <a:ext uri="{FF2B5EF4-FFF2-40B4-BE49-F238E27FC236}">
                <a16:creationId xmlns:a16="http://schemas.microsoft.com/office/drawing/2014/main" id="{4FE26E87-0E21-41DD-9FEA-87F5B211CFB7}"/>
              </a:ext>
            </a:extLst>
          </p:cNvPr>
          <p:cNvGrpSpPr/>
          <p:nvPr/>
        </p:nvGrpSpPr>
        <p:grpSpPr>
          <a:xfrm>
            <a:off x="7273449" y="1777587"/>
            <a:ext cx="3634727" cy="1788577"/>
            <a:chOff x="1768435" y="1969610"/>
            <a:chExt cx="3709874" cy="2371804"/>
          </a:xfrm>
        </p:grpSpPr>
        <p:sp>
          <p:nvSpPr>
            <p:cNvPr id="75" name="TextBox 74">
              <a:extLst>
                <a:ext uri="{FF2B5EF4-FFF2-40B4-BE49-F238E27FC236}">
                  <a16:creationId xmlns:a16="http://schemas.microsoft.com/office/drawing/2014/main" id="{8A781488-2E85-48F6-94FF-95E04A9DC37A}"/>
                </a:ext>
              </a:extLst>
            </p:cNvPr>
            <p:cNvSpPr txBox="1"/>
            <p:nvPr/>
          </p:nvSpPr>
          <p:spPr>
            <a:xfrm>
              <a:off x="1768436" y="2238444"/>
              <a:ext cx="1328762" cy="306103"/>
            </a:xfrm>
            <a:prstGeom prst="rect">
              <a:avLst/>
            </a:prstGeom>
            <a:noFill/>
          </p:spPr>
          <p:txBody>
            <a:bodyPr wrap="square" rtlCol="0">
              <a:spAutoFit/>
            </a:bodyPr>
            <a:lstStyle/>
            <a:p>
              <a:pPr algn="r" defTabSz="914400" fontAlgn="base">
                <a:spcBef>
                  <a:spcPct val="0"/>
                </a:spcBef>
                <a:spcAft>
                  <a:spcPct val="0"/>
                </a:spcAft>
                <a:defRPr/>
              </a:pPr>
              <a:r>
                <a:rPr lang="en-US" sz="900" b="1" kern="0" dirty="0">
                  <a:solidFill>
                    <a:srgbClr val="000000"/>
                  </a:solidFill>
                </a:rPr>
                <a:t>in1</a:t>
              </a:r>
            </a:p>
          </p:txBody>
        </p:sp>
        <p:sp>
          <p:nvSpPr>
            <p:cNvPr id="79" name="TextBox 78">
              <a:extLst>
                <a:ext uri="{FF2B5EF4-FFF2-40B4-BE49-F238E27FC236}">
                  <a16:creationId xmlns:a16="http://schemas.microsoft.com/office/drawing/2014/main" id="{38B49797-2380-40BB-97C9-90B5107F0005}"/>
                </a:ext>
              </a:extLst>
            </p:cNvPr>
            <p:cNvSpPr txBox="1"/>
            <p:nvPr/>
          </p:nvSpPr>
          <p:spPr>
            <a:xfrm>
              <a:off x="2720511" y="1969610"/>
              <a:ext cx="352098" cy="306103"/>
            </a:xfrm>
            <a:prstGeom prst="rect">
              <a:avLst/>
            </a:prstGeom>
            <a:noFill/>
          </p:spPr>
          <p:txBody>
            <a:bodyPr wrap="none" rtlCol="0">
              <a:spAutoFit/>
            </a:bodyPr>
            <a:lstStyle/>
            <a:p>
              <a:pPr algn="r" defTabSz="914400" fontAlgn="base">
                <a:spcBef>
                  <a:spcPct val="0"/>
                </a:spcBef>
                <a:spcAft>
                  <a:spcPct val="0"/>
                </a:spcAft>
                <a:defRPr/>
              </a:pPr>
              <a:r>
                <a:rPr lang="en-US" sz="900" b="1" kern="0" dirty="0" err="1">
                  <a:solidFill>
                    <a:srgbClr val="000000"/>
                  </a:solidFill>
                </a:rPr>
                <a:t>clk</a:t>
              </a:r>
              <a:endParaRPr lang="en-US" sz="900" b="1" kern="0" dirty="0">
                <a:solidFill>
                  <a:srgbClr val="000000"/>
                </a:solidFill>
              </a:endParaRPr>
            </a:p>
          </p:txBody>
        </p:sp>
        <p:sp>
          <p:nvSpPr>
            <p:cNvPr id="81" name="TextBox 80">
              <a:extLst>
                <a:ext uri="{FF2B5EF4-FFF2-40B4-BE49-F238E27FC236}">
                  <a16:creationId xmlns:a16="http://schemas.microsoft.com/office/drawing/2014/main" id="{1A0EC958-60EB-41F7-885C-F1CD6A83731F}"/>
                </a:ext>
              </a:extLst>
            </p:cNvPr>
            <p:cNvSpPr txBox="1"/>
            <p:nvPr/>
          </p:nvSpPr>
          <p:spPr>
            <a:xfrm>
              <a:off x="1768436" y="2460711"/>
              <a:ext cx="1328762" cy="306103"/>
            </a:xfrm>
            <a:prstGeom prst="rect">
              <a:avLst/>
            </a:prstGeom>
            <a:noFill/>
          </p:spPr>
          <p:txBody>
            <a:bodyPr wrap="square" rtlCol="0">
              <a:spAutoFit/>
            </a:bodyPr>
            <a:lstStyle/>
            <a:p>
              <a:pPr algn="r" defTabSz="914400" fontAlgn="base">
                <a:spcBef>
                  <a:spcPct val="0"/>
                </a:spcBef>
                <a:spcAft>
                  <a:spcPct val="0"/>
                </a:spcAft>
                <a:defRPr/>
              </a:pPr>
              <a:r>
                <a:rPr lang="en-US" sz="900" b="1" kern="0" dirty="0">
                  <a:solidFill>
                    <a:srgbClr val="000000"/>
                  </a:solidFill>
                </a:rPr>
                <a:t>in2</a:t>
              </a:r>
            </a:p>
          </p:txBody>
        </p:sp>
        <p:sp>
          <p:nvSpPr>
            <p:cNvPr id="84" name="TextBox 83">
              <a:extLst>
                <a:ext uri="{FF2B5EF4-FFF2-40B4-BE49-F238E27FC236}">
                  <a16:creationId xmlns:a16="http://schemas.microsoft.com/office/drawing/2014/main" id="{D576A315-9FDC-4AA9-9E70-5B8B0811346F}"/>
                </a:ext>
              </a:extLst>
            </p:cNvPr>
            <p:cNvSpPr txBox="1"/>
            <p:nvPr/>
          </p:nvSpPr>
          <p:spPr>
            <a:xfrm>
              <a:off x="1768435" y="3851450"/>
              <a:ext cx="1328762" cy="306103"/>
            </a:xfrm>
            <a:prstGeom prst="rect">
              <a:avLst/>
            </a:prstGeom>
            <a:noFill/>
          </p:spPr>
          <p:txBody>
            <a:bodyPr wrap="square" rtlCol="0">
              <a:spAutoFit/>
            </a:bodyPr>
            <a:lstStyle/>
            <a:p>
              <a:pPr algn="r" defTabSz="914400" fontAlgn="base">
                <a:spcBef>
                  <a:spcPct val="0"/>
                </a:spcBef>
                <a:spcAft>
                  <a:spcPct val="0"/>
                </a:spcAft>
                <a:defRPr/>
              </a:pPr>
              <a:r>
                <a:rPr lang="en-US" sz="900" b="1" kern="0" dirty="0">
                  <a:solidFill>
                    <a:srgbClr val="000000"/>
                  </a:solidFill>
                </a:rPr>
                <a:t>sum</a:t>
              </a:r>
            </a:p>
          </p:txBody>
        </p:sp>
        <p:cxnSp>
          <p:nvCxnSpPr>
            <p:cNvPr id="85" name="Straight Connector 84">
              <a:extLst>
                <a:ext uri="{FF2B5EF4-FFF2-40B4-BE49-F238E27FC236}">
                  <a16:creationId xmlns:a16="http://schemas.microsoft.com/office/drawing/2014/main" id="{C5C486D1-1CBF-43F3-A173-563B8FC200BE}"/>
                </a:ext>
              </a:extLst>
            </p:cNvPr>
            <p:cNvCxnSpPr/>
            <p:nvPr/>
          </p:nvCxnSpPr>
          <p:spPr>
            <a:xfrm rot="10800000">
              <a:off x="3058801" y="4005071"/>
              <a:ext cx="2396515" cy="5"/>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sp>
          <p:nvSpPr>
            <p:cNvPr id="86" name="Rounded Rectangle 66">
              <a:extLst>
                <a:ext uri="{FF2B5EF4-FFF2-40B4-BE49-F238E27FC236}">
                  <a16:creationId xmlns:a16="http://schemas.microsoft.com/office/drawing/2014/main" id="{E27192FE-2C59-4B4E-B6BC-BC6F4EDC30D3}"/>
                </a:ext>
              </a:extLst>
            </p:cNvPr>
            <p:cNvSpPr/>
            <p:nvPr/>
          </p:nvSpPr>
          <p:spPr>
            <a:xfrm>
              <a:off x="3957520" y="3928259"/>
              <a:ext cx="422455" cy="153626"/>
            </a:xfrm>
            <a:prstGeom prst="roundRect">
              <a:avLst/>
            </a:prstGeom>
            <a:solidFill>
              <a:srgbClr val="008CA8"/>
            </a:solidFill>
            <a:ln w="25400" cap="flat" cmpd="sng" algn="ctr">
              <a:solidFill>
                <a:srgbClr val="008CA8">
                  <a:shade val="50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r>
                <a:rPr lang="en-US" sz="400" b="1" kern="0" dirty="0">
                  <a:solidFill>
                    <a:srgbClr val="FFFFFF"/>
                  </a:solidFill>
                  <a:latin typeface="Arial"/>
                </a:rPr>
                <a:t>sum</a:t>
              </a:r>
            </a:p>
          </p:txBody>
        </p:sp>
        <p:cxnSp>
          <p:nvCxnSpPr>
            <p:cNvPr id="87" name="Straight Connector 86">
              <a:extLst>
                <a:ext uri="{FF2B5EF4-FFF2-40B4-BE49-F238E27FC236}">
                  <a16:creationId xmlns:a16="http://schemas.microsoft.com/office/drawing/2014/main" id="{282FABB9-93E4-4B66-9344-089AC2A02C54}"/>
                </a:ext>
              </a:extLst>
            </p:cNvPr>
            <p:cNvCxnSpPr/>
            <p:nvPr/>
          </p:nvCxnSpPr>
          <p:spPr>
            <a:xfrm rot="10800000">
              <a:off x="3074205" y="4235505"/>
              <a:ext cx="921722" cy="2"/>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88" name="Straight Connector 87">
              <a:extLst>
                <a:ext uri="{FF2B5EF4-FFF2-40B4-BE49-F238E27FC236}">
                  <a16:creationId xmlns:a16="http://schemas.microsoft.com/office/drawing/2014/main" id="{B14F017D-26AD-404F-B324-29AB764ED321}"/>
                </a:ext>
              </a:extLst>
            </p:cNvPr>
            <p:cNvCxnSpPr/>
            <p:nvPr/>
          </p:nvCxnSpPr>
          <p:spPr>
            <a:xfrm rot="16200000" flipH="1">
              <a:off x="3938319" y="4177891"/>
              <a:ext cx="115215" cy="2"/>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94" name="Straight Connector 93">
              <a:extLst>
                <a:ext uri="{FF2B5EF4-FFF2-40B4-BE49-F238E27FC236}">
                  <a16:creationId xmlns:a16="http://schemas.microsoft.com/office/drawing/2014/main" id="{0F4E8DAA-EFD5-4F1E-854E-8BF7545B2381}"/>
                </a:ext>
              </a:extLst>
            </p:cNvPr>
            <p:cNvCxnSpPr/>
            <p:nvPr/>
          </p:nvCxnSpPr>
          <p:spPr>
            <a:xfrm rot="10800000">
              <a:off x="3995926" y="4120286"/>
              <a:ext cx="345644" cy="5"/>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95" name="Straight Connector 94">
              <a:extLst>
                <a:ext uri="{FF2B5EF4-FFF2-40B4-BE49-F238E27FC236}">
                  <a16:creationId xmlns:a16="http://schemas.microsoft.com/office/drawing/2014/main" id="{0A90144B-AD72-4ECB-A1AC-08424B48D887}"/>
                </a:ext>
              </a:extLst>
            </p:cNvPr>
            <p:cNvCxnSpPr/>
            <p:nvPr/>
          </p:nvCxnSpPr>
          <p:spPr>
            <a:xfrm rot="16200000" flipH="1">
              <a:off x="4283961" y="4177891"/>
              <a:ext cx="115215" cy="2"/>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97" name="Straight Connector 96">
              <a:extLst>
                <a:ext uri="{FF2B5EF4-FFF2-40B4-BE49-F238E27FC236}">
                  <a16:creationId xmlns:a16="http://schemas.microsoft.com/office/drawing/2014/main" id="{3D3B761D-59FE-4C02-A462-54992A40CAA5}"/>
                </a:ext>
              </a:extLst>
            </p:cNvPr>
            <p:cNvCxnSpPr/>
            <p:nvPr/>
          </p:nvCxnSpPr>
          <p:spPr>
            <a:xfrm rot="10800000">
              <a:off x="4341571" y="4235498"/>
              <a:ext cx="768100" cy="2"/>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sp>
          <p:nvSpPr>
            <p:cNvPr id="99" name="TextBox 98">
              <a:extLst>
                <a:ext uri="{FF2B5EF4-FFF2-40B4-BE49-F238E27FC236}">
                  <a16:creationId xmlns:a16="http://schemas.microsoft.com/office/drawing/2014/main" id="{05F6E82E-4AAC-4266-801F-F1F53DC856F8}"/>
                </a:ext>
              </a:extLst>
            </p:cNvPr>
            <p:cNvSpPr txBox="1"/>
            <p:nvPr/>
          </p:nvSpPr>
          <p:spPr>
            <a:xfrm>
              <a:off x="1768435" y="4035311"/>
              <a:ext cx="1328762" cy="306103"/>
            </a:xfrm>
            <a:prstGeom prst="rect">
              <a:avLst/>
            </a:prstGeom>
            <a:noFill/>
          </p:spPr>
          <p:txBody>
            <a:bodyPr wrap="square" rtlCol="0">
              <a:spAutoFit/>
            </a:bodyPr>
            <a:lstStyle/>
            <a:p>
              <a:pPr algn="r" defTabSz="914400" fontAlgn="base">
                <a:spcBef>
                  <a:spcPct val="0"/>
                </a:spcBef>
                <a:spcAft>
                  <a:spcPct val="0"/>
                </a:spcAft>
                <a:defRPr/>
              </a:pPr>
              <a:r>
                <a:rPr lang="en-US" sz="900" b="1" kern="0" dirty="0" err="1">
                  <a:solidFill>
                    <a:srgbClr val="000000"/>
                  </a:solidFill>
                </a:rPr>
                <a:t>sum_vld</a:t>
              </a:r>
              <a:endParaRPr lang="en-US" sz="900" b="1" kern="0" dirty="0">
                <a:solidFill>
                  <a:srgbClr val="000000"/>
                </a:solidFill>
              </a:endParaRPr>
            </a:p>
          </p:txBody>
        </p:sp>
        <p:cxnSp>
          <p:nvCxnSpPr>
            <p:cNvPr id="102" name="Straight Connector 101">
              <a:extLst>
                <a:ext uri="{FF2B5EF4-FFF2-40B4-BE49-F238E27FC236}">
                  <a16:creationId xmlns:a16="http://schemas.microsoft.com/office/drawing/2014/main" id="{E8CB6B83-9886-4AD5-B483-CC67CE03EF32}"/>
                </a:ext>
              </a:extLst>
            </p:cNvPr>
            <p:cNvCxnSpPr>
              <a:stCxn id="124" idx="0"/>
            </p:cNvCxnSpPr>
            <p:nvPr/>
          </p:nvCxnSpPr>
          <p:spPr>
            <a:xfrm rot="5400000" flipH="1" flipV="1">
              <a:off x="3884502" y="3006541"/>
              <a:ext cx="768099" cy="1"/>
            </a:xfrm>
            <a:prstGeom prst="line">
              <a:avLst/>
            </a:prstGeom>
            <a:noFill/>
            <a:ln w="25400" cap="flat" cmpd="sng" algn="ctr">
              <a:solidFill>
                <a:srgbClr val="B20838"/>
              </a:solidFill>
              <a:prstDash val="solid"/>
            </a:ln>
            <a:effectLst>
              <a:outerShdw blurRad="40000" dist="20000" dir="5400000" rotWithShape="0">
                <a:srgbClr val="000000">
                  <a:alpha val="38000"/>
                </a:srgbClr>
              </a:outerShdw>
            </a:effectLst>
          </p:spPr>
        </p:cxnSp>
        <p:cxnSp>
          <p:nvCxnSpPr>
            <p:cNvPr id="103" name="Straight Connector 102">
              <a:extLst>
                <a:ext uri="{FF2B5EF4-FFF2-40B4-BE49-F238E27FC236}">
                  <a16:creationId xmlns:a16="http://schemas.microsoft.com/office/drawing/2014/main" id="{8CE7C71F-F167-4735-B377-76DCE1F52BF9}"/>
                </a:ext>
              </a:extLst>
            </p:cNvPr>
            <p:cNvCxnSpPr/>
            <p:nvPr/>
          </p:nvCxnSpPr>
          <p:spPr>
            <a:xfrm rot="5400000">
              <a:off x="3577743" y="2911009"/>
              <a:ext cx="267871" cy="0"/>
            </a:xfrm>
            <a:prstGeom prst="line">
              <a:avLst/>
            </a:prstGeom>
            <a:noFill/>
            <a:ln w="25400" cap="flat" cmpd="sng" algn="ctr">
              <a:solidFill>
                <a:srgbClr val="B20838"/>
              </a:solidFill>
              <a:prstDash val="solid"/>
            </a:ln>
            <a:effectLst>
              <a:outerShdw blurRad="40000" dist="20000" dir="5400000" rotWithShape="0">
                <a:srgbClr val="000000">
                  <a:alpha val="38000"/>
                </a:srgbClr>
              </a:outerShdw>
            </a:effectLst>
          </p:spPr>
        </p:cxnSp>
        <p:sp>
          <p:nvSpPr>
            <p:cNvPr id="105" name="TextBox 104">
              <a:extLst>
                <a:ext uri="{FF2B5EF4-FFF2-40B4-BE49-F238E27FC236}">
                  <a16:creationId xmlns:a16="http://schemas.microsoft.com/office/drawing/2014/main" id="{BF549611-CA75-4986-BEE3-0FAA3C4D9F0A}"/>
                </a:ext>
              </a:extLst>
            </p:cNvPr>
            <p:cNvSpPr txBox="1"/>
            <p:nvPr/>
          </p:nvSpPr>
          <p:spPr>
            <a:xfrm>
              <a:off x="1771185" y="2692105"/>
              <a:ext cx="1328762" cy="306103"/>
            </a:xfrm>
            <a:prstGeom prst="rect">
              <a:avLst/>
            </a:prstGeom>
            <a:noFill/>
          </p:spPr>
          <p:txBody>
            <a:bodyPr wrap="square" rtlCol="0">
              <a:spAutoFit/>
            </a:bodyPr>
            <a:lstStyle/>
            <a:p>
              <a:pPr algn="r" defTabSz="914400" fontAlgn="base">
                <a:spcBef>
                  <a:spcPct val="0"/>
                </a:spcBef>
                <a:spcAft>
                  <a:spcPct val="0"/>
                </a:spcAft>
                <a:defRPr/>
              </a:pPr>
              <a:r>
                <a:rPr lang="en-US" sz="900" b="1" kern="0" dirty="0">
                  <a:solidFill>
                    <a:srgbClr val="000000"/>
                  </a:solidFill>
                </a:rPr>
                <a:t>in3</a:t>
              </a:r>
            </a:p>
          </p:txBody>
        </p:sp>
        <p:cxnSp>
          <p:nvCxnSpPr>
            <p:cNvPr id="106" name="Straight Connector 105">
              <a:extLst>
                <a:ext uri="{FF2B5EF4-FFF2-40B4-BE49-F238E27FC236}">
                  <a16:creationId xmlns:a16="http://schemas.microsoft.com/office/drawing/2014/main" id="{9F62A36E-8C91-4955-8221-7323121ADC99}"/>
                </a:ext>
              </a:extLst>
            </p:cNvPr>
            <p:cNvCxnSpPr/>
            <p:nvPr/>
          </p:nvCxnSpPr>
          <p:spPr>
            <a:xfrm rot="16200000" flipH="1">
              <a:off x="3211931" y="2776591"/>
              <a:ext cx="615442" cy="1"/>
            </a:xfrm>
            <a:prstGeom prst="line">
              <a:avLst/>
            </a:prstGeom>
            <a:noFill/>
            <a:ln w="25400" cap="flat" cmpd="sng" algn="ctr">
              <a:solidFill>
                <a:srgbClr val="B20838"/>
              </a:solidFill>
              <a:prstDash val="solid"/>
            </a:ln>
            <a:effectLst>
              <a:outerShdw blurRad="40000" dist="20000" dir="5400000" rotWithShape="0">
                <a:srgbClr val="000000">
                  <a:alpha val="38000"/>
                </a:srgbClr>
              </a:outerShdw>
            </a:effectLst>
          </p:spPr>
        </p:cxnSp>
        <p:cxnSp>
          <p:nvCxnSpPr>
            <p:cNvPr id="107" name="Straight Connector 106">
              <a:extLst>
                <a:ext uri="{FF2B5EF4-FFF2-40B4-BE49-F238E27FC236}">
                  <a16:creationId xmlns:a16="http://schemas.microsoft.com/office/drawing/2014/main" id="{E84D6395-DCE9-4AD2-B30E-D795D57DEF8B}"/>
                </a:ext>
              </a:extLst>
            </p:cNvPr>
            <p:cNvCxnSpPr/>
            <p:nvPr/>
          </p:nvCxnSpPr>
          <p:spPr>
            <a:xfrm rot="16200000" flipH="1">
              <a:off x="3503199" y="2987337"/>
              <a:ext cx="421490" cy="966"/>
            </a:xfrm>
            <a:prstGeom prst="line">
              <a:avLst/>
            </a:prstGeom>
            <a:noFill/>
            <a:ln w="25400" cap="flat" cmpd="sng" algn="ctr">
              <a:solidFill>
                <a:srgbClr val="B20838"/>
              </a:solidFill>
              <a:prstDash val="solid"/>
            </a:ln>
            <a:effectLst>
              <a:outerShdw blurRad="40000" dist="20000" dir="5400000" rotWithShape="0">
                <a:srgbClr val="000000">
                  <a:alpha val="38000"/>
                </a:srgbClr>
              </a:outerShdw>
            </a:effectLst>
          </p:spPr>
        </p:cxnSp>
        <p:grpSp>
          <p:nvGrpSpPr>
            <p:cNvPr id="108" name="Group 71">
              <a:extLst>
                <a:ext uri="{FF2B5EF4-FFF2-40B4-BE49-F238E27FC236}">
                  <a16:creationId xmlns:a16="http://schemas.microsoft.com/office/drawing/2014/main" id="{59EBDC0D-83A3-4198-B4A6-752E5EDDCB02}"/>
                </a:ext>
              </a:extLst>
            </p:cNvPr>
            <p:cNvGrpSpPr/>
            <p:nvPr/>
          </p:nvGrpSpPr>
          <p:grpSpPr>
            <a:xfrm>
              <a:off x="3463016" y="2054621"/>
              <a:ext cx="401015" cy="145419"/>
              <a:chOff x="-66694" y="1130300"/>
              <a:chExt cx="533401" cy="228600"/>
            </a:xfrm>
            <a:effectLst>
              <a:outerShdw blurRad="50800" dist="38100" dir="2700000" algn="tl" rotWithShape="0">
                <a:prstClr val="black">
                  <a:alpha val="40000"/>
                </a:prstClr>
              </a:outerShdw>
            </a:effectLst>
          </p:grpSpPr>
          <p:cxnSp>
            <p:nvCxnSpPr>
              <p:cNvPr id="148" name="Straight Connector 147">
                <a:extLst>
                  <a:ext uri="{FF2B5EF4-FFF2-40B4-BE49-F238E27FC236}">
                    <a16:creationId xmlns:a16="http://schemas.microsoft.com/office/drawing/2014/main" id="{079D6080-0CCA-4D40-8ABA-79468CE819F4}"/>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9" name="Straight Connector 148">
                <a:extLst>
                  <a:ext uri="{FF2B5EF4-FFF2-40B4-BE49-F238E27FC236}">
                    <a16:creationId xmlns:a16="http://schemas.microsoft.com/office/drawing/2014/main" id="{37FF0378-759B-4942-8652-A3F09A97F60F}"/>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50" name="Straight Connector 149">
                <a:extLst>
                  <a:ext uri="{FF2B5EF4-FFF2-40B4-BE49-F238E27FC236}">
                    <a16:creationId xmlns:a16="http://schemas.microsoft.com/office/drawing/2014/main" id="{65BDE632-BAF3-43B7-837D-CD23BC54D948}"/>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51" name="Straight Connector 150">
                <a:extLst>
                  <a:ext uri="{FF2B5EF4-FFF2-40B4-BE49-F238E27FC236}">
                    <a16:creationId xmlns:a16="http://schemas.microsoft.com/office/drawing/2014/main" id="{FC05D739-708B-446B-9F8E-58661612C1F8}"/>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grpSp>
          <p:nvGrpSpPr>
            <p:cNvPr id="109" name="Group 71">
              <a:extLst>
                <a:ext uri="{FF2B5EF4-FFF2-40B4-BE49-F238E27FC236}">
                  <a16:creationId xmlns:a16="http://schemas.microsoft.com/office/drawing/2014/main" id="{FDE1EF47-3F75-4CA1-8868-2E660A3D903D}"/>
                </a:ext>
              </a:extLst>
            </p:cNvPr>
            <p:cNvGrpSpPr/>
            <p:nvPr/>
          </p:nvGrpSpPr>
          <p:grpSpPr>
            <a:xfrm>
              <a:off x="3864030" y="2054621"/>
              <a:ext cx="401015" cy="145419"/>
              <a:chOff x="-66694" y="1130300"/>
              <a:chExt cx="533401" cy="228600"/>
            </a:xfrm>
            <a:effectLst>
              <a:outerShdw blurRad="50800" dist="38100" dir="2700000" algn="tl" rotWithShape="0">
                <a:prstClr val="black">
                  <a:alpha val="40000"/>
                </a:prstClr>
              </a:outerShdw>
            </a:effectLst>
          </p:grpSpPr>
          <p:cxnSp>
            <p:nvCxnSpPr>
              <p:cNvPr id="144" name="Straight Connector 143">
                <a:extLst>
                  <a:ext uri="{FF2B5EF4-FFF2-40B4-BE49-F238E27FC236}">
                    <a16:creationId xmlns:a16="http://schemas.microsoft.com/office/drawing/2014/main" id="{D3CA9DA1-CC14-4791-830A-1AE09FF7F8D3}"/>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5" name="Straight Connector 144">
                <a:extLst>
                  <a:ext uri="{FF2B5EF4-FFF2-40B4-BE49-F238E27FC236}">
                    <a16:creationId xmlns:a16="http://schemas.microsoft.com/office/drawing/2014/main" id="{089E33BA-2FEF-4AA3-A0BA-1D4353B65F0F}"/>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6" name="Straight Connector 145">
                <a:extLst>
                  <a:ext uri="{FF2B5EF4-FFF2-40B4-BE49-F238E27FC236}">
                    <a16:creationId xmlns:a16="http://schemas.microsoft.com/office/drawing/2014/main" id="{2D1ABB40-3956-4BD7-8D88-9FA8BF02B0D6}"/>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7" name="Straight Connector 146">
                <a:extLst>
                  <a:ext uri="{FF2B5EF4-FFF2-40B4-BE49-F238E27FC236}">
                    <a16:creationId xmlns:a16="http://schemas.microsoft.com/office/drawing/2014/main" id="{F5E2D931-F917-4AA9-9D9F-922386C36A41}"/>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grpSp>
          <p:nvGrpSpPr>
            <p:cNvPr id="110" name="Group 71">
              <a:extLst>
                <a:ext uri="{FF2B5EF4-FFF2-40B4-BE49-F238E27FC236}">
                  <a16:creationId xmlns:a16="http://schemas.microsoft.com/office/drawing/2014/main" id="{D384A47A-963C-4FDF-A21C-65A53E5299E3}"/>
                </a:ext>
              </a:extLst>
            </p:cNvPr>
            <p:cNvGrpSpPr/>
            <p:nvPr/>
          </p:nvGrpSpPr>
          <p:grpSpPr>
            <a:xfrm>
              <a:off x="4265045" y="2054621"/>
              <a:ext cx="401015" cy="145419"/>
              <a:chOff x="-66694" y="1130300"/>
              <a:chExt cx="533401" cy="228600"/>
            </a:xfrm>
            <a:effectLst>
              <a:outerShdw blurRad="50800" dist="38100" dir="2700000" algn="tl" rotWithShape="0">
                <a:prstClr val="black">
                  <a:alpha val="40000"/>
                </a:prstClr>
              </a:outerShdw>
            </a:effectLst>
          </p:grpSpPr>
          <p:cxnSp>
            <p:nvCxnSpPr>
              <p:cNvPr id="140" name="Straight Connector 139">
                <a:extLst>
                  <a:ext uri="{FF2B5EF4-FFF2-40B4-BE49-F238E27FC236}">
                    <a16:creationId xmlns:a16="http://schemas.microsoft.com/office/drawing/2014/main" id="{F975E40C-E918-4BB5-A48E-E0F7D77CA9AE}"/>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1" name="Straight Connector 140">
                <a:extLst>
                  <a:ext uri="{FF2B5EF4-FFF2-40B4-BE49-F238E27FC236}">
                    <a16:creationId xmlns:a16="http://schemas.microsoft.com/office/drawing/2014/main" id="{275A72A1-BB74-49D8-B4AE-2FDB16D4F3B2}"/>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2" name="Straight Connector 141">
                <a:extLst>
                  <a:ext uri="{FF2B5EF4-FFF2-40B4-BE49-F238E27FC236}">
                    <a16:creationId xmlns:a16="http://schemas.microsoft.com/office/drawing/2014/main" id="{D7093899-D643-4EDF-97B3-069257740230}"/>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3" name="Straight Connector 142">
                <a:extLst>
                  <a:ext uri="{FF2B5EF4-FFF2-40B4-BE49-F238E27FC236}">
                    <a16:creationId xmlns:a16="http://schemas.microsoft.com/office/drawing/2014/main" id="{EBEB78CB-5BEC-4964-859C-52CB0F0EB36A}"/>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grpSp>
          <p:nvGrpSpPr>
            <p:cNvPr id="111" name="Group 71">
              <a:extLst>
                <a:ext uri="{FF2B5EF4-FFF2-40B4-BE49-F238E27FC236}">
                  <a16:creationId xmlns:a16="http://schemas.microsoft.com/office/drawing/2014/main" id="{CB049522-A3CA-46DE-A5CB-85D391A254E4}"/>
                </a:ext>
              </a:extLst>
            </p:cNvPr>
            <p:cNvGrpSpPr/>
            <p:nvPr/>
          </p:nvGrpSpPr>
          <p:grpSpPr>
            <a:xfrm>
              <a:off x="4666059" y="2054621"/>
              <a:ext cx="401015" cy="145419"/>
              <a:chOff x="-66694" y="1130300"/>
              <a:chExt cx="533401" cy="228600"/>
            </a:xfrm>
            <a:effectLst>
              <a:outerShdw blurRad="50800" dist="38100" dir="2700000" algn="tl" rotWithShape="0">
                <a:prstClr val="black">
                  <a:alpha val="40000"/>
                </a:prstClr>
              </a:outerShdw>
            </a:effectLst>
          </p:grpSpPr>
          <p:cxnSp>
            <p:nvCxnSpPr>
              <p:cNvPr id="136" name="Straight Connector 135">
                <a:extLst>
                  <a:ext uri="{FF2B5EF4-FFF2-40B4-BE49-F238E27FC236}">
                    <a16:creationId xmlns:a16="http://schemas.microsoft.com/office/drawing/2014/main" id="{87B31089-D198-429E-81AD-3DF6EBA04551}"/>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7" name="Straight Connector 136">
                <a:extLst>
                  <a:ext uri="{FF2B5EF4-FFF2-40B4-BE49-F238E27FC236}">
                    <a16:creationId xmlns:a16="http://schemas.microsoft.com/office/drawing/2014/main" id="{E203E038-CD1C-4183-B454-733D633F966A}"/>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8" name="Straight Connector 137">
                <a:extLst>
                  <a:ext uri="{FF2B5EF4-FFF2-40B4-BE49-F238E27FC236}">
                    <a16:creationId xmlns:a16="http://schemas.microsoft.com/office/drawing/2014/main" id="{4D2E73A1-FCEB-4DAE-BB09-236F424D903C}"/>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9" name="Straight Connector 138">
                <a:extLst>
                  <a:ext uri="{FF2B5EF4-FFF2-40B4-BE49-F238E27FC236}">
                    <a16:creationId xmlns:a16="http://schemas.microsoft.com/office/drawing/2014/main" id="{FA1277E4-6998-498D-923D-ABF5E87EC4A4}"/>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grpSp>
          <p:nvGrpSpPr>
            <p:cNvPr id="112" name="Group 71">
              <a:extLst>
                <a:ext uri="{FF2B5EF4-FFF2-40B4-BE49-F238E27FC236}">
                  <a16:creationId xmlns:a16="http://schemas.microsoft.com/office/drawing/2014/main" id="{8D10BD25-8FF5-43B9-912B-558293DEA7EC}"/>
                </a:ext>
              </a:extLst>
            </p:cNvPr>
            <p:cNvGrpSpPr/>
            <p:nvPr/>
          </p:nvGrpSpPr>
          <p:grpSpPr>
            <a:xfrm>
              <a:off x="5067073" y="2054621"/>
              <a:ext cx="401015" cy="145419"/>
              <a:chOff x="-66694" y="1130300"/>
              <a:chExt cx="533401" cy="228600"/>
            </a:xfrm>
            <a:effectLst>
              <a:outerShdw blurRad="50800" dist="38100" dir="2700000" algn="tl" rotWithShape="0">
                <a:prstClr val="black">
                  <a:alpha val="40000"/>
                </a:prstClr>
              </a:outerShdw>
            </a:effectLst>
          </p:grpSpPr>
          <p:cxnSp>
            <p:nvCxnSpPr>
              <p:cNvPr id="132" name="Straight Connector 131">
                <a:extLst>
                  <a:ext uri="{FF2B5EF4-FFF2-40B4-BE49-F238E27FC236}">
                    <a16:creationId xmlns:a16="http://schemas.microsoft.com/office/drawing/2014/main" id="{79547320-522F-4DE7-80B5-31E4A4276413}"/>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3" name="Straight Connector 132">
                <a:extLst>
                  <a:ext uri="{FF2B5EF4-FFF2-40B4-BE49-F238E27FC236}">
                    <a16:creationId xmlns:a16="http://schemas.microsoft.com/office/drawing/2014/main" id="{B182F48E-73D4-4162-A289-B40B69DA6A4F}"/>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4" name="Straight Connector 133">
                <a:extLst>
                  <a:ext uri="{FF2B5EF4-FFF2-40B4-BE49-F238E27FC236}">
                    <a16:creationId xmlns:a16="http://schemas.microsoft.com/office/drawing/2014/main" id="{D4B7F7A5-8644-47F7-AB49-FF4515E43F87}"/>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5" name="Straight Connector 134">
                <a:extLst>
                  <a:ext uri="{FF2B5EF4-FFF2-40B4-BE49-F238E27FC236}">
                    <a16:creationId xmlns:a16="http://schemas.microsoft.com/office/drawing/2014/main" id="{4D66E7BC-38CD-4C6A-8B8F-2BB09FEAAF96}"/>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grpSp>
          <p:nvGrpSpPr>
            <p:cNvPr id="113" name="Group 71">
              <a:extLst>
                <a:ext uri="{FF2B5EF4-FFF2-40B4-BE49-F238E27FC236}">
                  <a16:creationId xmlns:a16="http://schemas.microsoft.com/office/drawing/2014/main" id="{985AD4F8-4D38-4DF4-ABBF-DB39D63AB255}"/>
                </a:ext>
              </a:extLst>
            </p:cNvPr>
            <p:cNvGrpSpPr/>
            <p:nvPr/>
          </p:nvGrpSpPr>
          <p:grpSpPr>
            <a:xfrm>
              <a:off x="3058793" y="2046420"/>
              <a:ext cx="401015" cy="145419"/>
              <a:chOff x="-66694" y="1130300"/>
              <a:chExt cx="533401" cy="228600"/>
            </a:xfrm>
            <a:effectLst>
              <a:outerShdw blurRad="50800" dist="38100" dir="2700000" algn="tl" rotWithShape="0">
                <a:prstClr val="black">
                  <a:alpha val="40000"/>
                </a:prstClr>
              </a:outerShdw>
            </a:effectLst>
          </p:grpSpPr>
          <p:cxnSp>
            <p:nvCxnSpPr>
              <p:cNvPr id="128" name="Straight Connector 127">
                <a:extLst>
                  <a:ext uri="{FF2B5EF4-FFF2-40B4-BE49-F238E27FC236}">
                    <a16:creationId xmlns:a16="http://schemas.microsoft.com/office/drawing/2014/main" id="{A81F6270-75DD-49A7-A8F3-4B5168609F2D}"/>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29" name="Straight Connector 128">
                <a:extLst>
                  <a:ext uri="{FF2B5EF4-FFF2-40B4-BE49-F238E27FC236}">
                    <a16:creationId xmlns:a16="http://schemas.microsoft.com/office/drawing/2014/main" id="{0CEBC387-29DD-48F6-A46A-D8015B6B6FB7}"/>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0" name="Straight Connector 129">
                <a:extLst>
                  <a:ext uri="{FF2B5EF4-FFF2-40B4-BE49-F238E27FC236}">
                    <a16:creationId xmlns:a16="http://schemas.microsoft.com/office/drawing/2014/main" id="{EA22417B-BB08-41D2-B076-7C01F93BB70A}"/>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1" name="Straight Connector 130">
                <a:extLst>
                  <a:ext uri="{FF2B5EF4-FFF2-40B4-BE49-F238E27FC236}">
                    <a16:creationId xmlns:a16="http://schemas.microsoft.com/office/drawing/2014/main" id="{61E2DE7F-EFA3-41BF-9064-05CDB627378C}"/>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cxnSp>
          <p:nvCxnSpPr>
            <p:cNvPr id="114" name="Straight Connector 113">
              <a:extLst>
                <a:ext uri="{FF2B5EF4-FFF2-40B4-BE49-F238E27FC236}">
                  <a16:creationId xmlns:a16="http://schemas.microsoft.com/office/drawing/2014/main" id="{36E7BE99-218E-4FBA-90E8-5B0682DC1068}"/>
                </a:ext>
              </a:extLst>
            </p:cNvPr>
            <p:cNvCxnSpPr/>
            <p:nvPr/>
          </p:nvCxnSpPr>
          <p:spPr>
            <a:xfrm rot="10800000" flipV="1">
              <a:off x="3058798" y="2392060"/>
              <a:ext cx="2419510" cy="2"/>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sp>
          <p:nvSpPr>
            <p:cNvPr id="115" name="Rounded Rectangle 57">
              <a:extLst>
                <a:ext uri="{FF2B5EF4-FFF2-40B4-BE49-F238E27FC236}">
                  <a16:creationId xmlns:a16="http://schemas.microsoft.com/office/drawing/2014/main" id="{132DE4FC-FDAA-4627-9F0E-002762699ACF}"/>
                </a:ext>
              </a:extLst>
            </p:cNvPr>
            <p:cNvSpPr/>
            <p:nvPr/>
          </p:nvSpPr>
          <p:spPr>
            <a:xfrm>
              <a:off x="3463019" y="2315255"/>
              <a:ext cx="417691" cy="153620"/>
            </a:xfrm>
            <a:prstGeom prst="roundRect">
              <a:avLst/>
            </a:prstGeom>
            <a:solidFill>
              <a:srgbClr val="008CA8"/>
            </a:solidFill>
            <a:ln w="25400" cap="flat" cmpd="sng" algn="ctr">
              <a:solidFill>
                <a:srgbClr val="008CA8">
                  <a:shade val="50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r>
                <a:rPr lang="en-US" sz="400" b="1" kern="0" dirty="0">
                  <a:solidFill>
                    <a:srgbClr val="FFFFFF"/>
                  </a:solidFill>
                  <a:latin typeface="Arial"/>
                </a:rPr>
                <a:t>X1</a:t>
              </a:r>
            </a:p>
          </p:txBody>
        </p:sp>
        <p:cxnSp>
          <p:nvCxnSpPr>
            <p:cNvPr id="117" name="Straight Connector 116">
              <a:extLst>
                <a:ext uri="{FF2B5EF4-FFF2-40B4-BE49-F238E27FC236}">
                  <a16:creationId xmlns:a16="http://schemas.microsoft.com/office/drawing/2014/main" id="{B16EE87D-F601-4A28-BCB1-FCAA582F8BFD}"/>
                </a:ext>
              </a:extLst>
            </p:cNvPr>
            <p:cNvCxnSpPr/>
            <p:nvPr/>
          </p:nvCxnSpPr>
          <p:spPr>
            <a:xfrm rot="10800000" flipV="1">
              <a:off x="3058794" y="2622489"/>
              <a:ext cx="2419515" cy="5"/>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sp>
          <p:nvSpPr>
            <p:cNvPr id="118" name="Rounded Rectangle 77">
              <a:extLst>
                <a:ext uri="{FF2B5EF4-FFF2-40B4-BE49-F238E27FC236}">
                  <a16:creationId xmlns:a16="http://schemas.microsoft.com/office/drawing/2014/main" id="{D0B62678-8269-4DE0-A098-8476232B04EF}"/>
                </a:ext>
              </a:extLst>
            </p:cNvPr>
            <p:cNvSpPr/>
            <p:nvPr/>
          </p:nvSpPr>
          <p:spPr>
            <a:xfrm>
              <a:off x="3912156" y="2545685"/>
              <a:ext cx="391009" cy="153620"/>
            </a:xfrm>
            <a:prstGeom prst="roundRect">
              <a:avLst/>
            </a:prstGeom>
            <a:solidFill>
              <a:srgbClr val="008CA8"/>
            </a:solidFill>
            <a:ln w="25400" cap="flat" cmpd="sng" algn="ctr">
              <a:solidFill>
                <a:srgbClr val="008CA8">
                  <a:shade val="50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r>
                <a:rPr lang="en-US" sz="400" b="1" kern="0" dirty="0">
                  <a:solidFill>
                    <a:srgbClr val="FFFFFF"/>
                  </a:solidFill>
                  <a:latin typeface="Arial"/>
                </a:rPr>
                <a:t>X2</a:t>
              </a:r>
            </a:p>
          </p:txBody>
        </p:sp>
        <p:cxnSp>
          <p:nvCxnSpPr>
            <p:cNvPr id="119" name="Straight Connector 118">
              <a:extLst>
                <a:ext uri="{FF2B5EF4-FFF2-40B4-BE49-F238E27FC236}">
                  <a16:creationId xmlns:a16="http://schemas.microsoft.com/office/drawing/2014/main" id="{7D929A26-4BF9-4825-827A-0B23F795247C}"/>
                </a:ext>
              </a:extLst>
            </p:cNvPr>
            <p:cNvCxnSpPr/>
            <p:nvPr/>
          </p:nvCxnSpPr>
          <p:spPr>
            <a:xfrm rot="10800000" flipV="1">
              <a:off x="3062008" y="2852919"/>
              <a:ext cx="2416300" cy="969"/>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sp>
          <p:nvSpPr>
            <p:cNvPr id="120" name="Rounded Rectangle 92">
              <a:extLst>
                <a:ext uri="{FF2B5EF4-FFF2-40B4-BE49-F238E27FC236}">
                  <a16:creationId xmlns:a16="http://schemas.microsoft.com/office/drawing/2014/main" id="{05E23CAD-8DB4-488E-AE36-C4454D761E1E}"/>
                </a:ext>
              </a:extLst>
            </p:cNvPr>
            <p:cNvSpPr/>
            <p:nvPr/>
          </p:nvSpPr>
          <p:spPr>
            <a:xfrm>
              <a:off x="3466229" y="2777079"/>
              <a:ext cx="449138" cy="153615"/>
            </a:xfrm>
            <a:prstGeom prst="roundRect">
              <a:avLst/>
            </a:prstGeom>
            <a:solidFill>
              <a:srgbClr val="008CA8"/>
            </a:solidFill>
            <a:ln w="25400" cap="flat" cmpd="sng" algn="ctr">
              <a:solidFill>
                <a:srgbClr val="008CA8">
                  <a:shade val="50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r>
                <a:rPr lang="en-US" sz="400" b="1" kern="0" dirty="0">
                  <a:solidFill>
                    <a:srgbClr val="FFFFFF"/>
                  </a:solidFill>
                  <a:latin typeface="Arial"/>
                </a:rPr>
                <a:t>X3</a:t>
              </a:r>
            </a:p>
          </p:txBody>
        </p:sp>
        <p:sp>
          <p:nvSpPr>
            <p:cNvPr id="121" name="Oval 120">
              <a:extLst>
                <a:ext uri="{FF2B5EF4-FFF2-40B4-BE49-F238E27FC236}">
                  <a16:creationId xmlns:a16="http://schemas.microsoft.com/office/drawing/2014/main" id="{4F6437CD-1F95-4128-B08A-693FA9475293}"/>
                </a:ext>
              </a:extLst>
            </p:cNvPr>
            <p:cNvSpPr/>
            <p:nvPr/>
          </p:nvSpPr>
          <p:spPr>
            <a:xfrm>
              <a:off x="3481248" y="3044945"/>
              <a:ext cx="268835" cy="268835"/>
            </a:xfrm>
            <a:prstGeom prst="ellipse">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1100" kern="0" dirty="0">
                  <a:solidFill>
                    <a:srgbClr val="FFFFFF"/>
                  </a:solidFill>
                  <a:latin typeface="Arial"/>
                </a:rPr>
                <a:t>+</a:t>
              </a:r>
            </a:p>
          </p:txBody>
        </p:sp>
        <p:sp>
          <p:nvSpPr>
            <p:cNvPr id="122" name="Rounded Rectangle 95">
              <a:extLst>
                <a:ext uri="{FF2B5EF4-FFF2-40B4-BE49-F238E27FC236}">
                  <a16:creationId xmlns:a16="http://schemas.microsoft.com/office/drawing/2014/main" id="{CCC68ED9-42B5-4657-BC82-C0A98C5EFDE8}"/>
                </a:ext>
              </a:extLst>
            </p:cNvPr>
            <p:cNvSpPr/>
            <p:nvPr/>
          </p:nvSpPr>
          <p:spPr>
            <a:xfrm>
              <a:off x="3788488" y="3352185"/>
              <a:ext cx="230430" cy="345645"/>
            </a:xfrm>
            <a:prstGeom prst="roundRect">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400" b="1" kern="0" dirty="0">
                  <a:solidFill>
                    <a:srgbClr val="FFFFFF"/>
                  </a:solidFill>
                  <a:latin typeface="Arial"/>
                </a:rPr>
                <a:t>FD</a:t>
              </a:r>
            </a:p>
          </p:txBody>
        </p:sp>
        <p:cxnSp>
          <p:nvCxnSpPr>
            <p:cNvPr id="123" name="Shape 97">
              <a:extLst>
                <a:ext uri="{FF2B5EF4-FFF2-40B4-BE49-F238E27FC236}">
                  <a16:creationId xmlns:a16="http://schemas.microsoft.com/office/drawing/2014/main" id="{8A4A07A6-36DF-4A2B-B6BD-F2C619403633}"/>
                </a:ext>
              </a:extLst>
            </p:cNvPr>
            <p:cNvCxnSpPr>
              <a:stCxn id="121" idx="4"/>
              <a:endCxn id="122" idx="1"/>
            </p:cNvCxnSpPr>
            <p:nvPr/>
          </p:nvCxnSpPr>
          <p:spPr>
            <a:xfrm rot="16200000" flipH="1">
              <a:off x="3596463" y="3332983"/>
              <a:ext cx="211228" cy="172822"/>
            </a:xfrm>
            <a:prstGeom prst="bentConnector2">
              <a:avLst/>
            </a:prstGeom>
            <a:noFill/>
            <a:ln w="25400" cap="flat" cmpd="sng" algn="ctr">
              <a:solidFill>
                <a:srgbClr val="B20838"/>
              </a:solidFill>
              <a:prstDash val="solid"/>
              <a:headEnd type="none" w="med" len="med"/>
              <a:tailEnd type="triangle" w="med" len="med"/>
            </a:ln>
            <a:effectLst>
              <a:outerShdw blurRad="40000" dist="20000" dir="5400000" rotWithShape="0">
                <a:srgbClr val="000000">
                  <a:alpha val="38000"/>
                </a:srgbClr>
              </a:outerShdw>
            </a:effectLst>
          </p:spPr>
        </p:cxnSp>
        <p:sp>
          <p:nvSpPr>
            <p:cNvPr id="124" name="Oval 123">
              <a:extLst>
                <a:ext uri="{FF2B5EF4-FFF2-40B4-BE49-F238E27FC236}">
                  <a16:creationId xmlns:a16="http://schemas.microsoft.com/office/drawing/2014/main" id="{1B9377A5-A753-47B3-B638-BBCBF830EA26}"/>
                </a:ext>
              </a:extLst>
            </p:cNvPr>
            <p:cNvSpPr/>
            <p:nvPr/>
          </p:nvSpPr>
          <p:spPr>
            <a:xfrm>
              <a:off x="4134133" y="3390590"/>
              <a:ext cx="268835" cy="268835"/>
            </a:xfrm>
            <a:prstGeom prst="ellipse">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1100" kern="0" dirty="0">
                  <a:solidFill>
                    <a:srgbClr val="FFFFFF"/>
                  </a:solidFill>
                  <a:latin typeface="Arial"/>
                </a:rPr>
                <a:t>+</a:t>
              </a:r>
            </a:p>
          </p:txBody>
        </p:sp>
        <p:cxnSp>
          <p:nvCxnSpPr>
            <p:cNvPr id="125" name="Shape 100">
              <a:extLst>
                <a:ext uri="{FF2B5EF4-FFF2-40B4-BE49-F238E27FC236}">
                  <a16:creationId xmlns:a16="http://schemas.microsoft.com/office/drawing/2014/main" id="{EE3E92DC-6268-453D-9F1D-D6B3F2676E98}"/>
                </a:ext>
              </a:extLst>
            </p:cNvPr>
            <p:cNvCxnSpPr>
              <a:stCxn id="124" idx="4"/>
              <a:endCxn id="86" idx="0"/>
            </p:cNvCxnSpPr>
            <p:nvPr/>
          </p:nvCxnSpPr>
          <p:spPr>
            <a:xfrm rot="5400000">
              <a:off x="4084233" y="3743941"/>
              <a:ext cx="268834" cy="99803"/>
            </a:xfrm>
            <a:prstGeom prst="bentConnector3">
              <a:avLst>
                <a:gd name="adj1" fmla="val 50000"/>
              </a:avLst>
            </a:prstGeom>
            <a:noFill/>
            <a:ln w="25400" cap="flat" cmpd="sng" algn="ctr">
              <a:solidFill>
                <a:srgbClr val="B20838"/>
              </a:solidFill>
              <a:prstDash val="solid"/>
              <a:headEnd type="none" w="med" len="med"/>
              <a:tailEnd type="triangle" w="med" len="med"/>
            </a:ln>
            <a:effectLst>
              <a:outerShdw blurRad="40000" dist="20000" dir="5400000" rotWithShape="0">
                <a:srgbClr val="000000">
                  <a:alpha val="38000"/>
                </a:srgbClr>
              </a:outerShdw>
            </a:effectLst>
          </p:spPr>
        </p:cxnSp>
        <p:cxnSp>
          <p:nvCxnSpPr>
            <p:cNvPr id="126" name="Straight Connector 125">
              <a:extLst>
                <a:ext uri="{FF2B5EF4-FFF2-40B4-BE49-F238E27FC236}">
                  <a16:creationId xmlns:a16="http://schemas.microsoft.com/office/drawing/2014/main" id="{BE6DAE48-7BE6-4E54-87C5-1FCC14150B99}"/>
                </a:ext>
              </a:extLst>
            </p:cNvPr>
            <p:cNvCxnSpPr>
              <a:stCxn id="122" idx="3"/>
              <a:endCxn id="124" idx="2"/>
            </p:cNvCxnSpPr>
            <p:nvPr/>
          </p:nvCxnSpPr>
          <p:spPr>
            <a:xfrm>
              <a:off x="4018918" y="3525008"/>
              <a:ext cx="115215" cy="0"/>
            </a:xfrm>
            <a:prstGeom prst="line">
              <a:avLst/>
            </a:prstGeom>
            <a:noFill/>
            <a:ln w="25400" cap="flat" cmpd="sng" algn="ctr">
              <a:solidFill>
                <a:srgbClr val="B20838"/>
              </a:solidFill>
              <a:prstDash val="solid"/>
            </a:ln>
            <a:effectLst>
              <a:outerShdw blurRad="40000" dist="20000" dir="5400000" rotWithShape="0">
                <a:srgbClr val="000000">
                  <a:alpha val="38000"/>
                </a:srgbClr>
              </a:outerShdw>
            </a:effectLst>
          </p:spPr>
        </p:cxnSp>
        <p:sp>
          <p:nvSpPr>
            <p:cNvPr id="127" name="Isosceles Triangle 126">
              <a:extLst>
                <a:ext uri="{FF2B5EF4-FFF2-40B4-BE49-F238E27FC236}">
                  <a16:creationId xmlns:a16="http://schemas.microsoft.com/office/drawing/2014/main" id="{3C1938B4-1896-4435-9726-D0740FFD44CC}"/>
                </a:ext>
              </a:extLst>
            </p:cNvPr>
            <p:cNvSpPr/>
            <p:nvPr/>
          </p:nvSpPr>
          <p:spPr>
            <a:xfrm rot="5400000">
              <a:off x="3788488" y="3582615"/>
              <a:ext cx="76810" cy="76810"/>
            </a:xfrm>
            <a:prstGeom prst="triangle">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100" kern="0">
                <a:solidFill>
                  <a:srgbClr val="FFFFFF"/>
                </a:solidFill>
                <a:latin typeface="Arial"/>
              </a:endParaRPr>
            </a:p>
          </p:txBody>
        </p:sp>
      </p:grpSp>
      <p:pic>
        <p:nvPicPr>
          <p:cNvPr id="5" name="Picture 4">
            <a:extLst>
              <a:ext uri="{FF2B5EF4-FFF2-40B4-BE49-F238E27FC236}">
                <a16:creationId xmlns:a16="http://schemas.microsoft.com/office/drawing/2014/main" id="{86A452D0-38DD-4D30-86DE-AE05031636DA}"/>
              </a:ext>
            </a:extLst>
          </p:cNvPr>
          <p:cNvPicPr>
            <a:picLocks noChangeAspect="1"/>
          </p:cNvPicPr>
          <p:nvPr/>
        </p:nvPicPr>
        <p:blipFill>
          <a:blip r:embed="rId3"/>
          <a:stretch>
            <a:fillRect/>
          </a:stretch>
        </p:blipFill>
        <p:spPr>
          <a:xfrm>
            <a:off x="9099035" y="3919982"/>
            <a:ext cx="1746314" cy="2543175"/>
          </a:xfrm>
          <a:prstGeom prst="rect">
            <a:avLst/>
          </a:prstGeom>
        </p:spPr>
      </p:pic>
      <p:sp>
        <p:nvSpPr>
          <p:cNvPr id="6" name="Rectangle 5">
            <a:extLst>
              <a:ext uri="{FF2B5EF4-FFF2-40B4-BE49-F238E27FC236}">
                <a16:creationId xmlns:a16="http://schemas.microsoft.com/office/drawing/2014/main" id="{3398AC68-3DFC-446A-BF91-D4AFFC0D9674}"/>
              </a:ext>
            </a:extLst>
          </p:cNvPr>
          <p:cNvSpPr/>
          <p:nvPr/>
        </p:nvSpPr>
        <p:spPr>
          <a:xfrm>
            <a:off x="10014156" y="5778839"/>
            <a:ext cx="225446" cy="2172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Registering IO Reads and Writes</a:t>
            </a:r>
          </a:p>
        </p:txBody>
      </p:sp>
      <p:sp>
        <p:nvSpPr>
          <p:cNvPr id="31" name="Slide Number Placeholder 30"/>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54</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589" y="1365250"/>
            <a:ext cx="10501313" cy="4268788"/>
          </a:xfrm>
        </p:spPr>
        <p:txBody>
          <a:bodyPr>
            <a:normAutofit/>
          </a:bodyPr>
          <a:lstStyle/>
          <a:p>
            <a:r>
              <a:rPr lang="en-US" dirty="0" err="1">
                <a:highlight>
                  <a:srgbClr val="FFFF00"/>
                </a:highlight>
              </a:rPr>
              <a:t>Vitis</a:t>
            </a:r>
            <a:r>
              <a:rPr lang="en-US" dirty="0"/>
              <a:t> HLS does not register Input and Outputs by default</a:t>
            </a:r>
          </a:p>
          <a:p>
            <a:pPr lvl="1"/>
            <a:r>
              <a:rPr lang="en-US" dirty="0"/>
              <a:t>It will chain operations to minimize latency</a:t>
            </a:r>
          </a:p>
          <a:p>
            <a:pPr lvl="1"/>
            <a:r>
              <a:rPr lang="en-US" dirty="0"/>
              <a:t>The inputs will be read when the design requires them</a:t>
            </a:r>
          </a:p>
          <a:p>
            <a:pPr lvl="1"/>
            <a:r>
              <a:rPr lang="en-US" dirty="0"/>
              <a:t>The outputs will be written as soon as they are available</a:t>
            </a:r>
          </a:p>
          <a:p>
            <a:pPr lvl="1"/>
            <a:endParaRPr lang="en-US" sz="1400" dirty="0"/>
          </a:p>
          <a:p>
            <a:r>
              <a:rPr lang="en-US" dirty="0"/>
              <a:t>Inputs and outputs can be registered</a:t>
            </a:r>
          </a:p>
          <a:p>
            <a:pPr lvl="1"/>
            <a:r>
              <a:rPr lang="en-US" dirty="0"/>
              <a:t>Inputs will be registered in the first cycle</a:t>
            </a:r>
          </a:p>
          <a:p>
            <a:pPr lvl="2"/>
            <a:r>
              <a:rPr lang="en-US" dirty="0"/>
              <a:t>Input pointers and partitioned arrays will be registered when </a:t>
            </a:r>
            <a:br>
              <a:rPr lang="en-US" dirty="0"/>
            </a:br>
            <a:r>
              <a:rPr lang="en-US" dirty="0"/>
              <a:t>they are required</a:t>
            </a:r>
          </a:p>
          <a:p>
            <a:pPr lvl="1"/>
            <a:r>
              <a:rPr lang="en-US" dirty="0"/>
              <a:t>Outputs will be registered and held until the next write operation</a:t>
            </a:r>
          </a:p>
          <a:p>
            <a:pPr lvl="2"/>
            <a:r>
              <a:rPr lang="en-US" dirty="0"/>
              <a:t>Which for scalars will be the next transaction (can’t write twice to </a:t>
            </a:r>
            <a:br>
              <a:rPr lang="en-US" dirty="0"/>
            </a:br>
            <a:r>
              <a:rPr lang="en-US" dirty="0"/>
              <a:t>the same port) unless the block is pipelined</a:t>
            </a:r>
          </a:p>
        </p:txBody>
      </p:sp>
      <p:sp>
        <p:nvSpPr>
          <p:cNvPr id="82"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54</a:t>
            </a:fld>
            <a:endParaRPr lang="en-US" sz="1000" dirty="0">
              <a:solidFill>
                <a:srgbClr val="FFFFFF"/>
              </a:solidFill>
              <a:latin typeface="Arial" charset="0"/>
              <a:ea typeface="ＭＳ Ｐゴシック" pitchFamily="34" charset="-128"/>
              <a:cs typeface="Arial" charset="0"/>
            </a:endParaRPr>
          </a:p>
        </p:txBody>
      </p:sp>
      <p:pic>
        <p:nvPicPr>
          <p:cNvPr id="32" name="Picture 31">
            <a:extLst>
              <a:ext uri="{FF2B5EF4-FFF2-40B4-BE49-F238E27FC236}">
                <a16:creationId xmlns:a16="http://schemas.microsoft.com/office/drawing/2014/main" id="{20F780DD-8DC6-4AE9-A352-D10650501AB5}"/>
              </a:ext>
            </a:extLst>
          </p:cNvPr>
          <p:cNvPicPr>
            <a:picLocks noChangeAspect="1"/>
          </p:cNvPicPr>
          <p:nvPr/>
        </p:nvPicPr>
        <p:blipFill>
          <a:blip r:embed="rId2"/>
          <a:stretch>
            <a:fillRect/>
          </a:stretch>
        </p:blipFill>
        <p:spPr>
          <a:xfrm>
            <a:off x="12810294" y="2849148"/>
            <a:ext cx="3181350" cy="2543175"/>
          </a:xfrm>
          <a:prstGeom prst="rect">
            <a:avLst/>
          </a:prstGeom>
        </p:spPr>
      </p:pic>
      <p:grpSp>
        <p:nvGrpSpPr>
          <p:cNvPr id="74" name="Group 73">
            <a:extLst>
              <a:ext uri="{FF2B5EF4-FFF2-40B4-BE49-F238E27FC236}">
                <a16:creationId xmlns:a16="http://schemas.microsoft.com/office/drawing/2014/main" id="{4FE26E87-0E21-41DD-9FEA-87F5B211CFB7}"/>
              </a:ext>
            </a:extLst>
          </p:cNvPr>
          <p:cNvGrpSpPr/>
          <p:nvPr/>
        </p:nvGrpSpPr>
        <p:grpSpPr>
          <a:xfrm>
            <a:off x="7273449" y="1777587"/>
            <a:ext cx="3634727" cy="1788577"/>
            <a:chOff x="1768435" y="1969610"/>
            <a:chExt cx="3709874" cy="2371804"/>
          </a:xfrm>
        </p:grpSpPr>
        <p:sp>
          <p:nvSpPr>
            <p:cNvPr id="75" name="TextBox 74">
              <a:extLst>
                <a:ext uri="{FF2B5EF4-FFF2-40B4-BE49-F238E27FC236}">
                  <a16:creationId xmlns:a16="http://schemas.microsoft.com/office/drawing/2014/main" id="{8A781488-2E85-48F6-94FF-95E04A9DC37A}"/>
                </a:ext>
              </a:extLst>
            </p:cNvPr>
            <p:cNvSpPr txBox="1"/>
            <p:nvPr/>
          </p:nvSpPr>
          <p:spPr>
            <a:xfrm>
              <a:off x="1768436" y="2238444"/>
              <a:ext cx="1328762" cy="306103"/>
            </a:xfrm>
            <a:prstGeom prst="rect">
              <a:avLst/>
            </a:prstGeom>
            <a:noFill/>
          </p:spPr>
          <p:txBody>
            <a:bodyPr wrap="square" rtlCol="0">
              <a:spAutoFit/>
            </a:bodyPr>
            <a:lstStyle/>
            <a:p>
              <a:pPr algn="r" defTabSz="914400" fontAlgn="base">
                <a:spcBef>
                  <a:spcPct val="0"/>
                </a:spcBef>
                <a:spcAft>
                  <a:spcPct val="0"/>
                </a:spcAft>
                <a:defRPr/>
              </a:pPr>
              <a:r>
                <a:rPr lang="en-US" sz="900" b="1" kern="0" dirty="0">
                  <a:solidFill>
                    <a:srgbClr val="000000"/>
                  </a:solidFill>
                  <a:latin typeface="Arial"/>
                </a:rPr>
                <a:t>in1</a:t>
              </a:r>
            </a:p>
          </p:txBody>
        </p:sp>
        <p:sp>
          <p:nvSpPr>
            <p:cNvPr id="79" name="TextBox 78">
              <a:extLst>
                <a:ext uri="{FF2B5EF4-FFF2-40B4-BE49-F238E27FC236}">
                  <a16:creationId xmlns:a16="http://schemas.microsoft.com/office/drawing/2014/main" id="{38B49797-2380-40BB-97C9-90B5107F0005}"/>
                </a:ext>
              </a:extLst>
            </p:cNvPr>
            <p:cNvSpPr txBox="1"/>
            <p:nvPr/>
          </p:nvSpPr>
          <p:spPr>
            <a:xfrm>
              <a:off x="2720511" y="1969610"/>
              <a:ext cx="352098" cy="306103"/>
            </a:xfrm>
            <a:prstGeom prst="rect">
              <a:avLst/>
            </a:prstGeom>
            <a:noFill/>
          </p:spPr>
          <p:txBody>
            <a:bodyPr wrap="none" rtlCol="0">
              <a:spAutoFit/>
            </a:bodyPr>
            <a:lstStyle/>
            <a:p>
              <a:pPr algn="r" defTabSz="914400" fontAlgn="base">
                <a:spcBef>
                  <a:spcPct val="0"/>
                </a:spcBef>
                <a:spcAft>
                  <a:spcPct val="0"/>
                </a:spcAft>
                <a:defRPr/>
              </a:pPr>
              <a:r>
                <a:rPr lang="en-US" sz="900" b="1" kern="0" dirty="0" err="1">
                  <a:solidFill>
                    <a:srgbClr val="000000"/>
                  </a:solidFill>
                  <a:latin typeface="Arial"/>
                </a:rPr>
                <a:t>clk</a:t>
              </a:r>
              <a:endParaRPr lang="en-US" sz="900" b="1" kern="0" dirty="0">
                <a:solidFill>
                  <a:srgbClr val="000000"/>
                </a:solidFill>
                <a:latin typeface="Arial"/>
              </a:endParaRPr>
            </a:p>
          </p:txBody>
        </p:sp>
        <p:sp>
          <p:nvSpPr>
            <p:cNvPr id="81" name="TextBox 80">
              <a:extLst>
                <a:ext uri="{FF2B5EF4-FFF2-40B4-BE49-F238E27FC236}">
                  <a16:creationId xmlns:a16="http://schemas.microsoft.com/office/drawing/2014/main" id="{1A0EC958-60EB-41F7-885C-F1CD6A83731F}"/>
                </a:ext>
              </a:extLst>
            </p:cNvPr>
            <p:cNvSpPr txBox="1"/>
            <p:nvPr/>
          </p:nvSpPr>
          <p:spPr>
            <a:xfrm>
              <a:off x="1768436" y="2460711"/>
              <a:ext cx="1328762" cy="306103"/>
            </a:xfrm>
            <a:prstGeom prst="rect">
              <a:avLst/>
            </a:prstGeom>
            <a:noFill/>
          </p:spPr>
          <p:txBody>
            <a:bodyPr wrap="square" rtlCol="0">
              <a:spAutoFit/>
            </a:bodyPr>
            <a:lstStyle/>
            <a:p>
              <a:pPr algn="r" defTabSz="914400" fontAlgn="base">
                <a:spcBef>
                  <a:spcPct val="0"/>
                </a:spcBef>
                <a:spcAft>
                  <a:spcPct val="0"/>
                </a:spcAft>
                <a:defRPr/>
              </a:pPr>
              <a:r>
                <a:rPr lang="en-US" sz="900" b="1" kern="0" dirty="0">
                  <a:solidFill>
                    <a:srgbClr val="000000"/>
                  </a:solidFill>
                  <a:latin typeface="Arial"/>
                </a:rPr>
                <a:t>in2</a:t>
              </a:r>
            </a:p>
          </p:txBody>
        </p:sp>
        <p:sp>
          <p:nvSpPr>
            <p:cNvPr id="84" name="TextBox 83">
              <a:extLst>
                <a:ext uri="{FF2B5EF4-FFF2-40B4-BE49-F238E27FC236}">
                  <a16:creationId xmlns:a16="http://schemas.microsoft.com/office/drawing/2014/main" id="{D576A315-9FDC-4AA9-9E70-5B8B0811346F}"/>
                </a:ext>
              </a:extLst>
            </p:cNvPr>
            <p:cNvSpPr txBox="1"/>
            <p:nvPr/>
          </p:nvSpPr>
          <p:spPr>
            <a:xfrm>
              <a:off x="1768435" y="3851450"/>
              <a:ext cx="1328762" cy="306103"/>
            </a:xfrm>
            <a:prstGeom prst="rect">
              <a:avLst/>
            </a:prstGeom>
            <a:noFill/>
          </p:spPr>
          <p:txBody>
            <a:bodyPr wrap="square" rtlCol="0">
              <a:spAutoFit/>
            </a:bodyPr>
            <a:lstStyle/>
            <a:p>
              <a:pPr algn="r" defTabSz="914400" fontAlgn="base">
                <a:spcBef>
                  <a:spcPct val="0"/>
                </a:spcBef>
                <a:spcAft>
                  <a:spcPct val="0"/>
                </a:spcAft>
                <a:defRPr/>
              </a:pPr>
              <a:r>
                <a:rPr lang="en-US" sz="900" b="1" kern="0" dirty="0">
                  <a:solidFill>
                    <a:srgbClr val="000000"/>
                  </a:solidFill>
                  <a:latin typeface="Arial"/>
                </a:rPr>
                <a:t>sum</a:t>
              </a:r>
            </a:p>
          </p:txBody>
        </p:sp>
        <p:cxnSp>
          <p:nvCxnSpPr>
            <p:cNvPr id="85" name="Straight Connector 84">
              <a:extLst>
                <a:ext uri="{FF2B5EF4-FFF2-40B4-BE49-F238E27FC236}">
                  <a16:creationId xmlns:a16="http://schemas.microsoft.com/office/drawing/2014/main" id="{C5C486D1-1CBF-43F3-A173-563B8FC200BE}"/>
                </a:ext>
              </a:extLst>
            </p:cNvPr>
            <p:cNvCxnSpPr/>
            <p:nvPr/>
          </p:nvCxnSpPr>
          <p:spPr>
            <a:xfrm rot="10800000">
              <a:off x="3058801" y="4005071"/>
              <a:ext cx="2396515" cy="5"/>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sp>
          <p:nvSpPr>
            <p:cNvPr id="86" name="Rounded Rectangle 66">
              <a:extLst>
                <a:ext uri="{FF2B5EF4-FFF2-40B4-BE49-F238E27FC236}">
                  <a16:creationId xmlns:a16="http://schemas.microsoft.com/office/drawing/2014/main" id="{E27192FE-2C59-4B4E-B6BC-BC6F4EDC30D3}"/>
                </a:ext>
              </a:extLst>
            </p:cNvPr>
            <p:cNvSpPr/>
            <p:nvPr/>
          </p:nvSpPr>
          <p:spPr>
            <a:xfrm>
              <a:off x="3957520" y="3928259"/>
              <a:ext cx="422455" cy="153626"/>
            </a:xfrm>
            <a:prstGeom prst="roundRect">
              <a:avLst/>
            </a:prstGeom>
            <a:solidFill>
              <a:srgbClr val="008CA8"/>
            </a:solidFill>
            <a:ln w="25400" cap="flat" cmpd="sng" algn="ctr">
              <a:solidFill>
                <a:srgbClr val="008CA8">
                  <a:shade val="50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r>
                <a:rPr lang="en-US" sz="400" b="1" kern="0" dirty="0">
                  <a:solidFill>
                    <a:srgbClr val="FFFFFF"/>
                  </a:solidFill>
                  <a:latin typeface="Arial"/>
                </a:rPr>
                <a:t>sum</a:t>
              </a:r>
            </a:p>
          </p:txBody>
        </p:sp>
        <p:cxnSp>
          <p:nvCxnSpPr>
            <p:cNvPr id="87" name="Straight Connector 86">
              <a:extLst>
                <a:ext uri="{FF2B5EF4-FFF2-40B4-BE49-F238E27FC236}">
                  <a16:creationId xmlns:a16="http://schemas.microsoft.com/office/drawing/2014/main" id="{282FABB9-93E4-4B66-9344-089AC2A02C54}"/>
                </a:ext>
              </a:extLst>
            </p:cNvPr>
            <p:cNvCxnSpPr/>
            <p:nvPr/>
          </p:nvCxnSpPr>
          <p:spPr>
            <a:xfrm rot="10800000">
              <a:off x="3074205" y="4235505"/>
              <a:ext cx="921722" cy="2"/>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88" name="Straight Connector 87">
              <a:extLst>
                <a:ext uri="{FF2B5EF4-FFF2-40B4-BE49-F238E27FC236}">
                  <a16:creationId xmlns:a16="http://schemas.microsoft.com/office/drawing/2014/main" id="{B14F017D-26AD-404F-B324-29AB764ED321}"/>
                </a:ext>
              </a:extLst>
            </p:cNvPr>
            <p:cNvCxnSpPr/>
            <p:nvPr/>
          </p:nvCxnSpPr>
          <p:spPr>
            <a:xfrm rot="16200000" flipH="1">
              <a:off x="3938319" y="4177891"/>
              <a:ext cx="115215" cy="2"/>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94" name="Straight Connector 93">
              <a:extLst>
                <a:ext uri="{FF2B5EF4-FFF2-40B4-BE49-F238E27FC236}">
                  <a16:creationId xmlns:a16="http://schemas.microsoft.com/office/drawing/2014/main" id="{0F4E8DAA-EFD5-4F1E-854E-8BF7545B2381}"/>
                </a:ext>
              </a:extLst>
            </p:cNvPr>
            <p:cNvCxnSpPr/>
            <p:nvPr/>
          </p:nvCxnSpPr>
          <p:spPr>
            <a:xfrm rot="10800000">
              <a:off x="3995926" y="4120286"/>
              <a:ext cx="345644" cy="5"/>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95" name="Straight Connector 94">
              <a:extLst>
                <a:ext uri="{FF2B5EF4-FFF2-40B4-BE49-F238E27FC236}">
                  <a16:creationId xmlns:a16="http://schemas.microsoft.com/office/drawing/2014/main" id="{0A90144B-AD72-4ECB-A1AC-08424B48D887}"/>
                </a:ext>
              </a:extLst>
            </p:cNvPr>
            <p:cNvCxnSpPr/>
            <p:nvPr/>
          </p:nvCxnSpPr>
          <p:spPr>
            <a:xfrm rot="16200000" flipH="1">
              <a:off x="4283961" y="4177891"/>
              <a:ext cx="115215" cy="2"/>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97" name="Straight Connector 96">
              <a:extLst>
                <a:ext uri="{FF2B5EF4-FFF2-40B4-BE49-F238E27FC236}">
                  <a16:creationId xmlns:a16="http://schemas.microsoft.com/office/drawing/2014/main" id="{3D3B761D-59FE-4C02-A462-54992A40CAA5}"/>
                </a:ext>
              </a:extLst>
            </p:cNvPr>
            <p:cNvCxnSpPr/>
            <p:nvPr/>
          </p:nvCxnSpPr>
          <p:spPr>
            <a:xfrm rot="10800000">
              <a:off x="4341571" y="4235498"/>
              <a:ext cx="768100" cy="2"/>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sp>
          <p:nvSpPr>
            <p:cNvPr id="99" name="TextBox 98">
              <a:extLst>
                <a:ext uri="{FF2B5EF4-FFF2-40B4-BE49-F238E27FC236}">
                  <a16:creationId xmlns:a16="http://schemas.microsoft.com/office/drawing/2014/main" id="{05F6E82E-4AAC-4266-801F-F1F53DC856F8}"/>
                </a:ext>
              </a:extLst>
            </p:cNvPr>
            <p:cNvSpPr txBox="1"/>
            <p:nvPr/>
          </p:nvSpPr>
          <p:spPr>
            <a:xfrm>
              <a:off x="1768435" y="4035311"/>
              <a:ext cx="1328762" cy="306103"/>
            </a:xfrm>
            <a:prstGeom prst="rect">
              <a:avLst/>
            </a:prstGeom>
            <a:noFill/>
          </p:spPr>
          <p:txBody>
            <a:bodyPr wrap="square" rtlCol="0">
              <a:spAutoFit/>
            </a:bodyPr>
            <a:lstStyle/>
            <a:p>
              <a:pPr algn="r" defTabSz="914400" fontAlgn="base">
                <a:spcBef>
                  <a:spcPct val="0"/>
                </a:spcBef>
                <a:spcAft>
                  <a:spcPct val="0"/>
                </a:spcAft>
                <a:defRPr/>
              </a:pPr>
              <a:r>
                <a:rPr lang="en-US" sz="900" b="1" kern="0" dirty="0" err="1">
                  <a:solidFill>
                    <a:srgbClr val="000000"/>
                  </a:solidFill>
                  <a:latin typeface="Arial"/>
                </a:rPr>
                <a:t>sum_vld</a:t>
              </a:r>
              <a:endParaRPr lang="en-US" sz="900" b="1" kern="0" dirty="0">
                <a:solidFill>
                  <a:srgbClr val="000000"/>
                </a:solidFill>
                <a:latin typeface="Arial"/>
              </a:endParaRPr>
            </a:p>
          </p:txBody>
        </p:sp>
        <p:cxnSp>
          <p:nvCxnSpPr>
            <p:cNvPr id="102" name="Straight Connector 101">
              <a:extLst>
                <a:ext uri="{FF2B5EF4-FFF2-40B4-BE49-F238E27FC236}">
                  <a16:creationId xmlns:a16="http://schemas.microsoft.com/office/drawing/2014/main" id="{E8CB6B83-9886-4AD5-B483-CC67CE03EF32}"/>
                </a:ext>
              </a:extLst>
            </p:cNvPr>
            <p:cNvCxnSpPr>
              <a:stCxn id="124" idx="0"/>
            </p:cNvCxnSpPr>
            <p:nvPr/>
          </p:nvCxnSpPr>
          <p:spPr>
            <a:xfrm rot="5400000" flipH="1" flipV="1">
              <a:off x="3884502" y="3006541"/>
              <a:ext cx="768099" cy="1"/>
            </a:xfrm>
            <a:prstGeom prst="line">
              <a:avLst/>
            </a:prstGeom>
            <a:noFill/>
            <a:ln w="25400" cap="flat" cmpd="sng" algn="ctr">
              <a:solidFill>
                <a:srgbClr val="B20838"/>
              </a:solidFill>
              <a:prstDash val="solid"/>
            </a:ln>
            <a:effectLst>
              <a:outerShdw blurRad="40000" dist="20000" dir="5400000" rotWithShape="0">
                <a:srgbClr val="000000">
                  <a:alpha val="38000"/>
                </a:srgbClr>
              </a:outerShdw>
            </a:effectLst>
          </p:spPr>
        </p:cxnSp>
        <p:cxnSp>
          <p:nvCxnSpPr>
            <p:cNvPr id="103" name="Straight Connector 102">
              <a:extLst>
                <a:ext uri="{FF2B5EF4-FFF2-40B4-BE49-F238E27FC236}">
                  <a16:creationId xmlns:a16="http://schemas.microsoft.com/office/drawing/2014/main" id="{8CE7C71F-F167-4735-B377-76DCE1F52BF9}"/>
                </a:ext>
              </a:extLst>
            </p:cNvPr>
            <p:cNvCxnSpPr/>
            <p:nvPr/>
          </p:nvCxnSpPr>
          <p:spPr>
            <a:xfrm rot="5400000">
              <a:off x="3577743" y="2911009"/>
              <a:ext cx="267871" cy="0"/>
            </a:xfrm>
            <a:prstGeom prst="line">
              <a:avLst/>
            </a:prstGeom>
            <a:noFill/>
            <a:ln w="25400" cap="flat" cmpd="sng" algn="ctr">
              <a:solidFill>
                <a:srgbClr val="B20838"/>
              </a:solidFill>
              <a:prstDash val="solid"/>
            </a:ln>
            <a:effectLst>
              <a:outerShdw blurRad="40000" dist="20000" dir="5400000" rotWithShape="0">
                <a:srgbClr val="000000">
                  <a:alpha val="38000"/>
                </a:srgbClr>
              </a:outerShdw>
            </a:effectLst>
          </p:spPr>
        </p:cxnSp>
        <p:sp>
          <p:nvSpPr>
            <p:cNvPr id="105" name="TextBox 104">
              <a:extLst>
                <a:ext uri="{FF2B5EF4-FFF2-40B4-BE49-F238E27FC236}">
                  <a16:creationId xmlns:a16="http://schemas.microsoft.com/office/drawing/2014/main" id="{BF549611-CA75-4986-BEE3-0FAA3C4D9F0A}"/>
                </a:ext>
              </a:extLst>
            </p:cNvPr>
            <p:cNvSpPr txBox="1"/>
            <p:nvPr/>
          </p:nvSpPr>
          <p:spPr>
            <a:xfrm>
              <a:off x="1771185" y="2692105"/>
              <a:ext cx="1328762" cy="306103"/>
            </a:xfrm>
            <a:prstGeom prst="rect">
              <a:avLst/>
            </a:prstGeom>
            <a:noFill/>
          </p:spPr>
          <p:txBody>
            <a:bodyPr wrap="square" rtlCol="0">
              <a:spAutoFit/>
            </a:bodyPr>
            <a:lstStyle/>
            <a:p>
              <a:pPr algn="r" defTabSz="914400" fontAlgn="base">
                <a:spcBef>
                  <a:spcPct val="0"/>
                </a:spcBef>
                <a:spcAft>
                  <a:spcPct val="0"/>
                </a:spcAft>
                <a:defRPr/>
              </a:pPr>
              <a:r>
                <a:rPr lang="en-US" sz="900" b="1" kern="0" dirty="0">
                  <a:solidFill>
                    <a:srgbClr val="000000"/>
                  </a:solidFill>
                  <a:latin typeface="Arial"/>
                </a:rPr>
                <a:t>in3</a:t>
              </a:r>
            </a:p>
          </p:txBody>
        </p:sp>
        <p:cxnSp>
          <p:nvCxnSpPr>
            <p:cNvPr id="106" name="Straight Connector 105">
              <a:extLst>
                <a:ext uri="{FF2B5EF4-FFF2-40B4-BE49-F238E27FC236}">
                  <a16:creationId xmlns:a16="http://schemas.microsoft.com/office/drawing/2014/main" id="{9F62A36E-8C91-4955-8221-7323121ADC99}"/>
                </a:ext>
              </a:extLst>
            </p:cNvPr>
            <p:cNvCxnSpPr/>
            <p:nvPr/>
          </p:nvCxnSpPr>
          <p:spPr>
            <a:xfrm rot="16200000" flipH="1">
              <a:off x="3211931" y="2776591"/>
              <a:ext cx="615442" cy="1"/>
            </a:xfrm>
            <a:prstGeom prst="line">
              <a:avLst/>
            </a:prstGeom>
            <a:noFill/>
            <a:ln w="25400" cap="flat" cmpd="sng" algn="ctr">
              <a:solidFill>
                <a:srgbClr val="B20838"/>
              </a:solidFill>
              <a:prstDash val="solid"/>
            </a:ln>
            <a:effectLst>
              <a:outerShdw blurRad="40000" dist="20000" dir="5400000" rotWithShape="0">
                <a:srgbClr val="000000">
                  <a:alpha val="38000"/>
                </a:srgbClr>
              </a:outerShdw>
            </a:effectLst>
          </p:spPr>
        </p:cxnSp>
        <p:cxnSp>
          <p:nvCxnSpPr>
            <p:cNvPr id="107" name="Straight Connector 106">
              <a:extLst>
                <a:ext uri="{FF2B5EF4-FFF2-40B4-BE49-F238E27FC236}">
                  <a16:creationId xmlns:a16="http://schemas.microsoft.com/office/drawing/2014/main" id="{E84D6395-DCE9-4AD2-B30E-D795D57DEF8B}"/>
                </a:ext>
              </a:extLst>
            </p:cNvPr>
            <p:cNvCxnSpPr/>
            <p:nvPr/>
          </p:nvCxnSpPr>
          <p:spPr>
            <a:xfrm rot="16200000" flipH="1">
              <a:off x="3503199" y="2987337"/>
              <a:ext cx="421490" cy="966"/>
            </a:xfrm>
            <a:prstGeom prst="line">
              <a:avLst/>
            </a:prstGeom>
            <a:noFill/>
            <a:ln w="25400" cap="flat" cmpd="sng" algn="ctr">
              <a:solidFill>
                <a:srgbClr val="B20838"/>
              </a:solidFill>
              <a:prstDash val="solid"/>
            </a:ln>
            <a:effectLst>
              <a:outerShdw blurRad="40000" dist="20000" dir="5400000" rotWithShape="0">
                <a:srgbClr val="000000">
                  <a:alpha val="38000"/>
                </a:srgbClr>
              </a:outerShdw>
            </a:effectLst>
          </p:spPr>
        </p:cxnSp>
        <p:grpSp>
          <p:nvGrpSpPr>
            <p:cNvPr id="108" name="Group 71">
              <a:extLst>
                <a:ext uri="{FF2B5EF4-FFF2-40B4-BE49-F238E27FC236}">
                  <a16:creationId xmlns:a16="http://schemas.microsoft.com/office/drawing/2014/main" id="{59EBDC0D-83A3-4198-B4A6-752E5EDDCB02}"/>
                </a:ext>
              </a:extLst>
            </p:cNvPr>
            <p:cNvGrpSpPr/>
            <p:nvPr/>
          </p:nvGrpSpPr>
          <p:grpSpPr>
            <a:xfrm>
              <a:off x="3463016" y="2054621"/>
              <a:ext cx="401015" cy="145419"/>
              <a:chOff x="-66694" y="1130300"/>
              <a:chExt cx="533401" cy="228600"/>
            </a:xfrm>
            <a:effectLst>
              <a:outerShdw blurRad="50800" dist="38100" dir="2700000" algn="tl" rotWithShape="0">
                <a:prstClr val="black">
                  <a:alpha val="40000"/>
                </a:prstClr>
              </a:outerShdw>
            </a:effectLst>
          </p:grpSpPr>
          <p:cxnSp>
            <p:nvCxnSpPr>
              <p:cNvPr id="148" name="Straight Connector 147">
                <a:extLst>
                  <a:ext uri="{FF2B5EF4-FFF2-40B4-BE49-F238E27FC236}">
                    <a16:creationId xmlns:a16="http://schemas.microsoft.com/office/drawing/2014/main" id="{079D6080-0CCA-4D40-8ABA-79468CE819F4}"/>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9" name="Straight Connector 148">
                <a:extLst>
                  <a:ext uri="{FF2B5EF4-FFF2-40B4-BE49-F238E27FC236}">
                    <a16:creationId xmlns:a16="http://schemas.microsoft.com/office/drawing/2014/main" id="{37FF0378-759B-4942-8652-A3F09A97F60F}"/>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50" name="Straight Connector 149">
                <a:extLst>
                  <a:ext uri="{FF2B5EF4-FFF2-40B4-BE49-F238E27FC236}">
                    <a16:creationId xmlns:a16="http://schemas.microsoft.com/office/drawing/2014/main" id="{65BDE632-BAF3-43B7-837D-CD23BC54D948}"/>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51" name="Straight Connector 150">
                <a:extLst>
                  <a:ext uri="{FF2B5EF4-FFF2-40B4-BE49-F238E27FC236}">
                    <a16:creationId xmlns:a16="http://schemas.microsoft.com/office/drawing/2014/main" id="{FC05D739-708B-446B-9F8E-58661612C1F8}"/>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grpSp>
          <p:nvGrpSpPr>
            <p:cNvPr id="109" name="Group 71">
              <a:extLst>
                <a:ext uri="{FF2B5EF4-FFF2-40B4-BE49-F238E27FC236}">
                  <a16:creationId xmlns:a16="http://schemas.microsoft.com/office/drawing/2014/main" id="{FDE1EF47-3F75-4CA1-8868-2E660A3D903D}"/>
                </a:ext>
              </a:extLst>
            </p:cNvPr>
            <p:cNvGrpSpPr/>
            <p:nvPr/>
          </p:nvGrpSpPr>
          <p:grpSpPr>
            <a:xfrm>
              <a:off x="3864030" y="2054621"/>
              <a:ext cx="401015" cy="145419"/>
              <a:chOff x="-66694" y="1130300"/>
              <a:chExt cx="533401" cy="228600"/>
            </a:xfrm>
            <a:effectLst>
              <a:outerShdw blurRad="50800" dist="38100" dir="2700000" algn="tl" rotWithShape="0">
                <a:prstClr val="black">
                  <a:alpha val="40000"/>
                </a:prstClr>
              </a:outerShdw>
            </a:effectLst>
          </p:grpSpPr>
          <p:cxnSp>
            <p:nvCxnSpPr>
              <p:cNvPr id="144" name="Straight Connector 143">
                <a:extLst>
                  <a:ext uri="{FF2B5EF4-FFF2-40B4-BE49-F238E27FC236}">
                    <a16:creationId xmlns:a16="http://schemas.microsoft.com/office/drawing/2014/main" id="{D3CA9DA1-CC14-4791-830A-1AE09FF7F8D3}"/>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5" name="Straight Connector 144">
                <a:extLst>
                  <a:ext uri="{FF2B5EF4-FFF2-40B4-BE49-F238E27FC236}">
                    <a16:creationId xmlns:a16="http://schemas.microsoft.com/office/drawing/2014/main" id="{089E33BA-2FEF-4AA3-A0BA-1D4353B65F0F}"/>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6" name="Straight Connector 145">
                <a:extLst>
                  <a:ext uri="{FF2B5EF4-FFF2-40B4-BE49-F238E27FC236}">
                    <a16:creationId xmlns:a16="http://schemas.microsoft.com/office/drawing/2014/main" id="{2D1ABB40-3956-4BD7-8D88-9FA8BF02B0D6}"/>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7" name="Straight Connector 146">
                <a:extLst>
                  <a:ext uri="{FF2B5EF4-FFF2-40B4-BE49-F238E27FC236}">
                    <a16:creationId xmlns:a16="http://schemas.microsoft.com/office/drawing/2014/main" id="{F5E2D931-F917-4AA9-9D9F-922386C36A41}"/>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grpSp>
          <p:nvGrpSpPr>
            <p:cNvPr id="110" name="Group 71">
              <a:extLst>
                <a:ext uri="{FF2B5EF4-FFF2-40B4-BE49-F238E27FC236}">
                  <a16:creationId xmlns:a16="http://schemas.microsoft.com/office/drawing/2014/main" id="{D384A47A-963C-4FDF-A21C-65A53E5299E3}"/>
                </a:ext>
              </a:extLst>
            </p:cNvPr>
            <p:cNvGrpSpPr/>
            <p:nvPr/>
          </p:nvGrpSpPr>
          <p:grpSpPr>
            <a:xfrm>
              <a:off x="4265045" y="2054621"/>
              <a:ext cx="401015" cy="145419"/>
              <a:chOff x="-66694" y="1130300"/>
              <a:chExt cx="533401" cy="228600"/>
            </a:xfrm>
            <a:effectLst>
              <a:outerShdw blurRad="50800" dist="38100" dir="2700000" algn="tl" rotWithShape="0">
                <a:prstClr val="black">
                  <a:alpha val="40000"/>
                </a:prstClr>
              </a:outerShdw>
            </a:effectLst>
          </p:grpSpPr>
          <p:cxnSp>
            <p:nvCxnSpPr>
              <p:cNvPr id="140" name="Straight Connector 139">
                <a:extLst>
                  <a:ext uri="{FF2B5EF4-FFF2-40B4-BE49-F238E27FC236}">
                    <a16:creationId xmlns:a16="http://schemas.microsoft.com/office/drawing/2014/main" id="{F975E40C-E918-4BB5-A48E-E0F7D77CA9AE}"/>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1" name="Straight Connector 140">
                <a:extLst>
                  <a:ext uri="{FF2B5EF4-FFF2-40B4-BE49-F238E27FC236}">
                    <a16:creationId xmlns:a16="http://schemas.microsoft.com/office/drawing/2014/main" id="{275A72A1-BB74-49D8-B4AE-2FDB16D4F3B2}"/>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2" name="Straight Connector 141">
                <a:extLst>
                  <a:ext uri="{FF2B5EF4-FFF2-40B4-BE49-F238E27FC236}">
                    <a16:creationId xmlns:a16="http://schemas.microsoft.com/office/drawing/2014/main" id="{D7093899-D643-4EDF-97B3-069257740230}"/>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3" name="Straight Connector 142">
                <a:extLst>
                  <a:ext uri="{FF2B5EF4-FFF2-40B4-BE49-F238E27FC236}">
                    <a16:creationId xmlns:a16="http://schemas.microsoft.com/office/drawing/2014/main" id="{EBEB78CB-5BEC-4964-859C-52CB0F0EB36A}"/>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grpSp>
          <p:nvGrpSpPr>
            <p:cNvPr id="111" name="Group 71">
              <a:extLst>
                <a:ext uri="{FF2B5EF4-FFF2-40B4-BE49-F238E27FC236}">
                  <a16:creationId xmlns:a16="http://schemas.microsoft.com/office/drawing/2014/main" id="{CB049522-A3CA-46DE-A5CB-85D391A254E4}"/>
                </a:ext>
              </a:extLst>
            </p:cNvPr>
            <p:cNvGrpSpPr/>
            <p:nvPr/>
          </p:nvGrpSpPr>
          <p:grpSpPr>
            <a:xfrm>
              <a:off x="4666059" y="2054621"/>
              <a:ext cx="401015" cy="145419"/>
              <a:chOff x="-66694" y="1130300"/>
              <a:chExt cx="533401" cy="228600"/>
            </a:xfrm>
            <a:effectLst>
              <a:outerShdw blurRad="50800" dist="38100" dir="2700000" algn="tl" rotWithShape="0">
                <a:prstClr val="black">
                  <a:alpha val="40000"/>
                </a:prstClr>
              </a:outerShdw>
            </a:effectLst>
          </p:grpSpPr>
          <p:cxnSp>
            <p:nvCxnSpPr>
              <p:cNvPr id="136" name="Straight Connector 135">
                <a:extLst>
                  <a:ext uri="{FF2B5EF4-FFF2-40B4-BE49-F238E27FC236}">
                    <a16:creationId xmlns:a16="http://schemas.microsoft.com/office/drawing/2014/main" id="{87B31089-D198-429E-81AD-3DF6EBA04551}"/>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7" name="Straight Connector 136">
                <a:extLst>
                  <a:ext uri="{FF2B5EF4-FFF2-40B4-BE49-F238E27FC236}">
                    <a16:creationId xmlns:a16="http://schemas.microsoft.com/office/drawing/2014/main" id="{E203E038-CD1C-4183-B454-733D633F966A}"/>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8" name="Straight Connector 137">
                <a:extLst>
                  <a:ext uri="{FF2B5EF4-FFF2-40B4-BE49-F238E27FC236}">
                    <a16:creationId xmlns:a16="http://schemas.microsoft.com/office/drawing/2014/main" id="{4D2E73A1-FCEB-4DAE-BB09-236F424D903C}"/>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9" name="Straight Connector 138">
                <a:extLst>
                  <a:ext uri="{FF2B5EF4-FFF2-40B4-BE49-F238E27FC236}">
                    <a16:creationId xmlns:a16="http://schemas.microsoft.com/office/drawing/2014/main" id="{FA1277E4-6998-498D-923D-ABF5E87EC4A4}"/>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grpSp>
          <p:nvGrpSpPr>
            <p:cNvPr id="112" name="Group 71">
              <a:extLst>
                <a:ext uri="{FF2B5EF4-FFF2-40B4-BE49-F238E27FC236}">
                  <a16:creationId xmlns:a16="http://schemas.microsoft.com/office/drawing/2014/main" id="{8D10BD25-8FF5-43B9-912B-558293DEA7EC}"/>
                </a:ext>
              </a:extLst>
            </p:cNvPr>
            <p:cNvGrpSpPr/>
            <p:nvPr/>
          </p:nvGrpSpPr>
          <p:grpSpPr>
            <a:xfrm>
              <a:off x="5067073" y="2054621"/>
              <a:ext cx="401015" cy="145419"/>
              <a:chOff x="-66694" y="1130300"/>
              <a:chExt cx="533401" cy="228600"/>
            </a:xfrm>
            <a:effectLst>
              <a:outerShdw blurRad="50800" dist="38100" dir="2700000" algn="tl" rotWithShape="0">
                <a:prstClr val="black">
                  <a:alpha val="40000"/>
                </a:prstClr>
              </a:outerShdw>
            </a:effectLst>
          </p:grpSpPr>
          <p:cxnSp>
            <p:nvCxnSpPr>
              <p:cNvPr id="132" name="Straight Connector 131">
                <a:extLst>
                  <a:ext uri="{FF2B5EF4-FFF2-40B4-BE49-F238E27FC236}">
                    <a16:creationId xmlns:a16="http://schemas.microsoft.com/office/drawing/2014/main" id="{79547320-522F-4DE7-80B5-31E4A4276413}"/>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3" name="Straight Connector 132">
                <a:extLst>
                  <a:ext uri="{FF2B5EF4-FFF2-40B4-BE49-F238E27FC236}">
                    <a16:creationId xmlns:a16="http://schemas.microsoft.com/office/drawing/2014/main" id="{B182F48E-73D4-4162-A289-B40B69DA6A4F}"/>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4" name="Straight Connector 133">
                <a:extLst>
                  <a:ext uri="{FF2B5EF4-FFF2-40B4-BE49-F238E27FC236}">
                    <a16:creationId xmlns:a16="http://schemas.microsoft.com/office/drawing/2014/main" id="{D4B7F7A5-8644-47F7-AB49-FF4515E43F87}"/>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5" name="Straight Connector 134">
                <a:extLst>
                  <a:ext uri="{FF2B5EF4-FFF2-40B4-BE49-F238E27FC236}">
                    <a16:creationId xmlns:a16="http://schemas.microsoft.com/office/drawing/2014/main" id="{4D66E7BC-38CD-4C6A-8B8F-2BB09FEAAF96}"/>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grpSp>
          <p:nvGrpSpPr>
            <p:cNvPr id="113" name="Group 71">
              <a:extLst>
                <a:ext uri="{FF2B5EF4-FFF2-40B4-BE49-F238E27FC236}">
                  <a16:creationId xmlns:a16="http://schemas.microsoft.com/office/drawing/2014/main" id="{985AD4F8-4D38-4DF4-ABBF-DB39D63AB255}"/>
                </a:ext>
              </a:extLst>
            </p:cNvPr>
            <p:cNvGrpSpPr/>
            <p:nvPr/>
          </p:nvGrpSpPr>
          <p:grpSpPr>
            <a:xfrm>
              <a:off x="3058793" y="2046420"/>
              <a:ext cx="401015" cy="145419"/>
              <a:chOff x="-66694" y="1130300"/>
              <a:chExt cx="533401" cy="228600"/>
            </a:xfrm>
            <a:effectLst>
              <a:outerShdw blurRad="50800" dist="38100" dir="2700000" algn="tl" rotWithShape="0">
                <a:prstClr val="black">
                  <a:alpha val="40000"/>
                </a:prstClr>
              </a:outerShdw>
            </a:effectLst>
          </p:grpSpPr>
          <p:cxnSp>
            <p:nvCxnSpPr>
              <p:cNvPr id="128" name="Straight Connector 127">
                <a:extLst>
                  <a:ext uri="{FF2B5EF4-FFF2-40B4-BE49-F238E27FC236}">
                    <a16:creationId xmlns:a16="http://schemas.microsoft.com/office/drawing/2014/main" id="{A81F6270-75DD-49A7-A8F3-4B5168609F2D}"/>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29" name="Straight Connector 128">
                <a:extLst>
                  <a:ext uri="{FF2B5EF4-FFF2-40B4-BE49-F238E27FC236}">
                    <a16:creationId xmlns:a16="http://schemas.microsoft.com/office/drawing/2014/main" id="{0CEBC387-29DD-48F6-A46A-D8015B6B6FB7}"/>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0" name="Straight Connector 129">
                <a:extLst>
                  <a:ext uri="{FF2B5EF4-FFF2-40B4-BE49-F238E27FC236}">
                    <a16:creationId xmlns:a16="http://schemas.microsoft.com/office/drawing/2014/main" id="{EA22417B-BB08-41D2-B076-7C01F93BB70A}"/>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1" name="Straight Connector 130">
                <a:extLst>
                  <a:ext uri="{FF2B5EF4-FFF2-40B4-BE49-F238E27FC236}">
                    <a16:creationId xmlns:a16="http://schemas.microsoft.com/office/drawing/2014/main" id="{61E2DE7F-EFA3-41BF-9064-05CDB627378C}"/>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cxnSp>
          <p:nvCxnSpPr>
            <p:cNvPr id="114" name="Straight Connector 113">
              <a:extLst>
                <a:ext uri="{FF2B5EF4-FFF2-40B4-BE49-F238E27FC236}">
                  <a16:creationId xmlns:a16="http://schemas.microsoft.com/office/drawing/2014/main" id="{36E7BE99-218E-4FBA-90E8-5B0682DC1068}"/>
                </a:ext>
              </a:extLst>
            </p:cNvPr>
            <p:cNvCxnSpPr/>
            <p:nvPr/>
          </p:nvCxnSpPr>
          <p:spPr>
            <a:xfrm rot="10800000" flipV="1">
              <a:off x="3058798" y="2392060"/>
              <a:ext cx="2419510" cy="2"/>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sp>
          <p:nvSpPr>
            <p:cNvPr id="115" name="Rounded Rectangle 57">
              <a:extLst>
                <a:ext uri="{FF2B5EF4-FFF2-40B4-BE49-F238E27FC236}">
                  <a16:creationId xmlns:a16="http://schemas.microsoft.com/office/drawing/2014/main" id="{132DE4FC-FDAA-4627-9F0E-002762699ACF}"/>
                </a:ext>
              </a:extLst>
            </p:cNvPr>
            <p:cNvSpPr/>
            <p:nvPr/>
          </p:nvSpPr>
          <p:spPr>
            <a:xfrm>
              <a:off x="3463019" y="2315255"/>
              <a:ext cx="417691" cy="153620"/>
            </a:xfrm>
            <a:prstGeom prst="roundRect">
              <a:avLst/>
            </a:prstGeom>
            <a:solidFill>
              <a:srgbClr val="008CA8"/>
            </a:solidFill>
            <a:ln w="25400" cap="flat" cmpd="sng" algn="ctr">
              <a:solidFill>
                <a:srgbClr val="008CA8">
                  <a:shade val="50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r>
                <a:rPr lang="en-US" sz="400" b="1" kern="0" dirty="0">
                  <a:solidFill>
                    <a:srgbClr val="FFFFFF"/>
                  </a:solidFill>
                  <a:latin typeface="Arial"/>
                </a:rPr>
                <a:t>X1</a:t>
              </a:r>
            </a:p>
          </p:txBody>
        </p:sp>
        <p:cxnSp>
          <p:nvCxnSpPr>
            <p:cNvPr id="117" name="Straight Connector 116">
              <a:extLst>
                <a:ext uri="{FF2B5EF4-FFF2-40B4-BE49-F238E27FC236}">
                  <a16:creationId xmlns:a16="http://schemas.microsoft.com/office/drawing/2014/main" id="{B16EE87D-F601-4A28-BCB1-FCAA582F8BFD}"/>
                </a:ext>
              </a:extLst>
            </p:cNvPr>
            <p:cNvCxnSpPr/>
            <p:nvPr/>
          </p:nvCxnSpPr>
          <p:spPr>
            <a:xfrm rot="10800000" flipV="1">
              <a:off x="3058794" y="2622489"/>
              <a:ext cx="2419515" cy="5"/>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sp>
          <p:nvSpPr>
            <p:cNvPr id="118" name="Rounded Rectangle 77">
              <a:extLst>
                <a:ext uri="{FF2B5EF4-FFF2-40B4-BE49-F238E27FC236}">
                  <a16:creationId xmlns:a16="http://schemas.microsoft.com/office/drawing/2014/main" id="{D0B62678-8269-4DE0-A098-8476232B04EF}"/>
                </a:ext>
              </a:extLst>
            </p:cNvPr>
            <p:cNvSpPr/>
            <p:nvPr/>
          </p:nvSpPr>
          <p:spPr>
            <a:xfrm>
              <a:off x="3912156" y="2545685"/>
              <a:ext cx="391009" cy="153620"/>
            </a:xfrm>
            <a:prstGeom prst="roundRect">
              <a:avLst/>
            </a:prstGeom>
            <a:solidFill>
              <a:srgbClr val="008CA8"/>
            </a:solidFill>
            <a:ln w="25400" cap="flat" cmpd="sng" algn="ctr">
              <a:solidFill>
                <a:srgbClr val="008CA8">
                  <a:shade val="50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r>
                <a:rPr lang="en-US" sz="400" b="1" kern="0" dirty="0">
                  <a:solidFill>
                    <a:srgbClr val="FFFFFF"/>
                  </a:solidFill>
                  <a:latin typeface="Arial"/>
                </a:rPr>
                <a:t>X2</a:t>
              </a:r>
            </a:p>
          </p:txBody>
        </p:sp>
        <p:cxnSp>
          <p:nvCxnSpPr>
            <p:cNvPr id="119" name="Straight Connector 118">
              <a:extLst>
                <a:ext uri="{FF2B5EF4-FFF2-40B4-BE49-F238E27FC236}">
                  <a16:creationId xmlns:a16="http://schemas.microsoft.com/office/drawing/2014/main" id="{7D929A26-4BF9-4825-827A-0B23F795247C}"/>
                </a:ext>
              </a:extLst>
            </p:cNvPr>
            <p:cNvCxnSpPr/>
            <p:nvPr/>
          </p:nvCxnSpPr>
          <p:spPr>
            <a:xfrm rot="10800000" flipV="1">
              <a:off x="3062008" y="2852919"/>
              <a:ext cx="2416300" cy="969"/>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sp>
          <p:nvSpPr>
            <p:cNvPr id="120" name="Rounded Rectangle 92">
              <a:extLst>
                <a:ext uri="{FF2B5EF4-FFF2-40B4-BE49-F238E27FC236}">
                  <a16:creationId xmlns:a16="http://schemas.microsoft.com/office/drawing/2014/main" id="{05E23CAD-8DB4-488E-AE36-C4454D761E1E}"/>
                </a:ext>
              </a:extLst>
            </p:cNvPr>
            <p:cNvSpPr/>
            <p:nvPr/>
          </p:nvSpPr>
          <p:spPr>
            <a:xfrm>
              <a:off x="3466229" y="2777079"/>
              <a:ext cx="449138" cy="153615"/>
            </a:xfrm>
            <a:prstGeom prst="roundRect">
              <a:avLst/>
            </a:prstGeom>
            <a:solidFill>
              <a:srgbClr val="008CA8"/>
            </a:solidFill>
            <a:ln w="25400" cap="flat" cmpd="sng" algn="ctr">
              <a:solidFill>
                <a:srgbClr val="008CA8">
                  <a:shade val="50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r>
                <a:rPr lang="en-US" sz="400" b="1" kern="0" dirty="0">
                  <a:solidFill>
                    <a:srgbClr val="FFFFFF"/>
                  </a:solidFill>
                  <a:latin typeface="Arial"/>
                </a:rPr>
                <a:t>X3</a:t>
              </a:r>
            </a:p>
          </p:txBody>
        </p:sp>
        <p:sp>
          <p:nvSpPr>
            <p:cNvPr id="121" name="Oval 120">
              <a:extLst>
                <a:ext uri="{FF2B5EF4-FFF2-40B4-BE49-F238E27FC236}">
                  <a16:creationId xmlns:a16="http://schemas.microsoft.com/office/drawing/2014/main" id="{4F6437CD-1F95-4128-B08A-693FA9475293}"/>
                </a:ext>
              </a:extLst>
            </p:cNvPr>
            <p:cNvSpPr/>
            <p:nvPr/>
          </p:nvSpPr>
          <p:spPr>
            <a:xfrm>
              <a:off x="3481248" y="3044945"/>
              <a:ext cx="268835" cy="268835"/>
            </a:xfrm>
            <a:prstGeom prst="ellipse">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1100" kern="0" dirty="0">
                  <a:solidFill>
                    <a:srgbClr val="FFFFFF"/>
                  </a:solidFill>
                  <a:latin typeface="Arial"/>
                </a:rPr>
                <a:t>+</a:t>
              </a:r>
            </a:p>
          </p:txBody>
        </p:sp>
        <p:sp>
          <p:nvSpPr>
            <p:cNvPr id="122" name="Rounded Rectangle 95">
              <a:extLst>
                <a:ext uri="{FF2B5EF4-FFF2-40B4-BE49-F238E27FC236}">
                  <a16:creationId xmlns:a16="http://schemas.microsoft.com/office/drawing/2014/main" id="{CCC68ED9-42B5-4657-BC82-C0A98C5EFDE8}"/>
                </a:ext>
              </a:extLst>
            </p:cNvPr>
            <p:cNvSpPr/>
            <p:nvPr/>
          </p:nvSpPr>
          <p:spPr>
            <a:xfrm>
              <a:off x="3788488" y="3352185"/>
              <a:ext cx="230430" cy="345645"/>
            </a:xfrm>
            <a:prstGeom prst="roundRect">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400" b="1" kern="0" dirty="0">
                  <a:solidFill>
                    <a:srgbClr val="FFFFFF"/>
                  </a:solidFill>
                  <a:latin typeface="Arial"/>
                </a:rPr>
                <a:t>FD</a:t>
              </a:r>
            </a:p>
          </p:txBody>
        </p:sp>
        <p:cxnSp>
          <p:nvCxnSpPr>
            <p:cNvPr id="123" name="Shape 97">
              <a:extLst>
                <a:ext uri="{FF2B5EF4-FFF2-40B4-BE49-F238E27FC236}">
                  <a16:creationId xmlns:a16="http://schemas.microsoft.com/office/drawing/2014/main" id="{8A4A07A6-36DF-4A2B-B6BD-F2C619403633}"/>
                </a:ext>
              </a:extLst>
            </p:cNvPr>
            <p:cNvCxnSpPr>
              <a:stCxn id="121" idx="4"/>
              <a:endCxn id="122" idx="1"/>
            </p:cNvCxnSpPr>
            <p:nvPr/>
          </p:nvCxnSpPr>
          <p:spPr>
            <a:xfrm rot="16200000" flipH="1">
              <a:off x="3596463" y="3332983"/>
              <a:ext cx="211228" cy="172822"/>
            </a:xfrm>
            <a:prstGeom prst="bentConnector2">
              <a:avLst/>
            </a:prstGeom>
            <a:noFill/>
            <a:ln w="25400" cap="flat" cmpd="sng" algn="ctr">
              <a:solidFill>
                <a:srgbClr val="B20838"/>
              </a:solidFill>
              <a:prstDash val="solid"/>
              <a:headEnd type="none" w="med" len="med"/>
              <a:tailEnd type="triangle" w="med" len="med"/>
            </a:ln>
            <a:effectLst>
              <a:outerShdw blurRad="40000" dist="20000" dir="5400000" rotWithShape="0">
                <a:srgbClr val="000000">
                  <a:alpha val="38000"/>
                </a:srgbClr>
              </a:outerShdw>
            </a:effectLst>
          </p:spPr>
        </p:cxnSp>
        <p:sp>
          <p:nvSpPr>
            <p:cNvPr id="124" name="Oval 123">
              <a:extLst>
                <a:ext uri="{FF2B5EF4-FFF2-40B4-BE49-F238E27FC236}">
                  <a16:creationId xmlns:a16="http://schemas.microsoft.com/office/drawing/2014/main" id="{1B9377A5-A753-47B3-B638-BBCBF830EA26}"/>
                </a:ext>
              </a:extLst>
            </p:cNvPr>
            <p:cNvSpPr/>
            <p:nvPr/>
          </p:nvSpPr>
          <p:spPr>
            <a:xfrm>
              <a:off x="4134133" y="3390590"/>
              <a:ext cx="268835" cy="268835"/>
            </a:xfrm>
            <a:prstGeom prst="ellipse">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1100" kern="0" dirty="0">
                  <a:solidFill>
                    <a:srgbClr val="FFFFFF"/>
                  </a:solidFill>
                  <a:latin typeface="Arial"/>
                </a:rPr>
                <a:t>+</a:t>
              </a:r>
            </a:p>
          </p:txBody>
        </p:sp>
        <p:cxnSp>
          <p:nvCxnSpPr>
            <p:cNvPr id="125" name="Shape 100">
              <a:extLst>
                <a:ext uri="{FF2B5EF4-FFF2-40B4-BE49-F238E27FC236}">
                  <a16:creationId xmlns:a16="http://schemas.microsoft.com/office/drawing/2014/main" id="{EE3E92DC-6268-453D-9F1D-D6B3F2676E98}"/>
                </a:ext>
              </a:extLst>
            </p:cNvPr>
            <p:cNvCxnSpPr>
              <a:stCxn id="124" idx="4"/>
              <a:endCxn id="86" idx="0"/>
            </p:cNvCxnSpPr>
            <p:nvPr/>
          </p:nvCxnSpPr>
          <p:spPr>
            <a:xfrm rot="5400000">
              <a:off x="4084233" y="3743941"/>
              <a:ext cx="268834" cy="99803"/>
            </a:xfrm>
            <a:prstGeom prst="bentConnector3">
              <a:avLst>
                <a:gd name="adj1" fmla="val 50000"/>
              </a:avLst>
            </a:prstGeom>
            <a:noFill/>
            <a:ln w="25400" cap="flat" cmpd="sng" algn="ctr">
              <a:solidFill>
                <a:srgbClr val="B20838"/>
              </a:solidFill>
              <a:prstDash val="solid"/>
              <a:headEnd type="none" w="med" len="med"/>
              <a:tailEnd type="triangle" w="med" len="med"/>
            </a:ln>
            <a:effectLst>
              <a:outerShdw blurRad="40000" dist="20000" dir="5400000" rotWithShape="0">
                <a:srgbClr val="000000">
                  <a:alpha val="38000"/>
                </a:srgbClr>
              </a:outerShdw>
            </a:effectLst>
          </p:spPr>
        </p:cxnSp>
        <p:cxnSp>
          <p:nvCxnSpPr>
            <p:cNvPr id="126" name="Straight Connector 125">
              <a:extLst>
                <a:ext uri="{FF2B5EF4-FFF2-40B4-BE49-F238E27FC236}">
                  <a16:creationId xmlns:a16="http://schemas.microsoft.com/office/drawing/2014/main" id="{BE6DAE48-7BE6-4E54-87C5-1FCC14150B99}"/>
                </a:ext>
              </a:extLst>
            </p:cNvPr>
            <p:cNvCxnSpPr>
              <a:stCxn id="122" idx="3"/>
              <a:endCxn id="124" idx="2"/>
            </p:cNvCxnSpPr>
            <p:nvPr/>
          </p:nvCxnSpPr>
          <p:spPr>
            <a:xfrm>
              <a:off x="4018918" y="3525008"/>
              <a:ext cx="115215" cy="0"/>
            </a:xfrm>
            <a:prstGeom prst="line">
              <a:avLst/>
            </a:prstGeom>
            <a:noFill/>
            <a:ln w="25400" cap="flat" cmpd="sng" algn="ctr">
              <a:solidFill>
                <a:srgbClr val="B20838"/>
              </a:solidFill>
              <a:prstDash val="solid"/>
            </a:ln>
            <a:effectLst>
              <a:outerShdw blurRad="40000" dist="20000" dir="5400000" rotWithShape="0">
                <a:srgbClr val="000000">
                  <a:alpha val="38000"/>
                </a:srgbClr>
              </a:outerShdw>
            </a:effectLst>
          </p:spPr>
        </p:cxnSp>
        <p:sp>
          <p:nvSpPr>
            <p:cNvPr id="127" name="Isosceles Triangle 126">
              <a:extLst>
                <a:ext uri="{FF2B5EF4-FFF2-40B4-BE49-F238E27FC236}">
                  <a16:creationId xmlns:a16="http://schemas.microsoft.com/office/drawing/2014/main" id="{3C1938B4-1896-4435-9726-D0740FFD44CC}"/>
                </a:ext>
              </a:extLst>
            </p:cNvPr>
            <p:cNvSpPr/>
            <p:nvPr/>
          </p:nvSpPr>
          <p:spPr>
            <a:xfrm rot="5400000">
              <a:off x="3788488" y="3582615"/>
              <a:ext cx="76810" cy="76810"/>
            </a:xfrm>
            <a:prstGeom prst="triangle">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100" kern="0">
                <a:solidFill>
                  <a:srgbClr val="FFFFFF"/>
                </a:solidFill>
                <a:latin typeface="Arial"/>
              </a:endParaRPr>
            </a:p>
          </p:txBody>
        </p:sp>
      </p:grpSp>
      <p:pic>
        <p:nvPicPr>
          <p:cNvPr id="5" name="Picture 4">
            <a:extLst>
              <a:ext uri="{FF2B5EF4-FFF2-40B4-BE49-F238E27FC236}">
                <a16:creationId xmlns:a16="http://schemas.microsoft.com/office/drawing/2014/main" id="{86A452D0-38DD-4D30-86DE-AE05031636DA}"/>
              </a:ext>
            </a:extLst>
          </p:cNvPr>
          <p:cNvPicPr>
            <a:picLocks noChangeAspect="1"/>
          </p:cNvPicPr>
          <p:nvPr/>
        </p:nvPicPr>
        <p:blipFill>
          <a:blip r:embed="rId3"/>
          <a:stretch>
            <a:fillRect/>
          </a:stretch>
        </p:blipFill>
        <p:spPr>
          <a:xfrm>
            <a:off x="9099035" y="3919982"/>
            <a:ext cx="1746314" cy="2543175"/>
          </a:xfrm>
          <a:prstGeom prst="rect">
            <a:avLst/>
          </a:prstGeom>
        </p:spPr>
      </p:pic>
      <p:sp>
        <p:nvSpPr>
          <p:cNvPr id="6" name="Rectangle 5">
            <a:extLst>
              <a:ext uri="{FF2B5EF4-FFF2-40B4-BE49-F238E27FC236}">
                <a16:creationId xmlns:a16="http://schemas.microsoft.com/office/drawing/2014/main" id="{3398AC68-3DFC-446A-BF91-D4AFFC0D9674}"/>
              </a:ext>
            </a:extLst>
          </p:cNvPr>
          <p:cNvSpPr/>
          <p:nvPr/>
        </p:nvSpPr>
        <p:spPr>
          <a:xfrm>
            <a:off x="10014156" y="5778839"/>
            <a:ext cx="225446" cy="2172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Types</a:t>
            </a:r>
          </a:p>
        </p:txBody>
      </p:sp>
      <p:sp>
        <p:nvSpPr>
          <p:cNvPr id="57" name="Content Placeholder 2"/>
          <p:cNvSpPr>
            <a:spLocks noGrp="1"/>
          </p:cNvSpPr>
          <p:nvPr>
            <p:ph idx="1"/>
          </p:nvPr>
        </p:nvSpPr>
        <p:spPr>
          <a:xfrm>
            <a:off x="579120" y="856213"/>
            <a:ext cx="11033760" cy="4632960"/>
          </a:xfrm>
        </p:spPr>
        <p:txBody>
          <a:bodyPr/>
          <a:lstStyle/>
          <a:p>
            <a:r>
              <a:rPr lang="en-US" dirty="0"/>
              <a:t>Multiple interface protocols </a:t>
            </a:r>
          </a:p>
          <a:p>
            <a:pPr lvl="1"/>
            <a:r>
              <a:rPr lang="en-US" dirty="0"/>
              <a:t>Every combination of C </a:t>
            </a:r>
            <a:br>
              <a:rPr lang="en-US" dirty="0"/>
            </a:br>
            <a:r>
              <a:rPr lang="en-US" dirty="0"/>
              <a:t>argument and port protocol </a:t>
            </a:r>
            <a:br>
              <a:rPr lang="en-US" dirty="0"/>
            </a:br>
            <a:r>
              <a:rPr lang="en-US" u="sng" dirty="0"/>
              <a:t>is not </a:t>
            </a:r>
            <a:r>
              <a:rPr lang="en-US" dirty="0"/>
              <a:t>supported</a:t>
            </a:r>
          </a:p>
          <a:p>
            <a:pPr lvl="1"/>
            <a:r>
              <a:rPr lang="en-US" dirty="0"/>
              <a:t>It may require a code </a:t>
            </a:r>
            <a:br>
              <a:rPr lang="en-US" dirty="0"/>
            </a:br>
            <a:r>
              <a:rPr lang="en-US" dirty="0"/>
              <a:t>modification to implement a </a:t>
            </a:r>
            <a:br>
              <a:rPr lang="en-US" dirty="0"/>
            </a:br>
            <a:r>
              <a:rPr lang="en-US" dirty="0"/>
              <a:t>specific IO protocol</a:t>
            </a:r>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55</a:t>
            </a:fld>
            <a:endParaRPr lang="en-US" dirty="0"/>
          </a:p>
        </p:txBody>
      </p:sp>
      <p:sp>
        <p:nvSpPr>
          <p:cNvPr id="38" name="Snip Same Side Corner Rectangle 37"/>
          <p:cNvSpPr/>
          <p:nvPr/>
        </p:nvSpPr>
        <p:spPr>
          <a:xfrm rot="16200000">
            <a:off x="4006005" y="3689576"/>
            <a:ext cx="482248"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41" name="TextBox 40"/>
          <p:cNvSpPr txBox="1"/>
          <p:nvPr/>
        </p:nvSpPr>
        <p:spPr>
          <a:xfrm>
            <a:off x="3533355" y="4338246"/>
            <a:ext cx="1918270" cy="246221"/>
          </a:xfrm>
          <a:prstGeom prst="rect">
            <a:avLst/>
          </a:prstGeom>
          <a:noFill/>
        </p:spPr>
        <p:txBody>
          <a:bodyPr wrap="square" rtlCol="0">
            <a:spAutoFit/>
          </a:bodyPr>
          <a:lstStyle/>
          <a:p>
            <a:r>
              <a:rPr lang="en-US" sz="1000" b="1" dirty="0">
                <a:solidFill>
                  <a:srgbClr val="000000"/>
                </a:solidFill>
                <a:latin typeface="Arial"/>
              </a:rPr>
              <a:t>No IO Protocol</a:t>
            </a:r>
          </a:p>
        </p:txBody>
      </p:sp>
      <p:sp>
        <p:nvSpPr>
          <p:cNvPr id="43" name="Snip Same Side Corner Rectangle 42"/>
          <p:cNvSpPr/>
          <p:nvPr/>
        </p:nvSpPr>
        <p:spPr>
          <a:xfrm rot="16200000">
            <a:off x="3793675" y="4366488"/>
            <a:ext cx="879700" cy="1547012"/>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45" name="TextBox 44"/>
          <p:cNvSpPr txBox="1"/>
          <p:nvPr/>
        </p:nvSpPr>
        <p:spPr>
          <a:xfrm>
            <a:off x="3619580" y="4892756"/>
            <a:ext cx="2694713" cy="400110"/>
          </a:xfrm>
          <a:prstGeom prst="rect">
            <a:avLst/>
          </a:prstGeom>
          <a:noFill/>
        </p:spPr>
        <p:txBody>
          <a:bodyPr wrap="square" rtlCol="0">
            <a:spAutoFit/>
          </a:bodyPr>
          <a:lstStyle/>
          <a:p>
            <a:r>
              <a:rPr lang="en-US" sz="1000" b="1" dirty="0">
                <a:solidFill>
                  <a:srgbClr val="000000"/>
                </a:solidFill>
                <a:latin typeface="Arial"/>
              </a:rPr>
              <a:t>Wire handshake </a:t>
            </a:r>
          </a:p>
          <a:p>
            <a:r>
              <a:rPr lang="en-US" sz="1000" b="1" dirty="0">
                <a:solidFill>
                  <a:srgbClr val="000000"/>
                </a:solidFill>
                <a:latin typeface="Arial"/>
              </a:rPr>
              <a:t>protocols</a:t>
            </a:r>
          </a:p>
        </p:txBody>
      </p:sp>
      <p:sp>
        <p:nvSpPr>
          <p:cNvPr id="46" name="Snip Same Side Corner Rectangle 45"/>
          <p:cNvSpPr/>
          <p:nvPr/>
        </p:nvSpPr>
        <p:spPr>
          <a:xfrm rot="16200000">
            <a:off x="3841404" y="5210767"/>
            <a:ext cx="710941" cy="1461824"/>
          </a:xfrm>
          <a:prstGeom prst="snip2SameRect">
            <a:avLst/>
          </a:prstGeom>
          <a:ln w="5715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50" name="TextBox 49"/>
          <p:cNvSpPr txBox="1"/>
          <p:nvPr/>
        </p:nvSpPr>
        <p:spPr>
          <a:xfrm>
            <a:off x="3598412" y="5773914"/>
            <a:ext cx="2557691" cy="553998"/>
          </a:xfrm>
          <a:prstGeom prst="rect">
            <a:avLst/>
          </a:prstGeom>
          <a:noFill/>
        </p:spPr>
        <p:txBody>
          <a:bodyPr wrap="square" rtlCol="0">
            <a:spAutoFit/>
          </a:bodyPr>
          <a:lstStyle/>
          <a:p>
            <a:r>
              <a:rPr lang="en-US" sz="1000" b="1" dirty="0">
                <a:solidFill>
                  <a:srgbClr val="000000"/>
                </a:solidFill>
                <a:latin typeface="Arial"/>
              </a:rPr>
              <a:t>Memory </a:t>
            </a:r>
            <a:r>
              <a:rPr lang="en-US" sz="1000" b="1" dirty="0">
                <a:solidFill>
                  <a:srgbClr val="000000"/>
                </a:solidFill>
              </a:rPr>
              <a:t>protocols </a:t>
            </a:r>
          </a:p>
          <a:p>
            <a:r>
              <a:rPr lang="en-US" sz="1000" b="1" dirty="0">
                <a:solidFill>
                  <a:srgbClr val="000000"/>
                </a:solidFill>
                <a:latin typeface="Arial"/>
              </a:rPr>
              <a:t>                    : RAM</a:t>
            </a:r>
          </a:p>
          <a:p>
            <a:r>
              <a:rPr lang="en-US" sz="1000" b="1" dirty="0">
                <a:solidFill>
                  <a:srgbClr val="000000"/>
                </a:solidFill>
                <a:latin typeface="Arial"/>
              </a:rPr>
              <a:t>                    : FIFO</a:t>
            </a:r>
          </a:p>
        </p:txBody>
      </p:sp>
      <p:sp>
        <p:nvSpPr>
          <p:cNvPr id="55" name="Snip Same Side Corner Rectangle 54"/>
          <p:cNvSpPr/>
          <p:nvPr/>
        </p:nvSpPr>
        <p:spPr>
          <a:xfrm rot="16200000">
            <a:off x="3913880" y="2414265"/>
            <a:ext cx="653787" cy="153252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sz="1200" dirty="0">
              <a:solidFill>
                <a:srgbClr val="000000"/>
              </a:solidFill>
            </a:endParaRPr>
          </a:p>
        </p:txBody>
      </p:sp>
      <p:sp>
        <p:nvSpPr>
          <p:cNvPr id="56" name="TextBox 55"/>
          <p:cNvSpPr txBox="1"/>
          <p:nvPr/>
        </p:nvSpPr>
        <p:spPr>
          <a:xfrm>
            <a:off x="3586202" y="2999920"/>
            <a:ext cx="1322667" cy="400110"/>
          </a:xfrm>
          <a:prstGeom prst="rect">
            <a:avLst/>
          </a:prstGeom>
          <a:noFill/>
        </p:spPr>
        <p:txBody>
          <a:bodyPr wrap="square" rtlCol="0">
            <a:spAutoFit/>
          </a:bodyPr>
          <a:lstStyle/>
          <a:p>
            <a:r>
              <a:rPr lang="en-US" sz="1000" b="1" dirty="0">
                <a:solidFill>
                  <a:srgbClr val="000000"/>
                </a:solidFill>
                <a:latin typeface="Arial"/>
              </a:rPr>
              <a:t>Block Level Protocol</a:t>
            </a:r>
          </a:p>
        </p:txBody>
      </p:sp>
      <p:sp>
        <p:nvSpPr>
          <p:cNvPr id="20" name="TextBox 19"/>
          <p:cNvSpPr txBox="1"/>
          <p:nvPr/>
        </p:nvSpPr>
        <p:spPr>
          <a:xfrm>
            <a:off x="256110" y="5591063"/>
            <a:ext cx="3020407" cy="577081"/>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r>
              <a:rPr lang="en-US" sz="1050" dirty="0">
                <a:solidFill>
                  <a:srgbClr val="000000"/>
                </a:solidFill>
              </a:rPr>
              <a:t>Block level protocols can be applied to the return port - but the port can be omitted and just the function name specified</a:t>
            </a:r>
          </a:p>
        </p:txBody>
      </p:sp>
      <p:sp>
        <p:nvSpPr>
          <p:cNvPr id="24" name="Snip Same Side Corner Rectangle 23"/>
          <p:cNvSpPr/>
          <p:nvPr/>
        </p:nvSpPr>
        <p:spPr>
          <a:xfrm rot="16200000">
            <a:off x="3891420" y="3090633"/>
            <a:ext cx="716689"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26" name="TextBox 25"/>
          <p:cNvSpPr txBox="1"/>
          <p:nvPr/>
        </p:nvSpPr>
        <p:spPr>
          <a:xfrm>
            <a:off x="3513978" y="3700216"/>
            <a:ext cx="1820994" cy="246221"/>
          </a:xfrm>
          <a:prstGeom prst="rect">
            <a:avLst/>
          </a:prstGeom>
          <a:noFill/>
        </p:spPr>
        <p:txBody>
          <a:bodyPr wrap="square" rtlCol="0">
            <a:spAutoFit/>
          </a:bodyPr>
          <a:lstStyle/>
          <a:p>
            <a:r>
              <a:rPr lang="en-US" sz="1000" b="1" dirty="0">
                <a:solidFill>
                  <a:srgbClr val="000000"/>
                </a:solidFill>
                <a:latin typeface="Arial"/>
              </a:rPr>
              <a:t>AXI4 Interfaces</a:t>
            </a:r>
          </a:p>
        </p:txBody>
      </p:sp>
      <p:pic>
        <p:nvPicPr>
          <p:cNvPr id="3" name="Picture 2">
            <a:extLst>
              <a:ext uri="{FF2B5EF4-FFF2-40B4-BE49-F238E27FC236}">
                <a16:creationId xmlns:a16="http://schemas.microsoft.com/office/drawing/2014/main" id="{6CDF4952-B2E4-47D9-9E58-263239D2AC2B}"/>
              </a:ext>
            </a:extLst>
          </p:cNvPr>
          <p:cNvPicPr>
            <a:picLocks noChangeAspect="1"/>
          </p:cNvPicPr>
          <p:nvPr/>
        </p:nvPicPr>
        <p:blipFill>
          <a:blip r:embed="rId3"/>
          <a:stretch>
            <a:fillRect/>
          </a:stretch>
        </p:blipFill>
        <p:spPr>
          <a:xfrm>
            <a:off x="4863148" y="1994545"/>
            <a:ext cx="7072744" cy="4332908"/>
          </a:xfrm>
          <a:prstGeom prst="rect">
            <a:avLst/>
          </a:prstGeom>
        </p:spPr>
      </p:pic>
      <p:pic>
        <p:nvPicPr>
          <p:cNvPr id="5" name="Picture 4">
            <a:extLst>
              <a:ext uri="{FF2B5EF4-FFF2-40B4-BE49-F238E27FC236}">
                <a16:creationId xmlns:a16="http://schemas.microsoft.com/office/drawing/2014/main" id="{C6D70ED4-0AB2-4459-AC5B-EA52280D88CB}"/>
              </a:ext>
            </a:extLst>
          </p:cNvPr>
          <p:cNvPicPr>
            <a:picLocks noChangeAspect="1"/>
          </p:cNvPicPr>
          <p:nvPr/>
        </p:nvPicPr>
        <p:blipFill>
          <a:blip r:embed="rId4"/>
          <a:stretch>
            <a:fillRect/>
          </a:stretch>
        </p:blipFill>
        <p:spPr>
          <a:xfrm>
            <a:off x="1497876" y="4731690"/>
            <a:ext cx="1975748" cy="835110"/>
          </a:xfrm>
          <a:prstGeom prst="rect">
            <a:avLst/>
          </a:prstGeom>
        </p:spPr>
      </p:pic>
    </p:spTree>
    <p:extLst>
      <p:ext uri="{BB962C8B-B14F-4D97-AF65-F5344CB8AC3E}">
        <p14:creationId xmlns:p14="http://schemas.microsoft.com/office/powerpoint/2010/main" val="364702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Types</a:t>
            </a:r>
          </a:p>
        </p:txBody>
      </p:sp>
      <p:sp>
        <p:nvSpPr>
          <p:cNvPr id="57" name="Content Placeholder 2"/>
          <p:cNvSpPr>
            <a:spLocks noGrp="1"/>
          </p:cNvSpPr>
          <p:nvPr>
            <p:ph sz="half" idx="1"/>
          </p:nvPr>
        </p:nvSpPr>
        <p:spPr/>
        <p:txBody>
          <a:bodyPr/>
          <a:lstStyle/>
          <a:p>
            <a:r>
              <a:rPr lang="en-US" dirty="0"/>
              <a:t>Multiple interface protocols </a:t>
            </a:r>
          </a:p>
          <a:p>
            <a:pPr lvl="1"/>
            <a:r>
              <a:rPr lang="en-US" dirty="0"/>
              <a:t>Every combination of C </a:t>
            </a:r>
            <a:br>
              <a:rPr lang="en-US" dirty="0"/>
            </a:br>
            <a:r>
              <a:rPr lang="en-US" dirty="0"/>
              <a:t>argument and port protocol </a:t>
            </a:r>
            <a:br>
              <a:rPr lang="en-US" dirty="0"/>
            </a:br>
            <a:r>
              <a:rPr lang="en-US" u="sng" dirty="0"/>
              <a:t>is not </a:t>
            </a:r>
            <a:r>
              <a:rPr lang="en-US" dirty="0"/>
              <a:t>supported</a:t>
            </a:r>
          </a:p>
          <a:p>
            <a:pPr lvl="1"/>
            <a:r>
              <a:rPr lang="en-US" dirty="0"/>
              <a:t>It may require a code </a:t>
            </a:r>
            <a:br>
              <a:rPr lang="en-US" dirty="0"/>
            </a:br>
            <a:r>
              <a:rPr lang="en-US" dirty="0"/>
              <a:t>modification to implement a </a:t>
            </a:r>
            <a:br>
              <a:rPr lang="en-US" dirty="0"/>
            </a:br>
            <a:r>
              <a:rPr lang="en-US" dirty="0"/>
              <a:t>specific IO protocol</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56</a:t>
            </a:fld>
            <a:endParaRPr lang="en-US" dirty="0">
              <a:solidFill>
                <a:srgbClr val="0C0C0C">
                  <a:tint val="75000"/>
                </a:srgbClr>
              </a:solidFill>
              <a:latin typeface="Arial"/>
            </a:endParaRPr>
          </a:p>
        </p:txBody>
      </p:sp>
      <p:sp>
        <p:nvSpPr>
          <p:cNvPr id="38" name="Snip Same Side Corner Rectangle 37"/>
          <p:cNvSpPr/>
          <p:nvPr/>
        </p:nvSpPr>
        <p:spPr>
          <a:xfrm rot="16200000">
            <a:off x="5158668" y="2902836"/>
            <a:ext cx="542683" cy="2206616"/>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41" name="TextBox 40"/>
          <p:cNvSpPr txBox="1"/>
          <p:nvPr/>
        </p:nvSpPr>
        <p:spPr>
          <a:xfrm>
            <a:off x="4019502" y="3888782"/>
            <a:ext cx="2150120" cy="276999"/>
          </a:xfrm>
          <a:prstGeom prst="rect">
            <a:avLst/>
          </a:prstGeom>
          <a:noFill/>
        </p:spPr>
        <p:txBody>
          <a:bodyPr wrap="square" rtlCol="0">
            <a:spAutoFit/>
          </a:bodyPr>
          <a:lstStyle/>
          <a:p>
            <a:pPr defTabSz="914400"/>
            <a:r>
              <a:rPr lang="en-US" sz="1200" b="1" dirty="0">
                <a:solidFill>
                  <a:srgbClr val="000000"/>
                </a:solidFill>
                <a:latin typeface="Arial"/>
              </a:rPr>
              <a:t>No IO Protocol</a:t>
            </a:r>
          </a:p>
        </p:txBody>
      </p:sp>
      <p:sp>
        <p:nvSpPr>
          <p:cNvPr id="43" name="Snip Same Side Corner Rectangle 42"/>
          <p:cNvSpPr/>
          <p:nvPr/>
        </p:nvSpPr>
        <p:spPr>
          <a:xfrm rot="16200000">
            <a:off x="4932048" y="3672140"/>
            <a:ext cx="989939" cy="220063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45" name="TextBox 44"/>
          <p:cNvSpPr txBox="1"/>
          <p:nvPr/>
        </p:nvSpPr>
        <p:spPr>
          <a:xfrm>
            <a:off x="3994040" y="4612497"/>
            <a:ext cx="3020407" cy="276999"/>
          </a:xfrm>
          <a:prstGeom prst="rect">
            <a:avLst/>
          </a:prstGeom>
          <a:noFill/>
        </p:spPr>
        <p:txBody>
          <a:bodyPr wrap="square" rtlCol="0">
            <a:spAutoFit/>
          </a:bodyPr>
          <a:lstStyle/>
          <a:p>
            <a:pPr defTabSz="914400"/>
            <a:r>
              <a:rPr lang="en-US" sz="1200" b="1" dirty="0">
                <a:solidFill>
                  <a:srgbClr val="000000"/>
                </a:solidFill>
                <a:latin typeface="Arial"/>
              </a:rPr>
              <a:t>Wire handshake protocols</a:t>
            </a:r>
          </a:p>
        </p:txBody>
      </p:sp>
      <p:sp>
        <p:nvSpPr>
          <p:cNvPr id="46" name="Snip Same Side Corner Rectangle 45"/>
          <p:cNvSpPr/>
          <p:nvPr/>
        </p:nvSpPr>
        <p:spPr>
          <a:xfrm rot="16200000">
            <a:off x="5054429" y="4558027"/>
            <a:ext cx="800034" cy="2255490"/>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50" name="TextBox 49"/>
          <p:cNvSpPr txBox="1"/>
          <p:nvPr/>
        </p:nvSpPr>
        <p:spPr>
          <a:xfrm>
            <a:off x="4022654" y="5539143"/>
            <a:ext cx="2866825" cy="461665"/>
          </a:xfrm>
          <a:prstGeom prst="rect">
            <a:avLst/>
          </a:prstGeom>
          <a:noFill/>
        </p:spPr>
        <p:txBody>
          <a:bodyPr wrap="square" rtlCol="0">
            <a:spAutoFit/>
          </a:bodyPr>
          <a:lstStyle/>
          <a:p>
            <a:pPr defTabSz="914400"/>
            <a:r>
              <a:rPr lang="en-US" sz="1200" b="1" dirty="0">
                <a:solidFill>
                  <a:srgbClr val="000000"/>
                </a:solidFill>
                <a:latin typeface="Arial"/>
              </a:rPr>
              <a:t>Memory protocols : RAM</a:t>
            </a:r>
          </a:p>
          <a:p>
            <a:pPr defTabSz="914400"/>
            <a:r>
              <a:rPr lang="en-US" sz="1200" b="1" dirty="0">
                <a:solidFill>
                  <a:srgbClr val="000000"/>
                </a:solidFill>
                <a:latin typeface="Arial"/>
              </a:rPr>
              <a:t>	          : FIFO</a:t>
            </a:r>
          </a:p>
        </p:txBody>
      </p:sp>
      <p:sp>
        <p:nvSpPr>
          <p:cNvPr id="52" name="Snip Same Side Corner Rectangle 51"/>
          <p:cNvSpPr/>
          <p:nvPr/>
        </p:nvSpPr>
        <p:spPr>
          <a:xfrm rot="16200000">
            <a:off x="5284294" y="5156499"/>
            <a:ext cx="286424" cy="2201614"/>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54" name="TextBox 53"/>
          <p:cNvSpPr txBox="1"/>
          <p:nvPr/>
        </p:nvSpPr>
        <p:spPr>
          <a:xfrm>
            <a:off x="4304449" y="6104078"/>
            <a:ext cx="1515866" cy="276999"/>
          </a:xfrm>
          <a:prstGeom prst="rect">
            <a:avLst/>
          </a:prstGeom>
          <a:noFill/>
        </p:spPr>
        <p:txBody>
          <a:bodyPr wrap="square" rtlCol="0">
            <a:spAutoFit/>
          </a:bodyPr>
          <a:lstStyle/>
          <a:p>
            <a:pPr defTabSz="914400"/>
            <a:r>
              <a:rPr lang="en-US" sz="1200" b="1" dirty="0">
                <a:solidFill>
                  <a:srgbClr val="000000"/>
                </a:solidFill>
                <a:latin typeface="Arial"/>
              </a:rPr>
              <a:t>Bus protocols</a:t>
            </a:r>
          </a:p>
        </p:txBody>
      </p:sp>
      <p:sp>
        <p:nvSpPr>
          <p:cNvPr id="55" name="Snip Same Side Corner Rectangle 54"/>
          <p:cNvSpPr/>
          <p:nvPr/>
        </p:nvSpPr>
        <p:spPr>
          <a:xfrm rot="16200000">
            <a:off x="5059161" y="1460126"/>
            <a:ext cx="735716" cy="2200635"/>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dirty="0">
              <a:solidFill>
                <a:srgbClr val="000000"/>
              </a:solidFill>
              <a:latin typeface="Arial"/>
            </a:endParaRPr>
          </a:p>
        </p:txBody>
      </p:sp>
      <p:sp>
        <p:nvSpPr>
          <p:cNvPr id="56" name="TextBox 55"/>
          <p:cNvSpPr txBox="1"/>
          <p:nvPr/>
        </p:nvSpPr>
        <p:spPr>
          <a:xfrm>
            <a:off x="3956306" y="2391189"/>
            <a:ext cx="2710867" cy="276999"/>
          </a:xfrm>
          <a:prstGeom prst="rect">
            <a:avLst/>
          </a:prstGeom>
          <a:noFill/>
        </p:spPr>
        <p:txBody>
          <a:bodyPr wrap="square" rtlCol="0">
            <a:spAutoFit/>
          </a:bodyPr>
          <a:lstStyle/>
          <a:p>
            <a:pPr defTabSz="914400"/>
            <a:r>
              <a:rPr lang="en-US" sz="1200" b="1" dirty="0">
                <a:solidFill>
                  <a:srgbClr val="000000"/>
                </a:solidFill>
                <a:latin typeface="Arial"/>
              </a:rPr>
              <a:t>Block Level Protocol</a:t>
            </a:r>
          </a:p>
        </p:txBody>
      </p:sp>
      <p:sp>
        <p:nvSpPr>
          <p:cNvPr id="20" name="TextBox 19"/>
          <p:cNvSpPr txBox="1"/>
          <p:nvPr/>
        </p:nvSpPr>
        <p:spPr>
          <a:xfrm>
            <a:off x="976209" y="5825553"/>
            <a:ext cx="3020407" cy="577081"/>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defTabSz="914400"/>
            <a:r>
              <a:rPr lang="en-US" sz="1050" dirty="0">
                <a:solidFill>
                  <a:srgbClr val="000000"/>
                </a:solidFill>
                <a:latin typeface="Arial"/>
              </a:rPr>
              <a:t>Block level protocols can be applied to the return port - but the port can be omitted and just the function name specified</a:t>
            </a:r>
          </a:p>
        </p:txBody>
      </p:sp>
      <p:sp>
        <p:nvSpPr>
          <p:cNvPr id="22" name="Slide Number Placeholder 4"/>
          <p:cNvSpPr txBox="1">
            <a:spLocks/>
          </p:cNvSpPr>
          <p:nvPr/>
        </p:nvSpPr>
        <p:spPr>
          <a:xfrm>
            <a:off x="577965" y="6204567"/>
            <a:ext cx="1117309" cy="244475"/>
          </a:xfrm>
          <a:prstGeom prst="rect">
            <a:avLst/>
          </a:prstGeom>
        </p:spPr>
        <p:txBody>
          <a:bodyPr/>
          <a:lstStyle/>
          <a:p>
            <a:pPr defTabSz="457200">
              <a:defRPr/>
            </a:pPr>
            <a:r>
              <a:rPr lang="en-US" sz="1000">
                <a:solidFill>
                  <a:srgbClr val="FFFFFF"/>
                </a:solidFill>
                <a:latin typeface="Arial"/>
                <a:ea typeface="ＭＳ Ｐゴシック" pitchFamily="34" charset="-128"/>
                <a:cs typeface="Arial" charset="0"/>
              </a:rPr>
              <a:t>22- </a:t>
            </a:r>
            <a:fld id="{0E88F696-905B-490D-9D4B-033243675593}" type="slidenum">
              <a:rPr lang="en-US" sz="1000">
                <a:solidFill>
                  <a:srgbClr val="FFFFFF"/>
                </a:solidFill>
                <a:latin typeface="Arial"/>
                <a:ea typeface="ＭＳ Ｐゴシック" pitchFamily="34" charset="-128"/>
                <a:cs typeface="Arial" charset="0"/>
              </a:rPr>
              <a:pPr defTabSz="457200">
                <a:defRPr/>
              </a:pPr>
              <a:t>56</a:t>
            </a:fld>
            <a:endParaRPr lang="en-US" sz="1000" dirty="0">
              <a:solidFill>
                <a:srgbClr val="FFFFFF"/>
              </a:solidFill>
              <a:latin typeface="Arial"/>
              <a:ea typeface="ＭＳ Ｐゴシック" pitchFamily="34" charset="-128"/>
              <a:cs typeface="Arial" charset="0"/>
            </a:endParaRPr>
          </a:p>
        </p:txBody>
      </p:sp>
      <p:pic>
        <p:nvPicPr>
          <p:cNvPr id="21" name="Picture 20"/>
          <p:cNvPicPr>
            <a:picLocks noChangeAspect="1"/>
          </p:cNvPicPr>
          <p:nvPr/>
        </p:nvPicPr>
        <p:blipFill>
          <a:blip r:embed="rId3"/>
          <a:stretch>
            <a:fillRect/>
          </a:stretch>
        </p:blipFill>
        <p:spPr>
          <a:xfrm>
            <a:off x="6528314" y="1455938"/>
            <a:ext cx="5252405" cy="4934282"/>
          </a:xfrm>
          <a:prstGeom prst="rect">
            <a:avLst/>
          </a:prstGeom>
        </p:spPr>
      </p:pic>
      <p:sp>
        <p:nvSpPr>
          <p:cNvPr id="24" name="Snip Same Side Corner Rectangle 23"/>
          <p:cNvSpPr/>
          <p:nvPr/>
        </p:nvSpPr>
        <p:spPr>
          <a:xfrm rot="16200000">
            <a:off x="5031886" y="2223116"/>
            <a:ext cx="806501" cy="2216872"/>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dirty="0">
              <a:solidFill>
                <a:srgbClr val="000000"/>
              </a:solidFill>
              <a:latin typeface="Arial"/>
            </a:endParaRPr>
          </a:p>
        </p:txBody>
      </p:sp>
      <p:sp>
        <p:nvSpPr>
          <p:cNvPr id="26" name="TextBox 25"/>
          <p:cNvSpPr txBox="1"/>
          <p:nvPr/>
        </p:nvSpPr>
        <p:spPr>
          <a:xfrm>
            <a:off x="4089048" y="3167900"/>
            <a:ext cx="2041087" cy="276999"/>
          </a:xfrm>
          <a:prstGeom prst="rect">
            <a:avLst/>
          </a:prstGeom>
          <a:noFill/>
        </p:spPr>
        <p:txBody>
          <a:bodyPr wrap="square" rtlCol="0">
            <a:spAutoFit/>
          </a:bodyPr>
          <a:lstStyle/>
          <a:p>
            <a:pPr defTabSz="914400"/>
            <a:r>
              <a:rPr lang="en-US" sz="1200" b="1" dirty="0">
                <a:solidFill>
                  <a:srgbClr val="000000"/>
                </a:solidFill>
                <a:latin typeface="Arial"/>
              </a:rPr>
              <a:t>AXI4 Interfaces</a:t>
            </a:r>
          </a:p>
        </p:txBody>
      </p:sp>
      <p:pic>
        <p:nvPicPr>
          <p:cNvPr id="8" name="Picture 7"/>
          <p:cNvPicPr>
            <a:picLocks noChangeAspect="1"/>
          </p:cNvPicPr>
          <p:nvPr/>
        </p:nvPicPr>
        <p:blipFill>
          <a:blip r:embed="rId4"/>
          <a:stretch>
            <a:fillRect/>
          </a:stretch>
        </p:blipFill>
        <p:spPr>
          <a:xfrm>
            <a:off x="964202" y="5451849"/>
            <a:ext cx="3362008" cy="351483"/>
          </a:xfrm>
          <a:prstGeom prst="rect">
            <a:avLst/>
          </a:prstGeom>
        </p:spPr>
      </p:pic>
      <p:sp>
        <p:nvSpPr>
          <p:cNvPr id="27" name="Snip Same Side Corner Rectangle 26"/>
          <p:cNvSpPr/>
          <p:nvPr/>
        </p:nvSpPr>
        <p:spPr>
          <a:xfrm rot="16200000">
            <a:off x="5018408" y="4593561"/>
            <a:ext cx="818323" cy="2202711"/>
          </a:xfrm>
          <a:prstGeom prst="snip2SameRect">
            <a:avLst/>
          </a:prstGeom>
          <a:noFill/>
          <a:ln w="38100">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914400"/>
            <a:endParaRPr lang="en-US" dirty="0">
              <a:solidFill>
                <a:srgbClr val="0C0C0C"/>
              </a:solidFill>
              <a:latin typeface="Arial"/>
            </a:endParaRPr>
          </a:p>
        </p:txBody>
      </p:sp>
    </p:spTree>
    <p:extLst>
      <p:ext uri="{BB962C8B-B14F-4D97-AF65-F5344CB8AC3E}">
        <p14:creationId xmlns:p14="http://schemas.microsoft.com/office/powerpoint/2010/main" val="1913727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IO Protocols</a:t>
            </a:r>
          </a:p>
        </p:txBody>
      </p:sp>
      <p:sp>
        <p:nvSpPr>
          <p:cNvPr id="3" name="Content Placeholder 2"/>
          <p:cNvSpPr>
            <a:spLocks noGrp="1"/>
          </p:cNvSpPr>
          <p:nvPr>
            <p:ph idx="1"/>
          </p:nvPr>
        </p:nvSpPr>
        <p:spPr>
          <a:xfrm>
            <a:off x="579119" y="1112520"/>
            <a:ext cx="11033760" cy="4632960"/>
          </a:xfrm>
        </p:spPr>
        <p:txBody>
          <a:bodyPr/>
          <a:lstStyle/>
          <a:p>
            <a:r>
              <a:rPr lang="en-US" sz="2000" dirty="0"/>
              <a:t>Memory protocols can be inferred from array and pointer arguments</a:t>
            </a:r>
          </a:p>
          <a:p>
            <a:pPr lvl="1"/>
            <a:r>
              <a:rPr lang="en-US" sz="1800" dirty="0"/>
              <a:t>Array arguments can be synthesized to RAM or FIFO ports</a:t>
            </a:r>
          </a:p>
          <a:p>
            <a:pPr lvl="2"/>
            <a:r>
              <a:rPr lang="en-US" sz="1400" dirty="0"/>
              <a:t>When FIFOs specified on array ports, the ports must be read-only or write-only</a:t>
            </a:r>
          </a:p>
          <a:p>
            <a:pPr lvl="1"/>
            <a:r>
              <a:rPr lang="en-US" sz="1800" dirty="0"/>
              <a:t>Pointer (and References in C++) can be synthesized to FIFO ports</a:t>
            </a:r>
          </a:p>
          <a:p>
            <a:r>
              <a:rPr lang="en-US" sz="2000" dirty="0"/>
              <a:t>RAM ports</a:t>
            </a:r>
          </a:p>
          <a:p>
            <a:pPr lvl="1"/>
            <a:r>
              <a:rPr lang="en-US" sz="1800" dirty="0"/>
              <a:t>Support arbitrary/random accesses</a:t>
            </a:r>
          </a:p>
          <a:p>
            <a:pPr lvl="1"/>
            <a:r>
              <a:rPr lang="en-US" sz="1800" dirty="0"/>
              <a:t>Specify the array targets using the BIND_STORAGE pragma for </a:t>
            </a:r>
            <a:r>
              <a:rPr lang="en-US" sz="1800" dirty="0" err="1"/>
              <a:t>ap_memory</a:t>
            </a:r>
            <a:r>
              <a:rPr lang="en-US" sz="1800" dirty="0"/>
              <a:t> interface</a:t>
            </a:r>
          </a:p>
          <a:p>
            <a:pPr lvl="2"/>
            <a:r>
              <a:rPr lang="en-US" sz="1400" dirty="0"/>
              <a:t>If no target is specified, </a:t>
            </a:r>
            <a:r>
              <a:rPr lang="en-US" sz="1400" dirty="0" err="1"/>
              <a:t>Vitis</a:t>
            </a:r>
            <a:r>
              <a:rPr lang="en-US" sz="1400" dirty="0"/>
              <a:t> HLS determines whether to use a single or dual-port RAM interface</a:t>
            </a:r>
          </a:p>
          <a:p>
            <a:pPr lvl="1"/>
            <a:r>
              <a:rPr lang="en-US" sz="1800" dirty="0"/>
              <a:t>Requires two cycles read access: generate address, read data</a:t>
            </a:r>
          </a:p>
          <a:p>
            <a:pPr lvl="2"/>
            <a:r>
              <a:rPr lang="en-US" sz="1400" dirty="0"/>
              <a:t>Pipelining can reduce this overhead by overlapping generation with reading</a:t>
            </a:r>
          </a:p>
          <a:p>
            <a:r>
              <a:rPr lang="en-US" sz="2000" dirty="0"/>
              <a:t>FIFO ports</a:t>
            </a:r>
          </a:p>
          <a:p>
            <a:pPr lvl="1"/>
            <a:r>
              <a:rPr lang="en-US" sz="1800" dirty="0"/>
              <a:t>Require read and writes to be sequential/streaming</a:t>
            </a:r>
          </a:p>
          <a:p>
            <a:pPr lvl="1"/>
            <a:r>
              <a:rPr lang="en-US" sz="1800" dirty="0"/>
              <a:t>Always uses a standard FIFO (single-port) model</a:t>
            </a:r>
          </a:p>
          <a:p>
            <a:pPr lvl="1"/>
            <a:r>
              <a:rPr lang="en-US" sz="1800" dirty="0"/>
              <a:t>Single cycle for both reads and writes</a:t>
            </a:r>
          </a:p>
          <a:p>
            <a:pPr lvl="1"/>
            <a:endParaRPr lang="en-US" sz="1800" dirty="0"/>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57</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IO Protocols</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58</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lstStyle/>
          <a:p>
            <a:r>
              <a:rPr lang="en-US" dirty="0"/>
              <a:t>Memory protocols can be inferred from array and pointer arguments</a:t>
            </a:r>
          </a:p>
          <a:p>
            <a:pPr lvl="1"/>
            <a:r>
              <a:rPr lang="en-US" dirty="0"/>
              <a:t>Array arguments can be synthesized to RAM or FIFO ports</a:t>
            </a:r>
          </a:p>
          <a:p>
            <a:pPr lvl="2"/>
            <a:r>
              <a:rPr lang="en-US" dirty="0"/>
              <a:t>When FIFOs specified on array ports, the ports must be read-only or write-only</a:t>
            </a:r>
          </a:p>
          <a:p>
            <a:pPr lvl="1"/>
            <a:r>
              <a:rPr lang="en-US" dirty="0"/>
              <a:t>Pointer (and References in C++) can be synthesized to FIFO ports</a:t>
            </a:r>
          </a:p>
          <a:p>
            <a:r>
              <a:rPr lang="en-US" dirty="0"/>
              <a:t>RAM ports</a:t>
            </a:r>
          </a:p>
          <a:p>
            <a:pPr lvl="1"/>
            <a:r>
              <a:rPr lang="en-US" dirty="0"/>
              <a:t>Support arbitrary/random accesses</a:t>
            </a:r>
          </a:p>
          <a:p>
            <a:pPr lvl="1"/>
            <a:r>
              <a:rPr lang="en-US" dirty="0">
                <a:highlight>
                  <a:srgbClr val="FFFF00"/>
                </a:highlight>
              </a:rPr>
              <a:t>Specify the array targets using the BIND_STORAGE pragma for </a:t>
            </a:r>
            <a:r>
              <a:rPr lang="en-US" dirty="0" err="1">
                <a:highlight>
                  <a:srgbClr val="FFFF00"/>
                </a:highlight>
              </a:rPr>
              <a:t>ap_memory</a:t>
            </a:r>
            <a:r>
              <a:rPr lang="en-US" dirty="0">
                <a:highlight>
                  <a:srgbClr val="FFFF00"/>
                </a:highlight>
              </a:rPr>
              <a:t> interface</a:t>
            </a:r>
          </a:p>
          <a:p>
            <a:pPr lvl="2"/>
            <a:r>
              <a:rPr lang="en-US" dirty="0">
                <a:highlight>
                  <a:srgbClr val="FFFF00"/>
                </a:highlight>
              </a:rPr>
              <a:t>If no target is specified, </a:t>
            </a:r>
            <a:r>
              <a:rPr lang="en-US" dirty="0" err="1">
                <a:highlight>
                  <a:srgbClr val="FFFF00"/>
                </a:highlight>
              </a:rPr>
              <a:t>Vitis</a:t>
            </a:r>
            <a:r>
              <a:rPr lang="en-US" dirty="0">
                <a:highlight>
                  <a:srgbClr val="FFFF00"/>
                </a:highlight>
              </a:rPr>
              <a:t> HLS determines whether to use a single or dual-port RAM interface</a:t>
            </a:r>
          </a:p>
          <a:p>
            <a:pPr lvl="1"/>
            <a:r>
              <a:rPr lang="en-US" strike="sngStrike" dirty="0"/>
              <a:t>May be implemented with Dual-Port RAMs to increase the bandwidth</a:t>
            </a:r>
          </a:p>
          <a:p>
            <a:pPr lvl="2"/>
            <a:r>
              <a:rPr lang="en-US" strike="sngStrike" dirty="0"/>
              <a:t>The default is a Dual-Port RAM interface</a:t>
            </a:r>
          </a:p>
          <a:p>
            <a:pPr lvl="1"/>
            <a:r>
              <a:rPr lang="en-US" dirty="0"/>
              <a:t>Requires two cycles read access: generate address, read data</a:t>
            </a:r>
          </a:p>
          <a:p>
            <a:pPr lvl="2"/>
            <a:r>
              <a:rPr lang="en-US" dirty="0"/>
              <a:t>Pipelining can reduce this overhead by overlapping generation with reading</a:t>
            </a:r>
          </a:p>
          <a:p>
            <a:r>
              <a:rPr lang="en-US" dirty="0"/>
              <a:t>FIFO ports</a:t>
            </a:r>
          </a:p>
          <a:p>
            <a:pPr lvl="1"/>
            <a:r>
              <a:rPr lang="en-US" dirty="0"/>
              <a:t>Require read and writes to be sequential/streaming</a:t>
            </a:r>
          </a:p>
          <a:p>
            <a:pPr lvl="1"/>
            <a:r>
              <a:rPr lang="en-US" dirty="0"/>
              <a:t>Always uses a standard FIFO (single-port) model</a:t>
            </a:r>
          </a:p>
          <a:p>
            <a:pPr lvl="1"/>
            <a:r>
              <a:rPr lang="en-US" dirty="0"/>
              <a:t>Single cycle for both reads and writes</a:t>
            </a:r>
          </a:p>
          <a:p>
            <a:pPr lvl="1"/>
            <a:endParaRPr lang="en-US" dirty="0"/>
          </a:p>
        </p:txBody>
      </p:sp>
      <p:sp>
        <p:nvSpPr>
          <p:cNvPr id="6"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58</a:t>
            </a:fld>
            <a:endParaRPr lang="en-US" sz="1000" dirty="0">
              <a:solidFill>
                <a:srgbClr val="FFFFFF"/>
              </a:solidFill>
              <a:latin typeface="Arial" charset="0"/>
              <a:ea typeface="ＭＳ Ｐゴシック" pitchFamily="34" charset="-128"/>
              <a:cs typeface="Arial"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IO Protocols: Ports Generated</a:t>
            </a:r>
          </a:p>
        </p:txBody>
      </p:sp>
      <p:sp>
        <p:nvSpPr>
          <p:cNvPr id="3" name="Content Placeholder 2"/>
          <p:cNvSpPr>
            <a:spLocks noGrp="1"/>
          </p:cNvSpPr>
          <p:nvPr>
            <p:ph idx="1"/>
          </p:nvPr>
        </p:nvSpPr>
        <p:spPr>
          <a:xfrm>
            <a:off x="574777" y="1214204"/>
            <a:ext cx="7843562" cy="4632960"/>
          </a:xfrm>
        </p:spPr>
        <p:txBody>
          <a:bodyPr/>
          <a:lstStyle/>
          <a:p>
            <a:r>
              <a:rPr lang="en-US" sz="2000" dirty="0"/>
              <a:t>RAM Ports</a:t>
            </a:r>
          </a:p>
          <a:p>
            <a:pPr lvl="1"/>
            <a:r>
              <a:rPr lang="en-US" sz="1800" dirty="0"/>
              <a:t>Created by protocol </a:t>
            </a:r>
            <a:r>
              <a:rPr lang="en-US" sz="1800" dirty="0" err="1"/>
              <a:t>ap_memory</a:t>
            </a:r>
            <a:endParaRPr lang="en-US" sz="1800" dirty="0">
              <a:highlight>
                <a:srgbClr val="FFFF00"/>
              </a:highlight>
            </a:endParaRPr>
          </a:p>
          <a:p>
            <a:pPr lvl="1"/>
            <a:r>
              <a:rPr lang="en-US" sz="1800" dirty="0"/>
              <a:t>Given an array specified on the interface</a:t>
            </a:r>
          </a:p>
          <a:p>
            <a:pPr lvl="1"/>
            <a:r>
              <a:rPr lang="en-US" sz="1800" dirty="0"/>
              <a:t>Ports are generated for data, address &amp; control</a:t>
            </a:r>
          </a:p>
          <a:p>
            <a:pPr lvl="2"/>
            <a:r>
              <a:rPr lang="en-US" sz="1400" dirty="0"/>
              <a:t>Example shows a single port RAM</a:t>
            </a:r>
          </a:p>
          <a:p>
            <a:pPr lvl="2"/>
            <a:r>
              <a:rPr lang="en-US" sz="1400" dirty="0"/>
              <a:t>Vits will automatically implement a dual-port interface to increase the bandwidth if it will reduce the II(initiation interval)</a:t>
            </a:r>
          </a:p>
          <a:p>
            <a:pPr lvl="1"/>
            <a:r>
              <a:rPr lang="en-US" sz="1800" dirty="0"/>
              <a:t>Using BIND_STORAGE pragma to specify the array targets</a:t>
            </a:r>
          </a:p>
          <a:p>
            <a:pPr lvl="2"/>
            <a:r>
              <a:rPr lang="en-US" sz="1400" dirty="0"/>
              <a:t>If not, </a:t>
            </a:r>
            <a:r>
              <a:rPr lang="en-US" sz="1400" dirty="0" err="1"/>
              <a:t>Vitis</a:t>
            </a:r>
            <a:r>
              <a:rPr lang="en-US" sz="1400" dirty="0"/>
              <a:t> HLS determines whether to use a single or dual port RAM interface</a:t>
            </a:r>
          </a:p>
          <a:p>
            <a:r>
              <a:rPr lang="en-US" sz="2000" dirty="0"/>
              <a:t>FIFO Ports</a:t>
            </a:r>
          </a:p>
          <a:p>
            <a:pPr lvl="1"/>
            <a:r>
              <a:rPr lang="en-US" sz="1800" dirty="0"/>
              <a:t>Created by protocol ap_fifo</a:t>
            </a:r>
          </a:p>
          <a:p>
            <a:pPr lvl="1"/>
            <a:r>
              <a:rPr lang="en-US" sz="1800" dirty="0"/>
              <a:t>Can be used on arrays, pointers and references</a:t>
            </a:r>
          </a:p>
          <a:p>
            <a:pPr lvl="1"/>
            <a:r>
              <a:rPr lang="en-US" sz="1800" dirty="0"/>
              <a:t>Standard Read/Write, Full/Empty ports generated</a:t>
            </a:r>
          </a:p>
          <a:p>
            <a:pPr lvl="2"/>
            <a:r>
              <a:rPr lang="en-US" sz="1400" dirty="0"/>
              <a:t>Arrays: must use separate arrays for read and write</a:t>
            </a:r>
          </a:p>
          <a:p>
            <a:pPr lvl="2"/>
            <a:r>
              <a:rPr lang="en-US" sz="1400" dirty="0"/>
              <a:t>Pointers/References: split into In and Out ports</a:t>
            </a:r>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59</a:t>
            </a:fld>
            <a:endParaRPr lang="en-US" dirty="0"/>
          </a:p>
        </p:txBody>
      </p:sp>
      <p:sp>
        <p:nvSpPr>
          <p:cNvPr id="35" name="Rectangle 34">
            <a:extLst>
              <a:ext uri="{FF2B5EF4-FFF2-40B4-BE49-F238E27FC236}">
                <a16:creationId xmlns:a16="http://schemas.microsoft.com/office/drawing/2014/main" id="{60172596-9611-4749-8A59-3710C3508EAB}"/>
              </a:ext>
            </a:extLst>
          </p:cNvPr>
          <p:cNvSpPr/>
          <p:nvPr/>
        </p:nvSpPr>
        <p:spPr>
          <a:xfrm>
            <a:off x="8667650" y="2390716"/>
            <a:ext cx="1791767" cy="960125"/>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36" name="TextBox 35">
            <a:extLst>
              <a:ext uri="{FF2B5EF4-FFF2-40B4-BE49-F238E27FC236}">
                <a16:creationId xmlns:a16="http://schemas.microsoft.com/office/drawing/2014/main" id="{C50EACD5-E873-4730-99B1-4731610A5C61}"/>
              </a:ext>
            </a:extLst>
          </p:cNvPr>
          <p:cNvSpPr txBox="1"/>
          <p:nvPr/>
        </p:nvSpPr>
        <p:spPr>
          <a:xfrm>
            <a:off x="9327014" y="2390714"/>
            <a:ext cx="442749"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rPr>
              <a:t>ram</a:t>
            </a:r>
          </a:p>
        </p:txBody>
      </p:sp>
      <p:sp>
        <p:nvSpPr>
          <p:cNvPr id="37" name="TextBox 36">
            <a:extLst>
              <a:ext uri="{FF2B5EF4-FFF2-40B4-BE49-F238E27FC236}">
                <a16:creationId xmlns:a16="http://schemas.microsoft.com/office/drawing/2014/main" id="{4F436D5E-54FF-47D6-8BB0-6C9A387F2692}"/>
              </a:ext>
            </a:extLst>
          </p:cNvPr>
          <p:cNvSpPr txBox="1"/>
          <p:nvPr/>
        </p:nvSpPr>
        <p:spPr>
          <a:xfrm>
            <a:off x="10478029" y="2429120"/>
            <a:ext cx="5148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d_d0</a:t>
            </a:r>
          </a:p>
        </p:txBody>
      </p:sp>
      <p:sp>
        <p:nvSpPr>
          <p:cNvPr id="38" name="TextBox 37">
            <a:extLst>
              <a:ext uri="{FF2B5EF4-FFF2-40B4-BE49-F238E27FC236}">
                <a16:creationId xmlns:a16="http://schemas.microsoft.com/office/drawing/2014/main" id="{B9DD09BD-365B-4C88-AEDE-B516F600372E}"/>
              </a:ext>
            </a:extLst>
          </p:cNvPr>
          <p:cNvSpPr txBox="1"/>
          <p:nvPr/>
        </p:nvSpPr>
        <p:spPr>
          <a:xfrm>
            <a:off x="8213388" y="2467524"/>
            <a:ext cx="498855"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d_q0</a:t>
            </a:r>
          </a:p>
        </p:txBody>
      </p:sp>
      <p:cxnSp>
        <p:nvCxnSpPr>
          <p:cNvPr id="39" name="Straight Arrow Connector 38">
            <a:extLst>
              <a:ext uri="{FF2B5EF4-FFF2-40B4-BE49-F238E27FC236}">
                <a16:creationId xmlns:a16="http://schemas.microsoft.com/office/drawing/2014/main" id="{69C328D8-F052-412F-9D07-6FFB2E90B64F}"/>
              </a:ext>
            </a:extLst>
          </p:cNvPr>
          <p:cNvCxnSpPr/>
          <p:nvPr/>
        </p:nvCxnSpPr>
        <p:spPr>
          <a:xfrm>
            <a:off x="8661049" y="2582738"/>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40" name="Straight Arrow Connector 39">
            <a:extLst>
              <a:ext uri="{FF2B5EF4-FFF2-40B4-BE49-F238E27FC236}">
                <a16:creationId xmlns:a16="http://schemas.microsoft.com/office/drawing/2014/main" id="{206E3D86-3ADC-4F59-8DE8-851F1E0D4CFF}"/>
              </a:ext>
            </a:extLst>
          </p:cNvPr>
          <p:cNvCxnSpPr/>
          <p:nvPr/>
        </p:nvCxnSpPr>
        <p:spPr>
          <a:xfrm>
            <a:off x="10033950" y="254433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56" name="TextBox 55">
            <a:extLst>
              <a:ext uri="{FF2B5EF4-FFF2-40B4-BE49-F238E27FC236}">
                <a16:creationId xmlns:a16="http://schemas.microsoft.com/office/drawing/2014/main" id="{5E5E3D72-04B0-45F0-B6A9-17735B36AEEA}"/>
              </a:ext>
            </a:extLst>
          </p:cNvPr>
          <p:cNvSpPr txBox="1"/>
          <p:nvPr/>
        </p:nvSpPr>
        <p:spPr>
          <a:xfrm>
            <a:off x="10485132" y="2582739"/>
            <a:ext cx="934871"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a:solidFill>
                  <a:srgbClr val="000000"/>
                </a:solidFill>
              </a:rPr>
              <a:t>d_address0</a:t>
            </a:r>
          </a:p>
        </p:txBody>
      </p:sp>
      <p:sp>
        <p:nvSpPr>
          <p:cNvPr id="57" name="TextBox 56">
            <a:extLst>
              <a:ext uri="{FF2B5EF4-FFF2-40B4-BE49-F238E27FC236}">
                <a16:creationId xmlns:a16="http://schemas.microsoft.com/office/drawing/2014/main" id="{C7C959E7-1CA2-4DCD-A5F0-2D96D8FA7590}"/>
              </a:ext>
            </a:extLst>
          </p:cNvPr>
          <p:cNvSpPr txBox="1"/>
          <p:nvPr/>
        </p:nvSpPr>
        <p:spPr>
          <a:xfrm>
            <a:off x="10481512" y="2757387"/>
            <a:ext cx="596638"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a:solidFill>
                  <a:srgbClr val="000000"/>
                </a:solidFill>
              </a:rPr>
              <a:t>d_we0</a:t>
            </a:r>
          </a:p>
        </p:txBody>
      </p:sp>
      <p:cxnSp>
        <p:nvCxnSpPr>
          <p:cNvPr id="58" name="Straight Arrow Connector 57">
            <a:extLst>
              <a:ext uri="{FF2B5EF4-FFF2-40B4-BE49-F238E27FC236}">
                <a16:creationId xmlns:a16="http://schemas.microsoft.com/office/drawing/2014/main" id="{754CE3EA-044A-40D4-ADFC-07C647D92684}"/>
              </a:ext>
            </a:extLst>
          </p:cNvPr>
          <p:cNvCxnSpPr/>
          <p:nvPr/>
        </p:nvCxnSpPr>
        <p:spPr>
          <a:xfrm>
            <a:off x="10024139" y="288997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59" name="Straight Arrow Connector 58">
            <a:extLst>
              <a:ext uri="{FF2B5EF4-FFF2-40B4-BE49-F238E27FC236}">
                <a16:creationId xmlns:a16="http://schemas.microsoft.com/office/drawing/2014/main" id="{29454F45-BB22-4D2B-9D53-335B2B208E41}"/>
              </a:ext>
            </a:extLst>
          </p:cNvPr>
          <p:cNvCxnSpPr/>
          <p:nvPr/>
        </p:nvCxnSpPr>
        <p:spPr>
          <a:xfrm>
            <a:off x="10021386" y="2736360"/>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60" name="TextBox 59">
            <a:extLst>
              <a:ext uri="{FF2B5EF4-FFF2-40B4-BE49-F238E27FC236}">
                <a16:creationId xmlns:a16="http://schemas.microsoft.com/office/drawing/2014/main" id="{E1D2D62E-33F6-467A-AED6-196B1CDA7748}"/>
              </a:ext>
            </a:extLst>
          </p:cNvPr>
          <p:cNvSpPr txBox="1"/>
          <p:nvPr/>
        </p:nvSpPr>
        <p:spPr>
          <a:xfrm>
            <a:off x="10476084" y="2943304"/>
            <a:ext cx="567783"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a:solidFill>
                  <a:srgbClr val="000000"/>
                </a:solidFill>
              </a:rPr>
              <a:t>d_ce0</a:t>
            </a:r>
          </a:p>
        </p:txBody>
      </p:sp>
      <p:cxnSp>
        <p:nvCxnSpPr>
          <p:cNvPr id="61" name="Straight Arrow Connector 60">
            <a:extLst>
              <a:ext uri="{FF2B5EF4-FFF2-40B4-BE49-F238E27FC236}">
                <a16:creationId xmlns:a16="http://schemas.microsoft.com/office/drawing/2014/main" id="{F044930B-2198-4D0C-A29B-2CA55C523682}"/>
              </a:ext>
            </a:extLst>
          </p:cNvPr>
          <p:cNvCxnSpPr/>
          <p:nvPr/>
        </p:nvCxnSpPr>
        <p:spPr>
          <a:xfrm>
            <a:off x="10023514" y="307589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62" name="TextBox 61">
            <a:extLst>
              <a:ext uri="{FF2B5EF4-FFF2-40B4-BE49-F238E27FC236}">
                <a16:creationId xmlns:a16="http://schemas.microsoft.com/office/drawing/2014/main" id="{97014587-DEC4-4E34-B23D-83D97BF1B35F}"/>
              </a:ext>
            </a:extLst>
          </p:cNvPr>
          <p:cNvSpPr txBox="1"/>
          <p:nvPr/>
        </p:nvSpPr>
        <p:spPr>
          <a:xfrm>
            <a:off x="8321861" y="1430589"/>
            <a:ext cx="2700682" cy="784830"/>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t>
            </a:r>
            <a:r>
              <a:rPr lang="en-US" sz="900" b="1" kern="0" dirty="0" err="1">
                <a:solidFill>
                  <a:srgbClr val="000000"/>
                </a:solidFill>
                <a:latin typeface="Arial"/>
              </a:rPr>
              <a:t>ram.h</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void ram (int d[DEPTH], …)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a:t>
            </a:r>
          </a:p>
          <a:p>
            <a:pPr defTabSz="914400" fontAlgn="base">
              <a:spcBef>
                <a:spcPct val="0"/>
              </a:spcBef>
              <a:spcAft>
                <a:spcPct val="0"/>
              </a:spcAft>
              <a:defRPr/>
            </a:pPr>
            <a:endParaRPr lang="en-US" sz="900" b="1" kern="0" dirty="0">
              <a:solidFill>
                <a:srgbClr val="000000"/>
              </a:solidFill>
              <a:latin typeface="Arial"/>
            </a:endParaRPr>
          </a:p>
        </p:txBody>
      </p:sp>
      <p:sp>
        <p:nvSpPr>
          <p:cNvPr id="63" name="TextBox 62">
            <a:extLst>
              <a:ext uri="{FF2B5EF4-FFF2-40B4-BE49-F238E27FC236}">
                <a16:creationId xmlns:a16="http://schemas.microsoft.com/office/drawing/2014/main" id="{A99238B9-2BFC-43D6-A197-D43D048FFBD3}"/>
              </a:ext>
            </a:extLst>
          </p:cNvPr>
          <p:cNvSpPr txBox="1"/>
          <p:nvPr/>
        </p:nvSpPr>
        <p:spPr>
          <a:xfrm>
            <a:off x="8327915" y="3811701"/>
            <a:ext cx="2700682" cy="1061829"/>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t>
            </a:r>
            <a:r>
              <a:rPr lang="en-US" sz="900" b="1" kern="0" dirty="0" err="1">
                <a:solidFill>
                  <a:srgbClr val="000000"/>
                </a:solidFill>
                <a:latin typeface="Arial"/>
              </a:rPr>
              <a:t>fifo.h</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void </a:t>
            </a:r>
            <a:r>
              <a:rPr lang="en-US" sz="900" b="1" kern="0" dirty="0" err="1">
                <a:solidFill>
                  <a:srgbClr val="000000"/>
                </a:solidFill>
                <a:latin typeface="Arial"/>
              </a:rPr>
              <a:t>fifo</a:t>
            </a:r>
            <a:r>
              <a:rPr lang="en-US" sz="900" b="1" kern="0" dirty="0">
                <a:solidFill>
                  <a:srgbClr val="000000"/>
                </a:solidFill>
                <a:latin typeface="Arial"/>
              </a:rPr>
              <a:t> (int </a:t>
            </a:r>
            <a:r>
              <a:rPr lang="en-US" sz="900" b="1" kern="0" dirty="0" err="1">
                <a:solidFill>
                  <a:srgbClr val="000000"/>
                </a:solidFill>
                <a:latin typeface="Arial"/>
              </a:rPr>
              <a:t>d_o</a:t>
            </a:r>
            <a:r>
              <a:rPr lang="en-US" sz="900" b="1" kern="0" dirty="0">
                <a:solidFill>
                  <a:srgbClr val="000000"/>
                </a:solidFill>
                <a:latin typeface="Arial"/>
              </a:rPr>
              <a:t>[DEPTH], </a:t>
            </a:r>
          </a:p>
          <a:p>
            <a:pPr defTabSz="914400" fontAlgn="base">
              <a:spcBef>
                <a:spcPct val="0"/>
              </a:spcBef>
              <a:spcAft>
                <a:spcPct val="0"/>
              </a:spcAft>
              <a:defRPr/>
            </a:pPr>
            <a:r>
              <a:rPr lang="en-US" sz="900" b="1" kern="0" dirty="0">
                <a:solidFill>
                  <a:srgbClr val="000000"/>
                </a:solidFill>
                <a:latin typeface="Arial"/>
              </a:rPr>
              <a:t>                 int </a:t>
            </a:r>
            <a:r>
              <a:rPr lang="en-US" sz="900" b="1" kern="0" dirty="0" err="1">
                <a:solidFill>
                  <a:srgbClr val="000000"/>
                </a:solidFill>
                <a:latin typeface="Arial"/>
              </a:rPr>
              <a:t>d_i</a:t>
            </a:r>
            <a:r>
              <a:rPr lang="en-US" sz="900" b="1" kern="0" dirty="0">
                <a:solidFill>
                  <a:srgbClr val="000000"/>
                </a:solidFill>
                <a:latin typeface="Arial"/>
              </a:rPr>
              <a:t>[DEPTH]) {</a:t>
            </a:r>
          </a:p>
          <a:p>
            <a:pPr defTabSz="914400" fontAlgn="base">
              <a:spcBef>
                <a:spcPct val="0"/>
              </a:spcBef>
              <a:spcAft>
                <a:spcPct val="0"/>
              </a:spcAft>
              <a:defRPr/>
            </a:pPr>
            <a:endParaRPr lang="en-US" sz="900" b="1" kern="0" dirty="0">
              <a:solidFill>
                <a:srgbClr val="000000"/>
              </a:solidFill>
              <a:latin typeface="Arial"/>
            </a:endParaRP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a:t>
            </a:r>
          </a:p>
          <a:p>
            <a:pPr defTabSz="914400" fontAlgn="base">
              <a:spcBef>
                <a:spcPct val="0"/>
              </a:spcBef>
              <a:spcAft>
                <a:spcPct val="0"/>
              </a:spcAft>
              <a:defRPr/>
            </a:pPr>
            <a:endParaRPr lang="en-US" sz="900" b="1" kern="0" dirty="0">
              <a:solidFill>
                <a:srgbClr val="000000"/>
              </a:solidFill>
              <a:latin typeface="Arial"/>
            </a:endParaRPr>
          </a:p>
        </p:txBody>
      </p:sp>
      <p:sp>
        <p:nvSpPr>
          <p:cNvPr id="64" name="Rectangle 63">
            <a:extLst>
              <a:ext uri="{FF2B5EF4-FFF2-40B4-BE49-F238E27FC236}">
                <a16:creationId xmlns:a16="http://schemas.microsoft.com/office/drawing/2014/main" id="{34BDB82F-32C8-4AB9-8EB1-63A07F7AD990}"/>
              </a:ext>
            </a:extLst>
          </p:cNvPr>
          <p:cNvSpPr/>
          <p:nvPr/>
        </p:nvSpPr>
        <p:spPr>
          <a:xfrm>
            <a:off x="8667650" y="5232684"/>
            <a:ext cx="1791767" cy="92172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65" name="TextBox 64">
            <a:extLst>
              <a:ext uri="{FF2B5EF4-FFF2-40B4-BE49-F238E27FC236}">
                <a16:creationId xmlns:a16="http://schemas.microsoft.com/office/drawing/2014/main" id="{5F32F489-FCF6-4245-83E9-94820E165519}"/>
              </a:ext>
            </a:extLst>
          </p:cNvPr>
          <p:cNvSpPr txBox="1"/>
          <p:nvPr/>
        </p:nvSpPr>
        <p:spPr>
          <a:xfrm>
            <a:off x="9391228" y="5232683"/>
            <a:ext cx="402674"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err="1">
                <a:solidFill>
                  <a:srgbClr val="000000"/>
                </a:solidFill>
              </a:rPr>
              <a:t>fifo</a:t>
            </a:r>
            <a:endParaRPr lang="en-US" sz="1100" b="1" kern="0" dirty="0">
              <a:solidFill>
                <a:srgbClr val="000000"/>
              </a:solidFill>
            </a:endParaRPr>
          </a:p>
        </p:txBody>
      </p:sp>
      <p:sp>
        <p:nvSpPr>
          <p:cNvPr id="66" name="TextBox 65">
            <a:extLst>
              <a:ext uri="{FF2B5EF4-FFF2-40B4-BE49-F238E27FC236}">
                <a16:creationId xmlns:a16="http://schemas.microsoft.com/office/drawing/2014/main" id="{84081CA6-2F87-4A87-A213-87AD8E7932EF}"/>
              </a:ext>
            </a:extLst>
          </p:cNvPr>
          <p:cNvSpPr txBox="1"/>
          <p:nvPr/>
        </p:nvSpPr>
        <p:spPr>
          <a:xfrm>
            <a:off x="10465541" y="5271089"/>
            <a:ext cx="726481"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000000"/>
                </a:solidFill>
              </a:rPr>
              <a:t>d_o_din</a:t>
            </a:r>
            <a:endParaRPr lang="en-US" sz="1100" b="1" kern="0" dirty="0">
              <a:solidFill>
                <a:srgbClr val="000000"/>
              </a:solidFill>
            </a:endParaRPr>
          </a:p>
        </p:txBody>
      </p:sp>
      <p:sp>
        <p:nvSpPr>
          <p:cNvPr id="67" name="TextBox 66">
            <a:extLst>
              <a:ext uri="{FF2B5EF4-FFF2-40B4-BE49-F238E27FC236}">
                <a16:creationId xmlns:a16="http://schemas.microsoft.com/office/drawing/2014/main" id="{E761E9AE-148D-45C0-8F25-3EF356EAEEC2}"/>
              </a:ext>
            </a:extLst>
          </p:cNvPr>
          <p:cNvSpPr txBox="1"/>
          <p:nvPr/>
        </p:nvSpPr>
        <p:spPr>
          <a:xfrm>
            <a:off x="7968129" y="5309493"/>
            <a:ext cx="744113"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000000"/>
                </a:solidFill>
              </a:rPr>
              <a:t>d_i_dout</a:t>
            </a:r>
            <a:endParaRPr lang="en-US" sz="1050" b="1" kern="0" dirty="0">
              <a:solidFill>
                <a:srgbClr val="000000"/>
              </a:solidFill>
            </a:endParaRPr>
          </a:p>
        </p:txBody>
      </p:sp>
      <p:cxnSp>
        <p:nvCxnSpPr>
          <p:cNvPr id="68" name="Straight Arrow Connector 67">
            <a:extLst>
              <a:ext uri="{FF2B5EF4-FFF2-40B4-BE49-F238E27FC236}">
                <a16:creationId xmlns:a16="http://schemas.microsoft.com/office/drawing/2014/main" id="{BB5BF10B-3186-46AE-95AD-D028CC5C8D59}"/>
              </a:ext>
            </a:extLst>
          </p:cNvPr>
          <p:cNvCxnSpPr/>
          <p:nvPr/>
        </p:nvCxnSpPr>
        <p:spPr>
          <a:xfrm>
            <a:off x="8661049" y="542470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69" name="Straight Arrow Connector 68">
            <a:extLst>
              <a:ext uri="{FF2B5EF4-FFF2-40B4-BE49-F238E27FC236}">
                <a16:creationId xmlns:a16="http://schemas.microsoft.com/office/drawing/2014/main" id="{D2F11F77-7099-4EE2-96ED-3D3B0136A032}"/>
              </a:ext>
            </a:extLst>
          </p:cNvPr>
          <p:cNvCxnSpPr/>
          <p:nvPr/>
        </p:nvCxnSpPr>
        <p:spPr>
          <a:xfrm>
            <a:off x="10062433" y="5386304"/>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70" name="TextBox 69">
            <a:extLst>
              <a:ext uri="{FF2B5EF4-FFF2-40B4-BE49-F238E27FC236}">
                <a16:creationId xmlns:a16="http://schemas.microsoft.com/office/drawing/2014/main" id="{F7927205-2BB7-49A2-B2FC-BF82384ECCD6}"/>
              </a:ext>
            </a:extLst>
          </p:cNvPr>
          <p:cNvSpPr txBox="1"/>
          <p:nvPr/>
        </p:nvSpPr>
        <p:spPr>
          <a:xfrm>
            <a:off x="10469827" y="5593248"/>
            <a:ext cx="813043"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rPr>
              <a:t>d_o_write</a:t>
            </a:r>
            <a:endParaRPr lang="en-US" sz="1050" b="1" kern="0" dirty="0">
              <a:solidFill>
                <a:srgbClr val="000000"/>
              </a:solidFill>
            </a:endParaRPr>
          </a:p>
        </p:txBody>
      </p:sp>
      <p:sp>
        <p:nvSpPr>
          <p:cNvPr id="71" name="TextBox 70">
            <a:extLst>
              <a:ext uri="{FF2B5EF4-FFF2-40B4-BE49-F238E27FC236}">
                <a16:creationId xmlns:a16="http://schemas.microsoft.com/office/drawing/2014/main" id="{2C9A475C-291F-4A9A-8924-55C7B2BFC042}"/>
              </a:ext>
            </a:extLst>
          </p:cNvPr>
          <p:cNvSpPr txBox="1"/>
          <p:nvPr/>
        </p:nvSpPr>
        <p:spPr>
          <a:xfrm>
            <a:off x="10482950" y="5761787"/>
            <a:ext cx="739305"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rPr>
              <a:t>d_i_read</a:t>
            </a:r>
            <a:endParaRPr lang="en-US" sz="1050" b="1" kern="0" dirty="0">
              <a:solidFill>
                <a:srgbClr val="000000"/>
              </a:solidFill>
            </a:endParaRPr>
          </a:p>
        </p:txBody>
      </p:sp>
      <p:cxnSp>
        <p:nvCxnSpPr>
          <p:cNvPr id="72" name="Straight Arrow Connector 71">
            <a:extLst>
              <a:ext uri="{FF2B5EF4-FFF2-40B4-BE49-F238E27FC236}">
                <a16:creationId xmlns:a16="http://schemas.microsoft.com/office/drawing/2014/main" id="{B0B85280-FAB7-44A4-98BB-6B8C6675760E}"/>
              </a:ext>
            </a:extLst>
          </p:cNvPr>
          <p:cNvCxnSpPr/>
          <p:nvPr/>
        </p:nvCxnSpPr>
        <p:spPr>
          <a:xfrm>
            <a:off x="10052622" y="589437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73" name="Straight Arrow Connector 72">
            <a:extLst>
              <a:ext uri="{FF2B5EF4-FFF2-40B4-BE49-F238E27FC236}">
                <a16:creationId xmlns:a16="http://schemas.microsoft.com/office/drawing/2014/main" id="{4CCAD23F-2073-47C9-B6A6-AB84551D7BCB}"/>
              </a:ext>
            </a:extLst>
          </p:cNvPr>
          <p:cNvCxnSpPr/>
          <p:nvPr/>
        </p:nvCxnSpPr>
        <p:spPr>
          <a:xfrm>
            <a:off x="10049870" y="5746868"/>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74" name="TextBox 73">
            <a:extLst>
              <a:ext uri="{FF2B5EF4-FFF2-40B4-BE49-F238E27FC236}">
                <a16:creationId xmlns:a16="http://schemas.microsoft.com/office/drawing/2014/main" id="{81794727-C154-4A15-A912-4B35620772A7}"/>
              </a:ext>
            </a:extLst>
          </p:cNvPr>
          <p:cNvSpPr txBox="1"/>
          <p:nvPr/>
        </p:nvSpPr>
        <p:spPr>
          <a:xfrm>
            <a:off x="7729455" y="5800192"/>
            <a:ext cx="100860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000000"/>
                </a:solidFill>
              </a:rPr>
              <a:t>d_i_empty_n</a:t>
            </a:r>
            <a:endParaRPr lang="en-US" sz="1050" b="1" kern="0" dirty="0">
              <a:solidFill>
                <a:srgbClr val="000000"/>
              </a:solidFill>
            </a:endParaRPr>
          </a:p>
        </p:txBody>
      </p:sp>
      <p:cxnSp>
        <p:nvCxnSpPr>
          <p:cNvPr id="75" name="Straight Arrow Connector 74">
            <a:extLst>
              <a:ext uri="{FF2B5EF4-FFF2-40B4-BE49-F238E27FC236}">
                <a16:creationId xmlns:a16="http://schemas.microsoft.com/office/drawing/2014/main" id="{DC6FA287-265B-4B2E-8CA6-46948258B891}"/>
              </a:ext>
            </a:extLst>
          </p:cNvPr>
          <p:cNvCxnSpPr/>
          <p:nvPr/>
        </p:nvCxnSpPr>
        <p:spPr>
          <a:xfrm>
            <a:off x="8686870" y="576178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76" name="TextBox 75">
            <a:extLst>
              <a:ext uri="{FF2B5EF4-FFF2-40B4-BE49-F238E27FC236}">
                <a16:creationId xmlns:a16="http://schemas.microsoft.com/office/drawing/2014/main" id="{7037F0C3-C3B1-4764-93B9-F22623EDEA70}"/>
              </a:ext>
            </a:extLst>
          </p:cNvPr>
          <p:cNvSpPr txBox="1"/>
          <p:nvPr/>
        </p:nvSpPr>
        <p:spPr>
          <a:xfrm>
            <a:off x="7877735" y="5616734"/>
            <a:ext cx="856324"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000000"/>
                </a:solidFill>
              </a:rPr>
              <a:t>d_o_full_n</a:t>
            </a:r>
            <a:endParaRPr lang="en-US" sz="1050" b="1" kern="0" dirty="0">
              <a:solidFill>
                <a:srgbClr val="000000"/>
              </a:solidFill>
            </a:endParaRPr>
          </a:p>
        </p:txBody>
      </p:sp>
      <p:cxnSp>
        <p:nvCxnSpPr>
          <p:cNvPr id="77" name="Straight Arrow Connector 76">
            <a:extLst>
              <a:ext uri="{FF2B5EF4-FFF2-40B4-BE49-F238E27FC236}">
                <a16:creationId xmlns:a16="http://schemas.microsoft.com/office/drawing/2014/main" id="{B2D99323-08FD-4367-AEE9-55815504CAC7}"/>
              </a:ext>
            </a:extLst>
          </p:cNvPr>
          <p:cNvCxnSpPr/>
          <p:nvPr/>
        </p:nvCxnSpPr>
        <p:spPr>
          <a:xfrm>
            <a:off x="8682866" y="591540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101 : Combinational Design</a:t>
            </a:r>
          </a:p>
        </p:txBody>
      </p:sp>
      <p:sp>
        <p:nvSpPr>
          <p:cNvPr id="3" name="Content Placeholder 2"/>
          <p:cNvSpPr>
            <a:spLocks noGrp="1"/>
          </p:cNvSpPr>
          <p:nvPr>
            <p:ph idx="1"/>
          </p:nvPr>
        </p:nvSpPr>
        <p:spPr>
          <a:xfrm>
            <a:off x="742407" y="1057868"/>
            <a:ext cx="11033760" cy="4632960"/>
          </a:xfrm>
        </p:spPr>
        <p:txBody>
          <a:bodyPr>
            <a:noAutofit/>
          </a:bodyPr>
          <a:lstStyle/>
          <a:p>
            <a:r>
              <a:rPr lang="en-US" sz="2000" dirty="0"/>
              <a:t>Simple Adder Example</a:t>
            </a:r>
          </a:p>
          <a:p>
            <a:pPr lvl="1"/>
            <a:r>
              <a:rPr lang="en-US" sz="1800" dirty="0"/>
              <a:t>Output is the sum of 3 inputs</a:t>
            </a:r>
          </a:p>
          <a:p>
            <a:pPr lvl="1"/>
            <a:endParaRPr lang="en-US" sz="1800" dirty="0"/>
          </a:p>
          <a:p>
            <a:pPr lvl="1"/>
            <a:endParaRPr lang="en-US" sz="1800" dirty="0"/>
          </a:p>
          <a:p>
            <a:pPr lvl="1">
              <a:buNone/>
            </a:pPr>
            <a:endParaRPr lang="en-US" sz="1800" dirty="0"/>
          </a:p>
          <a:p>
            <a:endParaRPr lang="en-US" sz="1050" dirty="0"/>
          </a:p>
          <a:p>
            <a:r>
              <a:rPr lang="en-US" sz="2000" dirty="0"/>
              <a:t>Synthesized with 100 ns clock</a:t>
            </a:r>
          </a:p>
          <a:p>
            <a:pPr lvl="1"/>
            <a:r>
              <a:rPr lang="en-US" sz="1800" dirty="0"/>
              <a:t>All adders can fit in one clock cycle</a:t>
            </a:r>
          </a:p>
          <a:p>
            <a:pPr lvl="1"/>
            <a:r>
              <a:rPr lang="en-US" sz="1800" b="1" u="sng" dirty="0"/>
              <a:t>Combinational design</a:t>
            </a:r>
          </a:p>
          <a:p>
            <a:pPr lvl="1"/>
            <a:endParaRPr lang="en-US" sz="1800" dirty="0"/>
          </a:p>
          <a:p>
            <a:pPr lvl="1"/>
            <a:endParaRPr lang="en-US" sz="1800" dirty="0"/>
          </a:p>
          <a:p>
            <a:pPr marL="232845" lvl="1" indent="0">
              <a:buNone/>
            </a:pPr>
            <a:endParaRPr lang="en-US" sz="1800" dirty="0"/>
          </a:p>
          <a:p>
            <a:pPr lvl="1"/>
            <a:r>
              <a:rPr lang="en-US" sz="1800" dirty="0"/>
              <a:t>The function return becomes RTL port </a:t>
            </a:r>
            <a:r>
              <a:rPr lang="en-US" sz="1800" dirty="0" err="1"/>
              <a:t>ap_return</a:t>
            </a:r>
            <a:endParaRPr lang="en-US" sz="1800" dirty="0"/>
          </a:p>
          <a:p>
            <a:pPr lvl="1"/>
            <a:r>
              <a:rPr lang="en-US" sz="1800" dirty="0"/>
              <a:t>No handshakes are required or created in this example</a:t>
            </a:r>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6</a:t>
            </a:fld>
            <a:endParaRPr lang="en-US" dirty="0"/>
          </a:p>
        </p:txBody>
      </p:sp>
      <p:sp>
        <p:nvSpPr>
          <p:cNvPr id="17" name="TextBox 16">
            <a:extLst>
              <a:ext uri="{FF2B5EF4-FFF2-40B4-BE49-F238E27FC236}">
                <a16:creationId xmlns:a16="http://schemas.microsoft.com/office/drawing/2014/main" id="{D632613A-A846-4D09-9C61-4BE51037B3CE}"/>
              </a:ext>
            </a:extLst>
          </p:cNvPr>
          <p:cNvSpPr txBox="1"/>
          <p:nvPr/>
        </p:nvSpPr>
        <p:spPr>
          <a:xfrm>
            <a:off x="1749277" y="1794740"/>
            <a:ext cx="3839500" cy="1200329"/>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tabLst>
                <a:tab pos="457200" algn="l"/>
              </a:tabLst>
              <a:defRPr/>
            </a:pPr>
            <a:r>
              <a:rPr lang="en-US" sz="900" b="1" kern="0" dirty="0">
                <a:solidFill>
                  <a:srgbClr val="000000"/>
                </a:solidFill>
                <a:latin typeface="Arial"/>
              </a:rPr>
              <a:t>#include "</a:t>
            </a:r>
            <a:r>
              <a:rPr lang="en-US" sz="900" b="1" kern="0" dirty="0" err="1">
                <a:solidFill>
                  <a:srgbClr val="000000"/>
                </a:solidFill>
                <a:latin typeface="Arial"/>
              </a:rPr>
              <a:t>adders.h</a:t>
            </a:r>
            <a:r>
              <a:rPr lang="en-US" sz="900" b="1" kern="0" dirty="0">
                <a:solidFill>
                  <a:srgbClr val="000000"/>
                </a:solidFill>
                <a:latin typeface="Arial"/>
              </a:rPr>
              <a:t>"</a:t>
            </a:r>
          </a:p>
          <a:p>
            <a:pPr defTabSz="914400" fontAlgn="base">
              <a:spcBef>
                <a:spcPct val="0"/>
              </a:spcBef>
              <a:spcAft>
                <a:spcPct val="0"/>
              </a:spcAft>
              <a:tabLst>
                <a:tab pos="457200" algn="l"/>
              </a:tabLst>
              <a:defRPr/>
            </a:pPr>
            <a:r>
              <a:rPr lang="en-US" sz="900" b="1" kern="0" dirty="0">
                <a:solidFill>
                  <a:srgbClr val="000000"/>
                </a:solidFill>
                <a:latin typeface="Arial"/>
              </a:rPr>
              <a:t>int adders(int in1, int in2, int in3) {</a:t>
            </a:r>
          </a:p>
          <a:p>
            <a:pPr defTabSz="914400" fontAlgn="base">
              <a:spcBef>
                <a:spcPct val="0"/>
              </a:spcBef>
              <a:spcAft>
                <a:spcPct val="0"/>
              </a:spcAft>
              <a:tabLst>
                <a:tab pos="457200" algn="l"/>
              </a:tabLst>
              <a:defRPr/>
            </a:pPr>
            <a:endParaRPr lang="en-US" sz="900" b="1" kern="0" dirty="0">
              <a:solidFill>
                <a:srgbClr val="000000"/>
              </a:solidFill>
              <a:latin typeface="Arial"/>
            </a:endParaRPr>
          </a:p>
          <a:p>
            <a:pPr defTabSz="914400" fontAlgn="base">
              <a:spcBef>
                <a:spcPct val="0"/>
              </a:spcBef>
              <a:spcAft>
                <a:spcPct val="0"/>
              </a:spcAft>
              <a:tabLst>
                <a:tab pos="457200" algn="l"/>
              </a:tabLs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sum;</a:t>
            </a:r>
          </a:p>
          <a:p>
            <a:pPr defTabSz="914400" fontAlgn="base">
              <a:spcBef>
                <a:spcPct val="0"/>
              </a:spcBef>
              <a:spcAft>
                <a:spcPct val="0"/>
              </a:spcAft>
              <a:tabLst>
                <a:tab pos="457200" algn="l"/>
              </a:tabLst>
              <a:defRPr/>
            </a:pPr>
            <a:r>
              <a:rPr lang="en-US" sz="900" b="1" kern="0" dirty="0">
                <a:solidFill>
                  <a:srgbClr val="000000"/>
                </a:solidFill>
                <a:latin typeface="Arial"/>
              </a:rPr>
              <a:t>	sum = in1 + in2 + in3;</a:t>
            </a:r>
          </a:p>
          <a:p>
            <a:pPr defTabSz="914400" fontAlgn="base">
              <a:spcBef>
                <a:spcPct val="0"/>
              </a:spcBef>
              <a:spcAft>
                <a:spcPct val="0"/>
              </a:spcAft>
              <a:tabLst>
                <a:tab pos="457200" algn="l"/>
              </a:tabLst>
              <a:defRPr/>
            </a:pPr>
            <a:r>
              <a:rPr lang="en-US" sz="900" b="1" kern="0" dirty="0">
                <a:solidFill>
                  <a:srgbClr val="000000"/>
                </a:solidFill>
                <a:latin typeface="Arial"/>
              </a:rPr>
              <a:t>	return sum;</a:t>
            </a:r>
          </a:p>
          <a:p>
            <a:pPr defTabSz="914400" fontAlgn="base">
              <a:spcBef>
                <a:spcPct val="0"/>
              </a:spcBef>
              <a:spcAft>
                <a:spcPct val="0"/>
              </a:spcAft>
              <a:tabLst>
                <a:tab pos="457200" algn="l"/>
              </a:tabLst>
              <a:defRPr/>
            </a:pPr>
            <a:r>
              <a:rPr lang="en-US" sz="900" b="1" kern="0" dirty="0">
                <a:solidFill>
                  <a:srgbClr val="000000"/>
                </a:solidFill>
                <a:latin typeface="Arial"/>
              </a:rPr>
              <a:t>}</a:t>
            </a:r>
          </a:p>
          <a:p>
            <a:pPr defTabSz="914400" fontAlgn="base">
              <a:spcBef>
                <a:spcPct val="0"/>
              </a:spcBef>
              <a:spcAft>
                <a:spcPct val="0"/>
              </a:spcAft>
              <a:tabLst>
                <a:tab pos="457200" algn="l"/>
              </a:tabLst>
              <a:defRPr/>
            </a:pPr>
            <a:endParaRPr lang="en-US" sz="900" b="1" kern="0" dirty="0">
              <a:solidFill>
                <a:srgbClr val="000000"/>
              </a:solidFill>
              <a:latin typeface="Arial"/>
            </a:endParaRPr>
          </a:p>
        </p:txBody>
      </p:sp>
      <p:sp>
        <p:nvSpPr>
          <p:cNvPr id="18" name="Rectangle 17">
            <a:extLst>
              <a:ext uri="{FF2B5EF4-FFF2-40B4-BE49-F238E27FC236}">
                <a16:creationId xmlns:a16="http://schemas.microsoft.com/office/drawing/2014/main" id="{01BEDE5E-DFBC-4D56-946A-A743F168D67E}"/>
              </a:ext>
            </a:extLst>
          </p:cNvPr>
          <p:cNvSpPr/>
          <p:nvPr/>
        </p:nvSpPr>
        <p:spPr>
          <a:xfrm>
            <a:off x="2005246" y="4364762"/>
            <a:ext cx="3583533" cy="729695"/>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19" name="TextBox 18">
            <a:extLst>
              <a:ext uri="{FF2B5EF4-FFF2-40B4-BE49-F238E27FC236}">
                <a16:creationId xmlns:a16="http://schemas.microsoft.com/office/drawing/2014/main" id="{131A51E6-96F4-4E08-85E3-73EFD9893A1D}"/>
              </a:ext>
            </a:extLst>
          </p:cNvPr>
          <p:cNvSpPr txBox="1"/>
          <p:nvPr/>
        </p:nvSpPr>
        <p:spPr>
          <a:xfrm>
            <a:off x="3419901" y="4364760"/>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rPr>
              <a:t>adders</a:t>
            </a:r>
          </a:p>
        </p:txBody>
      </p:sp>
      <p:sp>
        <p:nvSpPr>
          <p:cNvPr id="20" name="TextBox 19">
            <a:extLst>
              <a:ext uri="{FF2B5EF4-FFF2-40B4-BE49-F238E27FC236}">
                <a16:creationId xmlns:a16="http://schemas.microsoft.com/office/drawing/2014/main" id="{DAE6A645-CF23-484D-A3AD-C1DB36BC3C47}"/>
              </a:ext>
            </a:extLst>
          </p:cNvPr>
          <p:cNvSpPr txBox="1"/>
          <p:nvPr/>
        </p:nvSpPr>
        <p:spPr>
          <a:xfrm>
            <a:off x="5540892" y="4479975"/>
            <a:ext cx="8354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000000"/>
                </a:solidFill>
              </a:rPr>
              <a:t>ap_return</a:t>
            </a:r>
            <a:endParaRPr lang="en-US" sz="1100" b="1" kern="0" dirty="0">
              <a:solidFill>
                <a:srgbClr val="000000"/>
              </a:solidFill>
            </a:endParaRPr>
          </a:p>
        </p:txBody>
      </p:sp>
      <p:sp>
        <p:nvSpPr>
          <p:cNvPr id="21" name="TextBox 20">
            <a:extLst>
              <a:ext uri="{FF2B5EF4-FFF2-40B4-BE49-F238E27FC236}">
                <a16:creationId xmlns:a16="http://schemas.microsoft.com/office/drawing/2014/main" id="{9E27497E-7280-4C0F-8C2A-0ADC7E07F143}"/>
              </a:ext>
            </a:extLst>
          </p:cNvPr>
          <p:cNvSpPr txBox="1"/>
          <p:nvPr/>
        </p:nvSpPr>
        <p:spPr>
          <a:xfrm>
            <a:off x="1671210" y="4441570"/>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in1</a:t>
            </a:r>
          </a:p>
        </p:txBody>
      </p:sp>
      <p:sp>
        <p:nvSpPr>
          <p:cNvPr id="22" name="TextBox 21">
            <a:extLst>
              <a:ext uri="{FF2B5EF4-FFF2-40B4-BE49-F238E27FC236}">
                <a16:creationId xmlns:a16="http://schemas.microsoft.com/office/drawing/2014/main" id="{2780B42F-3E14-423C-9755-7A92FE53BACD}"/>
              </a:ext>
            </a:extLst>
          </p:cNvPr>
          <p:cNvSpPr txBox="1"/>
          <p:nvPr/>
        </p:nvSpPr>
        <p:spPr>
          <a:xfrm>
            <a:off x="1671210" y="4616217"/>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In2</a:t>
            </a:r>
          </a:p>
        </p:txBody>
      </p:sp>
      <p:cxnSp>
        <p:nvCxnSpPr>
          <p:cNvPr id="23" name="Straight Arrow Connector 22">
            <a:extLst>
              <a:ext uri="{FF2B5EF4-FFF2-40B4-BE49-F238E27FC236}">
                <a16:creationId xmlns:a16="http://schemas.microsoft.com/office/drawing/2014/main" id="{7C757571-F7B8-4FDD-B0F0-2769E3C37B70}"/>
              </a:ext>
            </a:extLst>
          </p:cNvPr>
          <p:cNvCxnSpPr/>
          <p:nvPr/>
        </p:nvCxnSpPr>
        <p:spPr>
          <a:xfrm>
            <a:off x="1998645" y="4556784"/>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24" name="Straight Arrow Connector 23">
            <a:extLst>
              <a:ext uri="{FF2B5EF4-FFF2-40B4-BE49-F238E27FC236}">
                <a16:creationId xmlns:a16="http://schemas.microsoft.com/office/drawing/2014/main" id="{11C90370-D58B-4B5C-BCD6-B34FECA54F9A}"/>
              </a:ext>
            </a:extLst>
          </p:cNvPr>
          <p:cNvCxnSpPr/>
          <p:nvPr/>
        </p:nvCxnSpPr>
        <p:spPr>
          <a:xfrm>
            <a:off x="1998645" y="474880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25" name="Straight Arrow Connector 24">
            <a:extLst>
              <a:ext uri="{FF2B5EF4-FFF2-40B4-BE49-F238E27FC236}">
                <a16:creationId xmlns:a16="http://schemas.microsoft.com/office/drawing/2014/main" id="{4FAC32BF-6536-4C14-A88C-1FDECF8ED221}"/>
              </a:ext>
            </a:extLst>
          </p:cNvPr>
          <p:cNvCxnSpPr/>
          <p:nvPr/>
        </p:nvCxnSpPr>
        <p:spPr>
          <a:xfrm>
            <a:off x="5179231" y="4595190"/>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26" name="TextBox 25">
            <a:extLst>
              <a:ext uri="{FF2B5EF4-FFF2-40B4-BE49-F238E27FC236}">
                <a16:creationId xmlns:a16="http://schemas.microsoft.com/office/drawing/2014/main" id="{F3DCB934-E784-4A70-BCC8-75FC30F2A8CD}"/>
              </a:ext>
            </a:extLst>
          </p:cNvPr>
          <p:cNvSpPr txBox="1"/>
          <p:nvPr/>
        </p:nvSpPr>
        <p:spPr>
          <a:xfrm>
            <a:off x="1670585" y="4802134"/>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In3</a:t>
            </a:r>
          </a:p>
        </p:txBody>
      </p:sp>
      <p:cxnSp>
        <p:nvCxnSpPr>
          <p:cNvPr id="27" name="Straight Arrow Connector 26">
            <a:extLst>
              <a:ext uri="{FF2B5EF4-FFF2-40B4-BE49-F238E27FC236}">
                <a16:creationId xmlns:a16="http://schemas.microsoft.com/office/drawing/2014/main" id="{E8F95792-0B7D-447C-961A-797F880D19C8}"/>
              </a:ext>
            </a:extLst>
          </p:cNvPr>
          <p:cNvCxnSpPr/>
          <p:nvPr/>
        </p:nvCxnSpPr>
        <p:spPr>
          <a:xfrm>
            <a:off x="1998020" y="493472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pic>
        <p:nvPicPr>
          <p:cNvPr id="5" name="Picture 4">
            <a:extLst>
              <a:ext uri="{FF2B5EF4-FFF2-40B4-BE49-F238E27FC236}">
                <a16:creationId xmlns:a16="http://schemas.microsoft.com/office/drawing/2014/main" id="{0598EF60-9742-44F1-88EF-47943F81A509}"/>
              </a:ext>
            </a:extLst>
          </p:cNvPr>
          <p:cNvPicPr>
            <a:picLocks noChangeAspect="1"/>
          </p:cNvPicPr>
          <p:nvPr/>
        </p:nvPicPr>
        <p:blipFill>
          <a:blip r:embed="rId2"/>
          <a:stretch>
            <a:fillRect/>
          </a:stretch>
        </p:blipFill>
        <p:spPr>
          <a:xfrm>
            <a:off x="7244699" y="3786363"/>
            <a:ext cx="2675947" cy="13872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IO Protocols: Ports Generated</a:t>
            </a:r>
          </a:p>
        </p:txBody>
      </p:sp>
      <p:sp>
        <p:nvSpPr>
          <p:cNvPr id="3" name="Content Placeholder 2"/>
          <p:cNvSpPr>
            <a:spLocks noGrp="1"/>
          </p:cNvSpPr>
          <p:nvPr>
            <p:ph sz="half" idx="1"/>
          </p:nvPr>
        </p:nvSpPr>
        <p:spPr>
          <a:xfrm>
            <a:off x="628803" y="1011079"/>
            <a:ext cx="6107541" cy="4835843"/>
          </a:xfrm>
        </p:spPr>
        <p:txBody>
          <a:bodyPr/>
          <a:lstStyle/>
          <a:p>
            <a:r>
              <a:rPr lang="en-US" dirty="0"/>
              <a:t>RAM Ports</a:t>
            </a:r>
          </a:p>
          <a:p>
            <a:pPr lvl="1"/>
            <a:r>
              <a:rPr lang="en-US" dirty="0"/>
              <a:t>Created by protocol </a:t>
            </a:r>
            <a:r>
              <a:rPr lang="en-US" dirty="0" err="1"/>
              <a:t>ap_memory</a:t>
            </a:r>
            <a:endParaRPr lang="en-US" dirty="0">
              <a:highlight>
                <a:srgbClr val="FFFF00"/>
              </a:highlight>
            </a:endParaRPr>
          </a:p>
          <a:p>
            <a:pPr lvl="1"/>
            <a:r>
              <a:rPr lang="en-US" dirty="0"/>
              <a:t>Given an array specified on the interface</a:t>
            </a:r>
          </a:p>
          <a:p>
            <a:pPr lvl="1"/>
            <a:r>
              <a:rPr lang="en-US" dirty="0"/>
              <a:t>Ports are generated for data, address &amp; control</a:t>
            </a:r>
          </a:p>
          <a:p>
            <a:pPr lvl="2"/>
            <a:r>
              <a:rPr lang="en-US" dirty="0"/>
              <a:t>Example shows a single port RAM</a:t>
            </a:r>
          </a:p>
          <a:p>
            <a:pPr lvl="2"/>
            <a:r>
              <a:rPr lang="en-US" dirty="0">
                <a:highlight>
                  <a:srgbClr val="FFFF00"/>
                </a:highlight>
              </a:rPr>
              <a:t>Vits will automatically implement a dual-port interface to increase the bandwidth if it will reduce the II(initiation interval)</a:t>
            </a:r>
          </a:p>
          <a:p>
            <a:pPr lvl="2"/>
            <a:r>
              <a:rPr lang="en-US" strike="sngStrike" dirty="0"/>
              <a:t>A dual-port resource will result in dual-port interface</a:t>
            </a:r>
          </a:p>
          <a:p>
            <a:pPr lvl="1"/>
            <a:r>
              <a:rPr lang="en-US" dirty="0">
                <a:highlight>
                  <a:srgbClr val="FFFF00"/>
                </a:highlight>
              </a:rPr>
              <a:t>Using BIND_STORAGE pragma to specify the array targets</a:t>
            </a:r>
          </a:p>
          <a:p>
            <a:pPr lvl="2"/>
            <a:r>
              <a:rPr lang="en-US" dirty="0">
                <a:highlight>
                  <a:srgbClr val="FFFF00"/>
                </a:highlight>
              </a:rPr>
              <a:t>If not, </a:t>
            </a:r>
            <a:r>
              <a:rPr lang="en-US" dirty="0" err="1">
                <a:highlight>
                  <a:srgbClr val="FFFF00"/>
                </a:highlight>
              </a:rPr>
              <a:t>Vitis</a:t>
            </a:r>
            <a:r>
              <a:rPr lang="en-US" dirty="0">
                <a:highlight>
                  <a:srgbClr val="FFFF00"/>
                </a:highlight>
              </a:rPr>
              <a:t> HLS determines whether to use a single or dual port RAM interface</a:t>
            </a:r>
          </a:p>
          <a:p>
            <a:pPr lvl="1"/>
            <a:r>
              <a:rPr lang="en-US" strike="sngStrike" dirty="0"/>
              <a:t>Specify the off-chip RAM as a Resource</a:t>
            </a:r>
          </a:p>
          <a:p>
            <a:pPr lvl="2"/>
            <a:r>
              <a:rPr lang="en-US" strike="sngStrike" dirty="0"/>
              <a:t>Use the RESOURCE directive on the array port</a:t>
            </a:r>
          </a:p>
          <a:p>
            <a:r>
              <a:rPr lang="en-US" dirty="0"/>
              <a:t>FIFO Ports</a:t>
            </a:r>
          </a:p>
          <a:p>
            <a:pPr lvl="1"/>
            <a:r>
              <a:rPr lang="en-US" dirty="0"/>
              <a:t>Created by protocol ap_fifo</a:t>
            </a:r>
          </a:p>
          <a:p>
            <a:pPr lvl="1"/>
            <a:r>
              <a:rPr lang="en-US" dirty="0"/>
              <a:t>Can be used on arrays, pointers and references</a:t>
            </a:r>
          </a:p>
          <a:p>
            <a:pPr lvl="1"/>
            <a:r>
              <a:rPr lang="en-US" dirty="0"/>
              <a:t>Standard Read/Write, Full/Empty ports generated</a:t>
            </a:r>
          </a:p>
          <a:p>
            <a:pPr lvl="2"/>
            <a:r>
              <a:rPr lang="en-US" dirty="0"/>
              <a:t>Arrays: must use separate arrays for read and write</a:t>
            </a:r>
          </a:p>
          <a:p>
            <a:pPr lvl="2"/>
            <a:r>
              <a:rPr lang="en-US" dirty="0"/>
              <a:t>Pointers/References: split into In and Out ports</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60</a:t>
            </a:fld>
            <a:endParaRPr lang="en-US" dirty="0">
              <a:solidFill>
                <a:srgbClr val="0C0C0C">
                  <a:tint val="75000"/>
                </a:srgbClr>
              </a:solidFill>
              <a:latin typeface="Arial"/>
            </a:endParaRPr>
          </a:p>
        </p:txBody>
      </p:sp>
      <p:sp>
        <p:nvSpPr>
          <p:cNvPr id="34"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60</a:t>
            </a:fld>
            <a:endParaRPr lang="en-US" sz="1000" dirty="0">
              <a:solidFill>
                <a:srgbClr val="FFFFFF"/>
              </a:solidFill>
              <a:latin typeface="Arial" charset="0"/>
              <a:ea typeface="ＭＳ Ｐゴシック" pitchFamily="34" charset="-128"/>
              <a:cs typeface="Arial" charset="0"/>
            </a:endParaRPr>
          </a:p>
        </p:txBody>
      </p:sp>
      <p:sp>
        <p:nvSpPr>
          <p:cNvPr id="35" name="Rectangle 34">
            <a:extLst>
              <a:ext uri="{FF2B5EF4-FFF2-40B4-BE49-F238E27FC236}">
                <a16:creationId xmlns:a16="http://schemas.microsoft.com/office/drawing/2014/main" id="{60172596-9611-4749-8A59-3710C3508EAB}"/>
              </a:ext>
            </a:extLst>
          </p:cNvPr>
          <p:cNvSpPr/>
          <p:nvPr/>
        </p:nvSpPr>
        <p:spPr>
          <a:xfrm>
            <a:off x="8667650" y="2390716"/>
            <a:ext cx="1791767" cy="960125"/>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36" name="TextBox 35">
            <a:extLst>
              <a:ext uri="{FF2B5EF4-FFF2-40B4-BE49-F238E27FC236}">
                <a16:creationId xmlns:a16="http://schemas.microsoft.com/office/drawing/2014/main" id="{C50EACD5-E873-4730-99B1-4731610A5C61}"/>
              </a:ext>
            </a:extLst>
          </p:cNvPr>
          <p:cNvSpPr txBox="1"/>
          <p:nvPr/>
        </p:nvSpPr>
        <p:spPr>
          <a:xfrm>
            <a:off x="9327014" y="2390714"/>
            <a:ext cx="442749"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latin typeface="Arial"/>
              </a:rPr>
              <a:t>ram</a:t>
            </a:r>
          </a:p>
        </p:txBody>
      </p:sp>
      <p:sp>
        <p:nvSpPr>
          <p:cNvPr id="37" name="TextBox 36">
            <a:extLst>
              <a:ext uri="{FF2B5EF4-FFF2-40B4-BE49-F238E27FC236}">
                <a16:creationId xmlns:a16="http://schemas.microsoft.com/office/drawing/2014/main" id="{4F436D5E-54FF-47D6-8BB0-6C9A387F2692}"/>
              </a:ext>
            </a:extLst>
          </p:cNvPr>
          <p:cNvSpPr txBox="1"/>
          <p:nvPr/>
        </p:nvSpPr>
        <p:spPr>
          <a:xfrm>
            <a:off x="10478029" y="2429120"/>
            <a:ext cx="5148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latin typeface="Arial"/>
              </a:rPr>
              <a:t>d_d0</a:t>
            </a:r>
          </a:p>
        </p:txBody>
      </p:sp>
      <p:sp>
        <p:nvSpPr>
          <p:cNvPr id="38" name="TextBox 37">
            <a:extLst>
              <a:ext uri="{FF2B5EF4-FFF2-40B4-BE49-F238E27FC236}">
                <a16:creationId xmlns:a16="http://schemas.microsoft.com/office/drawing/2014/main" id="{B9DD09BD-365B-4C88-AEDE-B516F600372E}"/>
              </a:ext>
            </a:extLst>
          </p:cNvPr>
          <p:cNvSpPr txBox="1"/>
          <p:nvPr/>
        </p:nvSpPr>
        <p:spPr>
          <a:xfrm>
            <a:off x="8213388" y="2467524"/>
            <a:ext cx="498855"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d_q0</a:t>
            </a:r>
          </a:p>
        </p:txBody>
      </p:sp>
      <p:cxnSp>
        <p:nvCxnSpPr>
          <p:cNvPr id="39" name="Straight Arrow Connector 38">
            <a:extLst>
              <a:ext uri="{FF2B5EF4-FFF2-40B4-BE49-F238E27FC236}">
                <a16:creationId xmlns:a16="http://schemas.microsoft.com/office/drawing/2014/main" id="{69C328D8-F052-412F-9D07-6FFB2E90B64F}"/>
              </a:ext>
            </a:extLst>
          </p:cNvPr>
          <p:cNvCxnSpPr/>
          <p:nvPr/>
        </p:nvCxnSpPr>
        <p:spPr>
          <a:xfrm>
            <a:off x="8661049" y="2582738"/>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40" name="Straight Arrow Connector 39">
            <a:extLst>
              <a:ext uri="{FF2B5EF4-FFF2-40B4-BE49-F238E27FC236}">
                <a16:creationId xmlns:a16="http://schemas.microsoft.com/office/drawing/2014/main" id="{206E3D86-3ADC-4F59-8DE8-851F1E0D4CFF}"/>
              </a:ext>
            </a:extLst>
          </p:cNvPr>
          <p:cNvCxnSpPr/>
          <p:nvPr/>
        </p:nvCxnSpPr>
        <p:spPr>
          <a:xfrm>
            <a:off x="10033950" y="254433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56" name="TextBox 55">
            <a:extLst>
              <a:ext uri="{FF2B5EF4-FFF2-40B4-BE49-F238E27FC236}">
                <a16:creationId xmlns:a16="http://schemas.microsoft.com/office/drawing/2014/main" id="{5E5E3D72-04B0-45F0-B6A9-17735B36AEEA}"/>
              </a:ext>
            </a:extLst>
          </p:cNvPr>
          <p:cNvSpPr txBox="1"/>
          <p:nvPr/>
        </p:nvSpPr>
        <p:spPr>
          <a:xfrm>
            <a:off x="10485132" y="2582739"/>
            <a:ext cx="934871"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a:solidFill>
                  <a:srgbClr val="000000"/>
                </a:solidFill>
                <a:latin typeface="Arial"/>
              </a:rPr>
              <a:t>d_address0</a:t>
            </a:r>
          </a:p>
        </p:txBody>
      </p:sp>
      <p:sp>
        <p:nvSpPr>
          <p:cNvPr id="57" name="TextBox 56">
            <a:extLst>
              <a:ext uri="{FF2B5EF4-FFF2-40B4-BE49-F238E27FC236}">
                <a16:creationId xmlns:a16="http://schemas.microsoft.com/office/drawing/2014/main" id="{C7C959E7-1CA2-4DCD-A5F0-2D96D8FA7590}"/>
              </a:ext>
            </a:extLst>
          </p:cNvPr>
          <p:cNvSpPr txBox="1"/>
          <p:nvPr/>
        </p:nvSpPr>
        <p:spPr>
          <a:xfrm>
            <a:off x="10481512" y="2757387"/>
            <a:ext cx="596638"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a:solidFill>
                  <a:srgbClr val="000000"/>
                </a:solidFill>
                <a:latin typeface="Arial"/>
              </a:rPr>
              <a:t>d_we0</a:t>
            </a:r>
          </a:p>
        </p:txBody>
      </p:sp>
      <p:cxnSp>
        <p:nvCxnSpPr>
          <p:cNvPr id="58" name="Straight Arrow Connector 57">
            <a:extLst>
              <a:ext uri="{FF2B5EF4-FFF2-40B4-BE49-F238E27FC236}">
                <a16:creationId xmlns:a16="http://schemas.microsoft.com/office/drawing/2014/main" id="{754CE3EA-044A-40D4-ADFC-07C647D92684}"/>
              </a:ext>
            </a:extLst>
          </p:cNvPr>
          <p:cNvCxnSpPr/>
          <p:nvPr/>
        </p:nvCxnSpPr>
        <p:spPr>
          <a:xfrm>
            <a:off x="10024139" y="288997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59" name="Straight Arrow Connector 58">
            <a:extLst>
              <a:ext uri="{FF2B5EF4-FFF2-40B4-BE49-F238E27FC236}">
                <a16:creationId xmlns:a16="http://schemas.microsoft.com/office/drawing/2014/main" id="{29454F45-BB22-4D2B-9D53-335B2B208E41}"/>
              </a:ext>
            </a:extLst>
          </p:cNvPr>
          <p:cNvCxnSpPr/>
          <p:nvPr/>
        </p:nvCxnSpPr>
        <p:spPr>
          <a:xfrm>
            <a:off x="10021386" y="2736360"/>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60" name="TextBox 59">
            <a:extLst>
              <a:ext uri="{FF2B5EF4-FFF2-40B4-BE49-F238E27FC236}">
                <a16:creationId xmlns:a16="http://schemas.microsoft.com/office/drawing/2014/main" id="{E1D2D62E-33F6-467A-AED6-196B1CDA7748}"/>
              </a:ext>
            </a:extLst>
          </p:cNvPr>
          <p:cNvSpPr txBox="1"/>
          <p:nvPr/>
        </p:nvSpPr>
        <p:spPr>
          <a:xfrm>
            <a:off x="10476084" y="2943304"/>
            <a:ext cx="567783"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a:solidFill>
                  <a:srgbClr val="000000"/>
                </a:solidFill>
                <a:latin typeface="Arial"/>
              </a:rPr>
              <a:t>d_ce0</a:t>
            </a:r>
          </a:p>
        </p:txBody>
      </p:sp>
      <p:cxnSp>
        <p:nvCxnSpPr>
          <p:cNvPr id="61" name="Straight Arrow Connector 60">
            <a:extLst>
              <a:ext uri="{FF2B5EF4-FFF2-40B4-BE49-F238E27FC236}">
                <a16:creationId xmlns:a16="http://schemas.microsoft.com/office/drawing/2014/main" id="{F044930B-2198-4D0C-A29B-2CA55C523682}"/>
              </a:ext>
            </a:extLst>
          </p:cNvPr>
          <p:cNvCxnSpPr/>
          <p:nvPr/>
        </p:nvCxnSpPr>
        <p:spPr>
          <a:xfrm>
            <a:off x="10023514" y="307589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62" name="TextBox 61">
            <a:extLst>
              <a:ext uri="{FF2B5EF4-FFF2-40B4-BE49-F238E27FC236}">
                <a16:creationId xmlns:a16="http://schemas.microsoft.com/office/drawing/2014/main" id="{97014587-DEC4-4E34-B23D-83D97BF1B35F}"/>
              </a:ext>
            </a:extLst>
          </p:cNvPr>
          <p:cNvSpPr txBox="1"/>
          <p:nvPr/>
        </p:nvSpPr>
        <p:spPr>
          <a:xfrm>
            <a:off x="8321861" y="1430589"/>
            <a:ext cx="2700682" cy="784830"/>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t>
            </a:r>
            <a:r>
              <a:rPr lang="en-US" sz="900" b="1" kern="0" dirty="0" err="1">
                <a:solidFill>
                  <a:srgbClr val="000000"/>
                </a:solidFill>
                <a:latin typeface="Arial"/>
              </a:rPr>
              <a:t>ram.h</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void ram (int d[DEPTH], …)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a:t>
            </a:r>
          </a:p>
          <a:p>
            <a:pPr defTabSz="914400" fontAlgn="base">
              <a:spcBef>
                <a:spcPct val="0"/>
              </a:spcBef>
              <a:spcAft>
                <a:spcPct val="0"/>
              </a:spcAft>
              <a:defRPr/>
            </a:pPr>
            <a:endParaRPr lang="en-US" sz="900" b="1" kern="0" dirty="0">
              <a:solidFill>
                <a:srgbClr val="000000"/>
              </a:solidFill>
              <a:latin typeface="Arial"/>
            </a:endParaRPr>
          </a:p>
        </p:txBody>
      </p:sp>
      <p:sp>
        <p:nvSpPr>
          <p:cNvPr id="63" name="TextBox 62">
            <a:extLst>
              <a:ext uri="{FF2B5EF4-FFF2-40B4-BE49-F238E27FC236}">
                <a16:creationId xmlns:a16="http://schemas.microsoft.com/office/drawing/2014/main" id="{A99238B9-2BFC-43D6-A197-D43D048FFBD3}"/>
              </a:ext>
            </a:extLst>
          </p:cNvPr>
          <p:cNvSpPr txBox="1"/>
          <p:nvPr/>
        </p:nvSpPr>
        <p:spPr>
          <a:xfrm>
            <a:off x="8327915" y="3811701"/>
            <a:ext cx="2700682" cy="1061829"/>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t>
            </a:r>
            <a:r>
              <a:rPr lang="en-US" sz="900" b="1" kern="0" dirty="0" err="1">
                <a:solidFill>
                  <a:srgbClr val="000000"/>
                </a:solidFill>
                <a:latin typeface="Arial"/>
              </a:rPr>
              <a:t>fifo.h</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void </a:t>
            </a:r>
            <a:r>
              <a:rPr lang="en-US" sz="900" b="1" kern="0" dirty="0" err="1">
                <a:solidFill>
                  <a:srgbClr val="000000"/>
                </a:solidFill>
                <a:latin typeface="Arial"/>
              </a:rPr>
              <a:t>fifo</a:t>
            </a:r>
            <a:r>
              <a:rPr lang="en-US" sz="900" b="1" kern="0" dirty="0">
                <a:solidFill>
                  <a:srgbClr val="000000"/>
                </a:solidFill>
                <a:latin typeface="Arial"/>
              </a:rPr>
              <a:t> (int </a:t>
            </a:r>
            <a:r>
              <a:rPr lang="en-US" sz="900" b="1" kern="0" dirty="0" err="1">
                <a:solidFill>
                  <a:srgbClr val="000000"/>
                </a:solidFill>
                <a:latin typeface="Arial"/>
              </a:rPr>
              <a:t>d_o</a:t>
            </a:r>
            <a:r>
              <a:rPr lang="en-US" sz="900" b="1" kern="0" dirty="0">
                <a:solidFill>
                  <a:srgbClr val="000000"/>
                </a:solidFill>
                <a:latin typeface="Arial"/>
              </a:rPr>
              <a:t>[DEPTH], </a:t>
            </a:r>
          </a:p>
          <a:p>
            <a:pPr defTabSz="914400" fontAlgn="base">
              <a:spcBef>
                <a:spcPct val="0"/>
              </a:spcBef>
              <a:spcAft>
                <a:spcPct val="0"/>
              </a:spcAft>
              <a:defRPr/>
            </a:pPr>
            <a:r>
              <a:rPr lang="en-US" sz="900" b="1" kern="0" dirty="0">
                <a:solidFill>
                  <a:srgbClr val="000000"/>
                </a:solidFill>
                <a:latin typeface="Arial"/>
              </a:rPr>
              <a:t>                 int </a:t>
            </a:r>
            <a:r>
              <a:rPr lang="en-US" sz="900" b="1" kern="0" dirty="0" err="1">
                <a:solidFill>
                  <a:srgbClr val="000000"/>
                </a:solidFill>
                <a:latin typeface="Arial"/>
              </a:rPr>
              <a:t>d_i</a:t>
            </a:r>
            <a:r>
              <a:rPr lang="en-US" sz="900" b="1" kern="0" dirty="0">
                <a:solidFill>
                  <a:srgbClr val="000000"/>
                </a:solidFill>
                <a:latin typeface="Arial"/>
              </a:rPr>
              <a:t>[DEPTH]) {</a:t>
            </a:r>
          </a:p>
          <a:p>
            <a:pPr defTabSz="914400" fontAlgn="base">
              <a:spcBef>
                <a:spcPct val="0"/>
              </a:spcBef>
              <a:spcAft>
                <a:spcPct val="0"/>
              </a:spcAft>
              <a:defRPr/>
            </a:pPr>
            <a:endParaRPr lang="en-US" sz="900" b="1" kern="0" dirty="0">
              <a:solidFill>
                <a:srgbClr val="000000"/>
              </a:solidFill>
              <a:latin typeface="Arial"/>
            </a:endParaRP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a:t>
            </a:r>
          </a:p>
          <a:p>
            <a:pPr defTabSz="914400" fontAlgn="base">
              <a:spcBef>
                <a:spcPct val="0"/>
              </a:spcBef>
              <a:spcAft>
                <a:spcPct val="0"/>
              </a:spcAft>
              <a:defRPr/>
            </a:pPr>
            <a:endParaRPr lang="en-US" sz="900" b="1" kern="0" dirty="0">
              <a:solidFill>
                <a:srgbClr val="000000"/>
              </a:solidFill>
              <a:latin typeface="Arial"/>
            </a:endParaRPr>
          </a:p>
        </p:txBody>
      </p:sp>
      <p:sp>
        <p:nvSpPr>
          <p:cNvPr id="64" name="Rectangle 63">
            <a:extLst>
              <a:ext uri="{FF2B5EF4-FFF2-40B4-BE49-F238E27FC236}">
                <a16:creationId xmlns:a16="http://schemas.microsoft.com/office/drawing/2014/main" id="{34BDB82F-32C8-4AB9-8EB1-63A07F7AD990}"/>
              </a:ext>
            </a:extLst>
          </p:cNvPr>
          <p:cNvSpPr/>
          <p:nvPr/>
        </p:nvSpPr>
        <p:spPr>
          <a:xfrm>
            <a:off x="8667650" y="5232684"/>
            <a:ext cx="1791767" cy="92172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65" name="TextBox 64">
            <a:extLst>
              <a:ext uri="{FF2B5EF4-FFF2-40B4-BE49-F238E27FC236}">
                <a16:creationId xmlns:a16="http://schemas.microsoft.com/office/drawing/2014/main" id="{5F32F489-FCF6-4245-83E9-94820E165519}"/>
              </a:ext>
            </a:extLst>
          </p:cNvPr>
          <p:cNvSpPr txBox="1"/>
          <p:nvPr/>
        </p:nvSpPr>
        <p:spPr>
          <a:xfrm>
            <a:off x="9391228" y="5232683"/>
            <a:ext cx="402674"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err="1">
                <a:solidFill>
                  <a:srgbClr val="000000"/>
                </a:solidFill>
                <a:latin typeface="Arial"/>
              </a:rPr>
              <a:t>fifo</a:t>
            </a:r>
            <a:endParaRPr lang="en-US" sz="1100" b="1" kern="0" dirty="0">
              <a:solidFill>
                <a:srgbClr val="000000"/>
              </a:solidFill>
              <a:latin typeface="Arial"/>
            </a:endParaRPr>
          </a:p>
        </p:txBody>
      </p:sp>
      <p:sp>
        <p:nvSpPr>
          <p:cNvPr id="66" name="TextBox 65">
            <a:extLst>
              <a:ext uri="{FF2B5EF4-FFF2-40B4-BE49-F238E27FC236}">
                <a16:creationId xmlns:a16="http://schemas.microsoft.com/office/drawing/2014/main" id="{84081CA6-2F87-4A87-A213-87AD8E7932EF}"/>
              </a:ext>
            </a:extLst>
          </p:cNvPr>
          <p:cNvSpPr txBox="1"/>
          <p:nvPr/>
        </p:nvSpPr>
        <p:spPr>
          <a:xfrm>
            <a:off x="10465541" y="5271089"/>
            <a:ext cx="726481"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000000"/>
                </a:solidFill>
                <a:latin typeface="Arial"/>
              </a:rPr>
              <a:t>d_o_din</a:t>
            </a:r>
            <a:endParaRPr lang="en-US" sz="1100" b="1" kern="0" dirty="0">
              <a:solidFill>
                <a:srgbClr val="000000"/>
              </a:solidFill>
              <a:latin typeface="Arial"/>
            </a:endParaRPr>
          </a:p>
        </p:txBody>
      </p:sp>
      <p:sp>
        <p:nvSpPr>
          <p:cNvPr id="67" name="TextBox 66">
            <a:extLst>
              <a:ext uri="{FF2B5EF4-FFF2-40B4-BE49-F238E27FC236}">
                <a16:creationId xmlns:a16="http://schemas.microsoft.com/office/drawing/2014/main" id="{E761E9AE-148D-45C0-8F25-3EF356EAEEC2}"/>
              </a:ext>
            </a:extLst>
          </p:cNvPr>
          <p:cNvSpPr txBox="1"/>
          <p:nvPr/>
        </p:nvSpPr>
        <p:spPr>
          <a:xfrm>
            <a:off x="7968129" y="5309493"/>
            <a:ext cx="744113"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000000"/>
                </a:solidFill>
                <a:latin typeface="Arial"/>
              </a:rPr>
              <a:t>d_i_dout</a:t>
            </a:r>
            <a:endParaRPr lang="en-US" sz="1050" b="1" kern="0" dirty="0">
              <a:solidFill>
                <a:srgbClr val="000000"/>
              </a:solidFill>
              <a:latin typeface="Arial"/>
            </a:endParaRPr>
          </a:p>
        </p:txBody>
      </p:sp>
      <p:cxnSp>
        <p:nvCxnSpPr>
          <p:cNvPr id="68" name="Straight Arrow Connector 67">
            <a:extLst>
              <a:ext uri="{FF2B5EF4-FFF2-40B4-BE49-F238E27FC236}">
                <a16:creationId xmlns:a16="http://schemas.microsoft.com/office/drawing/2014/main" id="{BB5BF10B-3186-46AE-95AD-D028CC5C8D59}"/>
              </a:ext>
            </a:extLst>
          </p:cNvPr>
          <p:cNvCxnSpPr/>
          <p:nvPr/>
        </p:nvCxnSpPr>
        <p:spPr>
          <a:xfrm>
            <a:off x="8661049" y="542470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69" name="Straight Arrow Connector 68">
            <a:extLst>
              <a:ext uri="{FF2B5EF4-FFF2-40B4-BE49-F238E27FC236}">
                <a16:creationId xmlns:a16="http://schemas.microsoft.com/office/drawing/2014/main" id="{D2F11F77-7099-4EE2-96ED-3D3B0136A032}"/>
              </a:ext>
            </a:extLst>
          </p:cNvPr>
          <p:cNvCxnSpPr/>
          <p:nvPr/>
        </p:nvCxnSpPr>
        <p:spPr>
          <a:xfrm>
            <a:off x="10062433" y="5386304"/>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70" name="TextBox 69">
            <a:extLst>
              <a:ext uri="{FF2B5EF4-FFF2-40B4-BE49-F238E27FC236}">
                <a16:creationId xmlns:a16="http://schemas.microsoft.com/office/drawing/2014/main" id="{F7927205-2BB7-49A2-B2FC-BF82384ECCD6}"/>
              </a:ext>
            </a:extLst>
          </p:cNvPr>
          <p:cNvSpPr txBox="1"/>
          <p:nvPr/>
        </p:nvSpPr>
        <p:spPr>
          <a:xfrm>
            <a:off x="10469827" y="5593248"/>
            <a:ext cx="813043"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latin typeface="Arial"/>
              </a:rPr>
              <a:t>d_o_write</a:t>
            </a:r>
            <a:endParaRPr lang="en-US" sz="1050" b="1" kern="0" dirty="0">
              <a:solidFill>
                <a:srgbClr val="000000"/>
              </a:solidFill>
              <a:latin typeface="Arial"/>
            </a:endParaRPr>
          </a:p>
        </p:txBody>
      </p:sp>
      <p:sp>
        <p:nvSpPr>
          <p:cNvPr id="71" name="TextBox 70">
            <a:extLst>
              <a:ext uri="{FF2B5EF4-FFF2-40B4-BE49-F238E27FC236}">
                <a16:creationId xmlns:a16="http://schemas.microsoft.com/office/drawing/2014/main" id="{2C9A475C-291F-4A9A-8924-55C7B2BFC042}"/>
              </a:ext>
            </a:extLst>
          </p:cNvPr>
          <p:cNvSpPr txBox="1"/>
          <p:nvPr/>
        </p:nvSpPr>
        <p:spPr>
          <a:xfrm>
            <a:off x="10482950" y="5761787"/>
            <a:ext cx="739305"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latin typeface="Arial"/>
              </a:rPr>
              <a:t>d_i_read</a:t>
            </a:r>
            <a:endParaRPr lang="en-US" sz="1050" b="1" kern="0" dirty="0">
              <a:solidFill>
                <a:srgbClr val="000000"/>
              </a:solidFill>
              <a:latin typeface="Arial"/>
            </a:endParaRPr>
          </a:p>
        </p:txBody>
      </p:sp>
      <p:cxnSp>
        <p:nvCxnSpPr>
          <p:cNvPr id="72" name="Straight Arrow Connector 71">
            <a:extLst>
              <a:ext uri="{FF2B5EF4-FFF2-40B4-BE49-F238E27FC236}">
                <a16:creationId xmlns:a16="http://schemas.microsoft.com/office/drawing/2014/main" id="{B0B85280-FAB7-44A4-98BB-6B8C6675760E}"/>
              </a:ext>
            </a:extLst>
          </p:cNvPr>
          <p:cNvCxnSpPr/>
          <p:nvPr/>
        </p:nvCxnSpPr>
        <p:spPr>
          <a:xfrm>
            <a:off x="10052622" y="589437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73" name="Straight Arrow Connector 72">
            <a:extLst>
              <a:ext uri="{FF2B5EF4-FFF2-40B4-BE49-F238E27FC236}">
                <a16:creationId xmlns:a16="http://schemas.microsoft.com/office/drawing/2014/main" id="{4CCAD23F-2073-47C9-B6A6-AB84551D7BCB}"/>
              </a:ext>
            </a:extLst>
          </p:cNvPr>
          <p:cNvCxnSpPr/>
          <p:nvPr/>
        </p:nvCxnSpPr>
        <p:spPr>
          <a:xfrm>
            <a:off x="10049870" y="5746868"/>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74" name="TextBox 73">
            <a:extLst>
              <a:ext uri="{FF2B5EF4-FFF2-40B4-BE49-F238E27FC236}">
                <a16:creationId xmlns:a16="http://schemas.microsoft.com/office/drawing/2014/main" id="{81794727-C154-4A15-A912-4B35620772A7}"/>
              </a:ext>
            </a:extLst>
          </p:cNvPr>
          <p:cNvSpPr txBox="1"/>
          <p:nvPr/>
        </p:nvSpPr>
        <p:spPr>
          <a:xfrm>
            <a:off x="7729455" y="5800192"/>
            <a:ext cx="100860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000000"/>
                </a:solidFill>
                <a:latin typeface="Arial"/>
              </a:rPr>
              <a:t>d_i_empty_n</a:t>
            </a:r>
            <a:endParaRPr lang="en-US" sz="1050" b="1" kern="0" dirty="0">
              <a:solidFill>
                <a:srgbClr val="000000"/>
              </a:solidFill>
              <a:latin typeface="Arial"/>
            </a:endParaRPr>
          </a:p>
        </p:txBody>
      </p:sp>
      <p:cxnSp>
        <p:nvCxnSpPr>
          <p:cNvPr id="75" name="Straight Arrow Connector 74">
            <a:extLst>
              <a:ext uri="{FF2B5EF4-FFF2-40B4-BE49-F238E27FC236}">
                <a16:creationId xmlns:a16="http://schemas.microsoft.com/office/drawing/2014/main" id="{DC6FA287-265B-4B2E-8CA6-46948258B891}"/>
              </a:ext>
            </a:extLst>
          </p:cNvPr>
          <p:cNvCxnSpPr/>
          <p:nvPr/>
        </p:nvCxnSpPr>
        <p:spPr>
          <a:xfrm>
            <a:off x="8686870" y="576178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76" name="TextBox 75">
            <a:extLst>
              <a:ext uri="{FF2B5EF4-FFF2-40B4-BE49-F238E27FC236}">
                <a16:creationId xmlns:a16="http://schemas.microsoft.com/office/drawing/2014/main" id="{7037F0C3-C3B1-4764-93B9-F22623EDEA70}"/>
              </a:ext>
            </a:extLst>
          </p:cNvPr>
          <p:cNvSpPr txBox="1"/>
          <p:nvPr/>
        </p:nvSpPr>
        <p:spPr>
          <a:xfrm>
            <a:off x="7877735" y="5616734"/>
            <a:ext cx="856324"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000000"/>
                </a:solidFill>
                <a:latin typeface="Arial"/>
              </a:rPr>
              <a:t>d_o_full_n</a:t>
            </a:r>
            <a:endParaRPr lang="en-US" sz="1050" b="1" kern="0" dirty="0">
              <a:solidFill>
                <a:srgbClr val="000000"/>
              </a:solidFill>
              <a:latin typeface="Arial"/>
            </a:endParaRPr>
          </a:p>
        </p:txBody>
      </p:sp>
      <p:cxnSp>
        <p:nvCxnSpPr>
          <p:cNvPr id="77" name="Straight Arrow Connector 76">
            <a:extLst>
              <a:ext uri="{FF2B5EF4-FFF2-40B4-BE49-F238E27FC236}">
                <a16:creationId xmlns:a16="http://schemas.microsoft.com/office/drawing/2014/main" id="{B2D99323-08FD-4367-AEE9-55815504CAC7}"/>
              </a:ext>
            </a:extLst>
          </p:cNvPr>
          <p:cNvCxnSpPr/>
          <p:nvPr/>
        </p:nvCxnSpPr>
        <p:spPr>
          <a:xfrm>
            <a:off x="8682866" y="591540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IO Protocol (</a:t>
            </a:r>
            <a:r>
              <a:rPr lang="en-US" dirty="0" err="1"/>
              <a:t>ap_memory</a:t>
            </a:r>
            <a:r>
              <a:rPr lang="en-US" dirty="0"/>
              <a:t>)</a:t>
            </a:r>
          </a:p>
        </p:txBody>
      </p:sp>
      <p:sp>
        <p:nvSpPr>
          <p:cNvPr id="3" name="Slide Number Placeholder 2"/>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61</a:t>
            </a:fld>
            <a:endParaRPr lang="en-US" dirty="0"/>
          </a:p>
        </p:txBody>
      </p:sp>
      <p:sp>
        <p:nvSpPr>
          <p:cNvPr id="26" name="Rectangle 25">
            <a:extLst>
              <a:ext uri="{FF2B5EF4-FFF2-40B4-BE49-F238E27FC236}">
                <a16:creationId xmlns:a16="http://schemas.microsoft.com/office/drawing/2014/main" id="{711FB88B-F7F9-41E3-904E-21D5158DA3B1}"/>
              </a:ext>
            </a:extLst>
          </p:cNvPr>
          <p:cNvSpPr/>
          <p:nvPr/>
        </p:nvSpPr>
        <p:spPr>
          <a:xfrm>
            <a:off x="259962" y="1393535"/>
            <a:ext cx="10801793"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29" name="TextBox 28">
            <a:extLst>
              <a:ext uri="{FF2B5EF4-FFF2-40B4-BE49-F238E27FC236}">
                <a16:creationId xmlns:a16="http://schemas.microsoft.com/office/drawing/2014/main" id="{FFD92B1F-11BA-4801-A6A9-029BA1C65A4E}"/>
              </a:ext>
            </a:extLst>
          </p:cNvPr>
          <p:cNvSpPr txBox="1"/>
          <p:nvPr/>
        </p:nvSpPr>
        <p:spPr>
          <a:xfrm>
            <a:off x="1488602" y="5925327"/>
            <a:ext cx="5477686" cy="276999"/>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kern="0" dirty="0">
                <a:solidFill>
                  <a:srgbClr val="000000"/>
                </a:solidFill>
              </a:rPr>
              <a:t>There is no stall behavior initiated by a RAM interface</a:t>
            </a:r>
          </a:p>
        </p:txBody>
      </p:sp>
      <p:sp>
        <p:nvSpPr>
          <p:cNvPr id="31" name="Content Placeholder 2">
            <a:extLst>
              <a:ext uri="{FF2B5EF4-FFF2-40B4-BE49-F238E27FC236}">
                <a16:creationId xmlns:a16="http://schemas.microsoft.com/office/drawing/2014/main" id="{1B26D4D4-A0A9-4D76-9712-E3CF74A950FE}"/>
              </a:ext>
            </a:extLst>
          </p:cNvPr>
          <p:cNvSpPr txBox="1">
            <a:spLocks/>
          </p:cNvSpPr>
          <p:nvPr/>
        </p:nvSpPr>
        <p:spPr bwMode="auto">
          <a:xfrm>
            <a:off x="7734189" y="1316728"/>
            <a:ext cx="4249047" cy="4685409"/>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After start, idle goes low and the RTL operates</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When a read is required, an address is generated and CE asserted high</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Data is available on data input port  d_q0 in the next cycle</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read operations may be pipelined</a:t>
            </a:r>
          </a:p>
          <a:p>
            <a:pPr marL="342900" indent="-342900" defTabSz="457200" fontAlgn="base">
              <a:spcBef>
                <a:spcPct val="20000"/>
              </a:spcBef>
              <a:spcAft>
                <a:spcPct val="0"/>
              </a:spcAft>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When a write is required, the address and data are placed on the output ports</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B</a:t>
            </a:r>
            <a:r>
              <a:rPr lang="en-US" sz="1400" u="sng" kern="0" dirty="0">
                <a:solidFill>
                  <a:srgbClr val="000000"/>
                </a:solidFill>
                <a:latin typeface="Arial"/>
                <a:ea typeface="ＭＳ Ｐゴシック" pitchFamily="24" charset="-128"/>
                <a:cs typeface="ＭＳ Ｐゴシック" pitchFamily="24" charset="-128"/>
              </a:rPr>
              <a:t>oth</a:t>
            </a:r>
            <a:r>
              <a:rPr lang="en-US" sz="1400" kern="0" dirty="0">
                <a:solidFill>
                  <a:srgbClr val="000000"/>
                </a:solidFill>
                <a:latin typeface="Arial"/>
                <a:ea typeface="ＭＳ Ｐゴシック" pitchFamily="24" charset="-128"/>
                <a:cs typeface="ＭＳ Ｐゴシック" pitchFamily="24" charset="-128"/>
              </a:rPr>
              <a:t> CE &amp;WE are asserted high</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Writes may be pipelined</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Done will be asserted when the function is complete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pic>
        <p:nvPicPr>
          <p:cNvPr id="4" name="Picture 3">
            <a:extLst>
              <a:ext uri="{FF2B5EF4-FFF2-40B4-BE49-F238E27FC236}">
                <a16:creationId xmlns:a16="http://schemas.microsoft.com/office/drawing/2014/main" id="{BFBE0E84-05B4-4F1B-BBFC-46623684F6C6}"/>
              </a:ext>
            </a:extLst>
          </p:cNvPr>
          <p:cNvPicPr>
            <a:picLocks noChangeAspect="1"/>
          </p:cNvPicPr>
          <p:nvPr/>
        </p:nvPicPr>
        <p:blipFill>
          <a:blip r:embed="rId2"/>
          <a:stretch>
            <a:fillRect/>
          </a:stretch>
        </p:blipFill>
        <p:spPr>
          <a:xfrm>
            <a:off x="906203" y="1511132"/>
            <a:ext cx="6642484" cy="44141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IO Protocol (</a:t>
            </a:r>
            <a:r>
              <a:rPr lang="en-US" dirty="0" err="1"/>
              <a:t>ap_memory</a:t>
            </a:r>
            <a:r>
              <a:rPr lang="en-US" dirty="0"/>
              <a:t>)</a:t>
            </a:r>
          </a:p>
        </p:txBody>
      </p:sp>
      <p:sp>
        <p:nvSpPr>
          <p:cNvPr id="3" name="Slide Number Placeholder 2"/>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62</a:t>
            </a:fld>
            <a:endParaRPr lang="en-US" dirty="0">
              <a:solidFill>
                <a:srgbClr val="0C0C0C">
                  <a:tint val="75000"/>
                </a:srgbClr>
              </a:solidFill>
              <a:latin typeface="Arial"/>
            </a:endParaRPr>
          </a:p>
        </p:txBody>
      </p:sp>
      <p:sp>
        <p:nvSpPr>
          <p:cNvPr id="26" name="Rectangle 25">
            <a:extLst>
              <a:ext uri="{FF2B5EF4-FFF2-40B4-BE49-F238E27FC236}">
                <a16:creationId xmlns:a16="http://schemas.microsoft.com/office/drawing/2014/main" id="{711FB88B-F7F9-41E3-904E-21D5158DA3B1}"/>
              </a:ext>
            </a:extLst>
          </p:cNvPr>
          <p:cNvSpPr/>
          <p:nvPr/>
        </p:nvSpPr>
        <p:spPr>
          <a:xfrm>
            <a:off x="259962" y="1393535"/>
            <a:ext cx="10801793"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29" name="TextBox 28">
            <a:extLst>
              <a:ext uri="{FF2B5EF4-FFF2-40B4-BE49-F238E27FC236}">
                <a16:creationId xmlns:a16="http://schemas.microsoft.com/office/drawing/2014/main" id="{FFD92B1F-11BA-4801-A6A9-029BA1C65A4E}"/>
              </a:ext>
            </a:extLst>
          </p:cNvPr>
          <p:cNvSpPr txBox="1"/>
          <p:nvPr/>
        </p:nvSpPr>
        <p:spPr>
          <a:xfrm>
            <a:off x="1488602" y="5925327"/>
            <a:ext cx="5477686" cy="276999"/>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kern="0" dirty="0">
                <a:solidFill>
                  <a:srgbClr val="000000"/>
                </a:solidFill>
                <a:latin typeface="Arial"/>
              </a:rPr>
              <a:t>There is no stall behavior initiated by a RAM interface</a:t>
            </a:r>
          </a:p>
        </p:txBody>
      </p:sp>
      <p:pic>
        <p:nvPicPr>
          <p:cNvPr id="30" name="Picture 29" descr="AESL_Port_Level_IO_RAM_stall.PNG">
            <a:extLst>
              <a:ext uri="{FF2B5EF4-FFF2-40B4-BE49-F238E27FC236}">
                <a16:creationId xmlns:a16="http://schemas.microsoft.com/office/drawing/2014/main" id="{F140DF74-E60A-4475-87C5-E8D93BEE2095}"/>
              </a:ext>
            </a:extLst>
          </p:cNvPr>
          <p:cNvPicPr>
            <a:picLocks noChangeAspect="1"/>
          </p:cNvPicPr>
          <p:nvPr/>
        </p:nvPicPr>
        <p:blipFill>
          <a:blip r:embed="rId2"/>
          <a:stretch>
            <a:fillRect/>
          </a:stretch>
        </p:blipFill>
        <p:spPr>
          <a:xfrm>
            <a:off x="-9129688" y="624670"/>
            <a:ext cx="8344513" cy="4109335"/>
          </a:xfrm>
          <a:prstGeom prst="rect">
            <a:avLst/>
          </a:prstGeom>
        </p:spPr>
      </p:pic>
      <p:sp>
        <p:nvSpPr>
          <p:cNvPr id="31" name="Content Placeholder 2">
            <a:extLst>
              <a:ext uri="{FF2B5EF4-FFF2-40B4-BE49-F238E27FC236}">
                <a16:creationId xmlns:a16="http://schemas.microsoft.com/office/drawing/2014/main" id="{1B26D4D4-A0A9-4D76-9712-E3CF74A950FE}"/>
              </a:ext>
            </a:extLst>
          </p:cNvPr>
          <p:cNvSpPr txBox="1">
            <a:spLocks/>
          </p:cNvSpPr>
          <p:nvPr/>
        </p:nvSpPr>
        <p:spPr bwMode="auto">
          <a:xfrm>
            <a:off x="7734189" y="1316728"/>
            <a:ext cx="4249047" cy="4685409"/>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After start, idle goes low and the RTL operates</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When a read is required, an address is generated and CE asserted high</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Data is available on data input port  d_q0 in the next cycle</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read operations may be pipelined</a:t>
            </a:r>
          </a:p>
          <a:p>
            <a:pPr marL="342900" indent="-342900" defTabSz="457200" fontAlgn="base">
              <a:spcBef>
                <a:spcPct val="20000"/>
              </a:spcBef>
              <a:spcAft>
                <a:spcPct val="0"/>
              </a:spcAft>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When a write is required, the address and data are placed on the output ports</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B</a:t>
            </a:r>
            <a:r>
              <a:rPr lang="en-US" sz="1400" u="sng" kern="0" dirty="0">
                <a:solidFill>
                  <a:srgbClr val="000000"/>
                </a:solidFill>
                <a:latin typeface="Arial"/>
                <a:ea typeface="ＭＳ Ｐゴシック" pitchFamily="24" charset="-128"/>
                <a:cs typeface="ＭＳ Ｐゴシック" pitchFamily="24" charset="-128"/>
              </a:rPr>
              <a:t>oth</a:t>
            </a:r>
            <a:r>
              <a:rPr lang="en-US" sz="1400" kern="0" dirty="0">
                <a:solidFill>
                  <a:srgbClr val="000000"/>
                </a:solidFill>
                <a:latin typeface="Arial"/>
                <a:ea typeface="ＭＳ Ｐゴシック" pitchFamily="24" charset="-128"/>
                <a:cs typeface="ＭＳ Ｐゴシック" pitchFamily="24" charset="-128"/>
              </a:rPr>
              <a:t> CE &amp;WE are asserted high</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Writes may be pipelined</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Done will be asserted when the function is complete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pic>
        <p:nvPicPr>
          <p:cNvPr id="4" name="Picture 3">
            <a:extLst>
              <a:ext uri="{FF2B5EF4-FFF2-40B4-BE49-F238E27FC236}">
                <a16:creationId xmlns:a16="http://schemas.microsoft.com/office/drawing/2014/main" id="{BFBE0E84-05B4-4F1B-BBFC-46623684F6C6}"/>
              </a:ext>
            </a:extLst>
          </p:cNvPr>
          <p:cNvPicPr>
            <a:picLocks noChangeAspect="1"/>
          </p:cNvPicPr>
          <p:nvPr/>
        </p:nvPicPr>
        <p:blipFill>
          <a:blip r:embed="rId3"/>
          <a:stretch>
            <a:fillRect/>
          </a:stretch>
        </p:blipFill>
        <p:spPr>
          <a:xfrm>
            <a:off x="906203" y="1511132"/>
            <a:ext cx="6642484" cy="44141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B737-3A10-4FA1-8DDB-6C7C8420D036}"/>
              </a:ext>
            </a:extLst>
          </p:cNvPr>
          <p:cNvSpPr>
            <a:spLocks noGrp="1"/>
          </p:cNvSpPr>
          <p:nvPr>
            <p:ph type="title"/>
          </p:nvPr>
        </p:nvSpPr>
        <p:spPr/>
        <p:txBody>
          <a:bodyPr/>
          <a:lstStyle/>
          <a:p>
            <a:r>
              <a:rPr lang="en-US" dirty="0"/>
              <a:t>Block RAM(</a:t>
            </a:r>
            <a:r>
              <a:rPr lang="en-US" dirty="0" err="1"/>
              <a:t>bram</a:t>
            </a:r>
            <a:r>
              <a:rPr lang="en-US" dirty="0"/>
              <a:t>)</a:t>
            </a:r>
          </a:p>
        </p:txBody>
      </p:sp>
      <p:sp>
        <p:nvSpPr>
          <p:cNvPr id="3" name="Content Placeholder 2">
            <a:extLst>
              <a:ext uri="{FF2B5EF4-FFF2-40B4-BE49-F238E27FC236}">
                <a16:creationId xmlns:a16="http://schemas.microsoft.com/office/drawing/2014/main" id="{9BD91127-7858-43B2-A99E-17349BD9CCC9}"/>
              </a:ext>
            </a:extLst>
          </p:cNvPr>
          <p:cNvSpPr>
            <a:spLocks noGrp="1"/>
          </p:cNvSpPr>
          <p:nvPr>
            <p:ph idx="1"/>
          </p:nvPr>
        </p:nvSpPr>
        <p:spPr>
          <a:xfrm>
            <a:off x="649119" y="1463040"/>
            <a:ext cx="10680869" cy="4759404"/>
          </a:xfrm>
        </p:spPr>
        <p:txBody>
          <a:bodyPr/>
          <a:lstStyle/>
          <a:p>
            <a:r>
              <a:rPr lang="en-US" sz="2000" dirty="0"/>
              <a:t>Block RAM interface is functionally identical to the </a:t>
            </a:r>
            <a:r>
              <a:rPr lang="en-US" sz="2000" dirty="0" err="1"/>
              <a:t>ap_memory</a:t>
            </a:r>
            <a:r>
              <a:rPr lang="en-US" sz="2000" dirty="0"/>
              <a:t> interface</a:t>
            </a:r>
          </a:p>
          <a:p>
            <a:r>
              <a:rPr lang="en-US" sz="2000" dirty="0"/>
              <a:t>The only difference is how the ports are implemented when the design s used in the IPI</a:t>
            </a:r>
          </a:p>
          <a:p>
            <a:pPr lvl="1"/>
            <a:r>
              <a:rPr lang="en-US" sz="1800" dirty="0"/>
              <a:t>An </a:t>
            </a:r>
            <a:r>
              <a:rPr lang="en-US" sz="1800" dirty="0" err="1"/>
              <a:t>ap_memory</a:t>
            </a:r>
            <a:r>
              <a:rPr lang="en-US" sz="1800" dirty="0"/>
              <a:t> interface is displayed as multiple and separate ports</a:t>
            </a:r>
          </a:p>
          <a:p>
            <a:pPr lvl="2"/>
            <a:r>
              <a:rPr lang="en-US" sz="1400" dirty="0"/>
              <a:t>Connect to off-chip SRAM and non-block RAM</a:t>
            </a:r>
          </a:p>
          <a:p>
            <a:pPr lvl="1"/>
            <a:r>
              <a:rPr lang="en-US" sz="1800" dirty="0"/>
              <a:t>A block RAM interface is displayed as a single grouped port</a:t>
            </a:r>
          </a:p>
          <a:p>
            <a:pPr lvl="2"/>
            <a:r>
              <a:rPr lang="en-US" sz="1400" dirty="0"/>
              <a:t>Connect to Xilinx block RAM</a:t>
            </a:r>
          </a:p>
        </p:txBody>
      </p:sp>
      <p:sp>
        <p:nvSpPr>
          <p:cNvPr id="4" name="Slide Number Placeholder 3">
            <a:extLst>
              <a:ext uri="{FF2B5EF4-FFF2-40B4-BE49-F238E27FC236}">
                <a16:creationId xmlns:a16="http://schemas.microsoft.com/office/drawing/2014/main" id="{4F75B126-F0BA-4ECD-BA82-B8D49F6C1190}"/>
              </a:ext>
            </a:extLst>
          </p:cNvPr>
          <p:cNvSpPr>
            <a:spLocks noGrp="1"/>
          </p:cNvSpPr>
          <p:nvPr>
            <p:ph type="sldNum" sz="quarter" idx="4"/>
          </p:nvPr>
        </p:nvSpPr>
        <p:spPr>
          <a:xfrm>
            <a:off x="579120" y="6325606"/>
            <a:ext cx="2457993" cy="365125"/>
          </a:xfrm>
        </p:spPr>
        <p:txBody>
          <a:bodyPr/>
          <a:lstStyle/>
          <a:p>
            <a:pPr>
              <a:defRPr/>
            </a:pPr>
            <a:r>
              <a:rPr lang="en-US"/>
              <a:t>IO Level Protocols 22- </a:t>
            </a:r>
            <a:fld id="{060BD193-E118-4B16-863C-C8C12C675E3E}" type="slidenum">
              <a:rPr lang="en-US" smtClean="0"/>
              <a:pPr>
                <a:defRPr/>
              </a:pPr>
              <a:t>63</a:t>
            </a:fld>
            <a:endParaRPr lang="en-US" dirty="0"/>
          </a:p>
        </p:txBody>
      </p:sp>
      <p:pic>
        <p:nvPicPr>
          <p:cNvPr id="6" name="Picture 5">
            <a:extLst>
              <a:ext uri="{FF2B5EF4-FFF2-40B4-BE49-F238E27FC236}">
                <a16:creationId xmlns:a16="http://schemas.microsoft.com/office/drawing/2014/main" id="{2182CB35-7C4F-4054-9120-8BF5361CAF0C}"/>
              </a:ext>
            </a:extLst>
          </p:cNvPr>
          <p:cNvPicPr>
            <a:picLocks noChangeAspect="1"/>
          </p:cNvPicPr>
          <p:nvPr/>
        </p:nvPicPr>
        <p:blipFill>
          <a:blip r:embed="rId2"/>
          <a:stretch>
            <a:fillRect/>
          </a:stretch>
        </p:blipFill>
        <p:spPr>
          <a:xfrm>
            <a:off x="2706850" y="3683077"/>
            <a:ext cx="6397624" cy="2722247"/>
          </a:xfrm>
          <a:prstGeom prst="rect">
            <a:avLst/>
          </a:prstGeom>
        </p:spPr>
      </p:pic>
    </p:spTree>
    <p:extLst>
      <p:ext uri="{BB962C8B-B14F-4D97-AF65-F5344CB8AC3E}">
        <p14:creationId xmlns:p14="http://schemas.microsoft.com/office/powerpoint/2010/main" val="285319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B737-3A10-4FA1-8DDB-6C7C8420D036}"/>
              </a:ext>
            </a:extLst>
          </p:cNvPr>
          <p:cNvSpPr>
            <a:spLocks noGrp="1"/>
          </p:cNvSpPr>
          <p:nvPr>
            <p:ph type="title"/>
          </p:nvPr>
        </p:nvSpPr>
        <p:spPr/>
        <p:txBody>
          <a:bodyPr/>
          <a:lstStyle/>
          <a:p>
            <a:r>
              <a:rPr lang="en-US" dirty="0">
                <a:highlight>
                  <a:srgbClr val="FFFF00"/>
                </a:highlight>
              </a:rPr>
              <a:t>Block RAM(</a:t>
            </a:r>
            <a:r>
              <a:rPr lang="en-US" dirty="0" err="1">
                <a:highlight>
                  <a:srgbClr val="FFFF00"/>
                </a:highlight>
              </a:rPr>
              <a:t>bram</a:t>
            </a:r>
            <a:r>
              <a:rPr lang="en-US" dirty="0">
                <a:highlight>
                  <a:srgbClr val="FFFF00"/>
                </a:highlight>
              </a:rPr>
              <a:t>)</a:t>
            </a:r>
          </a:p>
        </p:txBody>
      </p:sp>
      <p:sp>
        <p:nvSpPr>
          <p:cNvPr id="3" name="Content Placeholder 2">
            <a:extLst>
              <a:ext uri="{FF2B5EF4-FFF2-40B4-BE49-F238E27FC236}">
                <a16:creationId xmlns:a16="http://schemas.microsoft.com/office/drawing/2014/main" id="{9BD91127-7858-43B2-A99E-17349BD9CCC9}"/>
              </a:ext>
            </a:extLst>
          </p:cNvPr>
          <p:cNvSpPr>
            <a:spLocks noGrp="1"/>
          </p:cNvSpPr>
          <p:nvPr>
            <p:ph idx="1"/>
          </p:nvPr>
        </p:nvSpPr>
        <p:spPr>
          <a:xfrm>
            <a:off x="649119" y="1463040"/>
            <a:ext cx="10680869" cy="4759404"/>
          </a:xfrm>
        </p:spPr>
        <p:txBody>
          <a:bodyPr/>
          <a:lstStyle/>
          <a:p>
            <a:r>
              <a:rPr lang="en-US" dirty="0"/>
              <a:t>Block RAM interface is functionally identical to the </a:t>
            </a:r>
            <a:r>
              <a:rPr lang="en-US" dirty="0" err="1"/>
              <a:t>ap_memory</a:t>
            </a:r>
            <a:r>
              <a:rPr lang="en-US" dirty="0"/>
              <a:t> interface</a:t>
            </a:r>
          </a:p>
          <a:p>
            <a:r>
              <a:rPr lang="en-US" dirty="0"/>
              <a:t>The only difference is how the ports are implemented when the design s used in the IPI</a:t>
            </a:r>
          </a:p>
          <a:p>
            <a:pPr lvl="1"/>
            <a:r>
              <a:rPr lang="en-US" dirty="0"/>
              <a:t>An </a:t>
            </a:r>
            <a:r>
              <a:rPr lang="en-US" dirty="0" err="1"/>
              <a:t>ap_memory</a:t>
            </a:r>
            <a:r>
              <a:rPr lang="en-US" dirty="0"/>
              <a:t> interface is displayed as multiple and separate ports</a:t>
            </a:r>
          </a:p>
          <a:p>
            <a:pPr lvl="2"/>
            <a:r>
              <a:rPr lang="en-US" dirty="0"/>
              <a:t>Connect to off-chip SRAM and non-block RAM</a:t>
            </a:r>
          </a:p>
          <a:p>
            <a:pPr lvl="1"/>
            <a:r>
              <a:rPr lang="en-US" dirty="0"/>
              <a:t>A block RAM interface is displayed as a single grouped port</a:t>
            </a:r>
          </a:p>
          <a:p>
            <a:pPr lvl="2"/>
            <a:r>
              <a:rPr lang="en-US" dirty="0"/>
              <a:t>Connect to Xilinx block RAM</a:t>
            </a:r>
          </a:p>
        </p:txBody>
      </p:sp>
      <p:sp>
        <p:nvSpPr>
          <p:cNvPr id="4" name="Slide Number Placeholder 3">
            <a:extLst>
              <a:ext uri="{FF2B5EF4-FFF2-40B4-BE49-F238E27FC236}">
                <a16:creationId xmlns:a16="http://schemas.microsoft.com/office/drawing/2014/main" id="{4F75B126-F0BA-4ECD-BA82-B8D49F6C1190}"/>
              </a:ext>
            </a:extLst>
          </p:cNvPr>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64</a:t>
            </a:fld>
            <a:endParaRPr lang="en-US" dirty="0">
              <a:solidFill>
                <a:srgbClr val="0C0C0C">
                  <a:tint val="75000"/>
                </a:srgbClr>
              </a:solidFill>
              <a:latin typeface="Arial"/>
            </a:endParaRPr>
          </a:p>
        </p:txBody>
      </p:sp>
      <p:pic>
        <p:nvPicPr>
          <p:cNvPr id="6" name="Picture 5">
            <a:extLst>
              <a:ext uri="{FF2B5EF4-FFF2-40B4-BE49-F238E27FC236}">
                <a16:creationId xmlns:a16="http://schemas.microsoft.com/office/drawing/2014/main" id="{2182CB35-7C4F-4054-9120-8BF5361CAF0C}"/>
              </a:ext>
            </a:extLst>
          </p:cNvPr>
          <p:cNvPicPr>
            <a:picLocks noChangeAspect="1"/>
          </p:cNvPicPr>
          <p:nvPr/>
        </p:nvPicPr>
        <p:blipFill>
          <a:blip r:embed="rId2"/>
          <a:stretch>
            <a:fillRect/>
          </a:stretch>
        </p:blipFill>
        <p:spPr>
          <a:xfrm>
            <a:off x="2693787" y="3842743"/>
            <a:ext cx="6397624" cy="2722247"/>
          </a:xfrm>
          <a:prstGeom prst="rect">
            <a:avLst/>
          </a:prstGeom>
        </p:spPr>
      </p:pic>
    </p:spTree>
    <p:extLst>
      <p:ext uri="{BB962C8B-B14F-4D97-AF65-F5344CB8AC3E}">
        <p14:creationId xmlns:p14="http://schemas.microsoft.com/office/powerpoint/2010/main" val="27676234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FIFO IO Protocol (</a:t>
            </a:r>
            <a:r>
              <a:rPr lang="en-US" dirty="0" err="1"/>
              <a:t>ap_fifo</a:t>
            </a:r>
            <a:r>
              <a:rPr lang="en-US" dirty="0"/>
              <a:t>, Read)</a:t>
            </a:r>
          </a:p>
        </p:txBody>
      </p:sp>
      <p:sp>
        <p:nvSpPr>
          <p:cNvPr id="3" name="Slide Number Placeholder 2"/>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65</a:t>
            </a:fld>
            <a:endParaRPr lang="en-US" dirty="0"/>
          </a:p>
        </p:txBody>
      </p:sp>
      <p:sp>
        <p:nvSpPr>
          <p:cNvPr id="27" name="Rectangle 26">
            <a:extLst>
              <a:ext uri="{FF2B5EF4-FFF2-40B4-BE49-F238E27FC236}">
                <a16:creationId xmlns:a16="http://schemas.microsoft.com/office/drawing/2014/main" id="{E2B9D296-75F4-4A41-B8EF-98C32F0C5CD9}"/>
              </a:ext>
            </a:extLst>
          </p:cNvPr>
          <p:cNvSpPr/>
          <p:nvPr/>
        </p:nvSpPr>
        <p:spPr>
          <a:xfrm>
            <a:off x="259962" y="1393535"/>
            <a:ext cx="10801793"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29" name="Content Placeholder 2">
            <a:extLst>
              <a:ext uri="{FF2B5EF4-FFF2-40B4-BE49-F238E27FC236}">
                <a16:creationId xmlns:a16="http://schemas.microsoft.com/office/drawing/2014/main" id="{09579A06-16F1-40BE-9FC4-722C6ED84881}"/>
              </a:ext>
            </a:extLst>
          </p:cNvPr>
          <p:cNvSpPr txBox="1">
            <a:spLocks/>
          </p:cNvSpPr>
          <p:nvPr/>
        </p:nvSpPr>
        <p:spPr bwMode="auto">
          <a:xfrm>
            <a:off x="7734189" y="1355131"/>
            <a:ext cx="4249047" cy="3187614"/>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After Start is applied, the block begins normal operation</a:t>
            </a: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If the input port is ready to be read but the FIFO is empty as indicated by input port </a:t>
            </a:r>
            <a:r>
              <a:rPr lang="en-US" sz="1400" kern="0" dirty="0" err="1">
                <a:solidFill>
                  <a:srgbClr val="000000"/>
                </a:solidFill>
                <a:latin typeface="Arial"/>
                <a:ea typeface="ＭＳ Ｐゴシック" pitchFamily="24" charset="-128"/>
                <a:cs typeface="ＭＳ Ｐゴシック" pitchFamily="24" charset="-128"/>
              </a:rPr>
              <a:t>in_empty_n</a:t>
            </a:r>
            <a:r>
              <a:rPr lang="en-US" sz="1400" kern="0" dirty="0">
                <a:solidFill>
                  <a:srgbClr val="000000"/>
                </a:solidFill>
                <a:latin typeface="Arial"/>
                <a:ea typeface="ＭＳ Ｐゴシック" pitchFamily="24" charset="-128"/>
                <a:cs typeface="ＭＳ Ｐゴシック" pitchFamily="24" charset="-128"/>
              </a:rPr>
              <a:t> Low, the design stalls and waits for data to become available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When the FIFO contains data as indicated by input port </a:t>
            </a:r>
            <a:r>
              <a:rPr lang="en-US" sz="1400" kern="0" dirty="0" err="1">
                <a:solidFill>
                  <a:srgbClr val="000000"/>
                </a:solidFill>
                <a:latin typeface="Arial"/>
                <a:ea typeface="ＭＳ Ｐゴシック" pitchFamily="24" charset="-128"/>
                <a:cs typeface="ＭＳ Ｐゴシック" pitchFamily="24" charset="-128"/>
              </a:rPr>
              <a:t>in_empty_n</a:t>
            </a:r>
            <a:r>
              <a:rPr lang="en-US" sz="1400" kern="0" dirty="0">
                <a:solidFill>
                  <a:srgbClr val="000000"/>
                </a:solidFill>
                <a:latin typeface="Arial"/>
                <a:ea typeface="ＭＳ Ｐゴシック" pitchFamily="24" charset="-128"/>
                <a:cs typeface="ＭＳ Ｐゴシック" pitchFamily="24" charset="-128"/>
              </a:rPr>
              <a:t> High, an output acknowledges  and the </a:t>
            </a:r>
            <a:r>
              <a:rPr lang="en-US" sz="1400" kern="0" dirty="0" err="1">
                <a:solidFill>
                  <a:srgbClr val="000000"/>
                </a:solidFill>
                <a:latin typeface="Arial"/>
                <a:ea typeface="ＭＳ Ｐゴシック" pitchFamily="24" charset="-128"/>
                <a:cs typeface="ＭＳ Ｐゴシック" pitchFamily="24" charset="-128"/>
              </a:rPr>
              <a:t>in_read</a:t>
            </a:r>
            <a:r>
              <a:rPr lang="en-US" sz="1400" kern="0" dirty="0">
                <a:solidFill>
                  <a:srgbClr val="000000"/>
                </a:solidFill>
                <a:latin typeface="Arial"/>
                <a:ea typeface="ＭＳ Ｐゴシック" pitchFamily="24" charset="-128"/>
                <a:cs typeface="ＭＳ Ｐゴシック" pitchFamily="24" charset="-128"/>
              </a:rPr>
              <a:t> is asserted High to indicate that the data was read in this cycle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pic>
        <p:nvPicPr>
          <p:cNvPr id="21" name="Picture 20">
            <a:extLst>
              <a:ext uri="{FF2B5EF4-FFF2-40B4-BE49-F238E27FC236}">
                <a16:creationId xmlns:a16="http://schemas.microsoft.com/office/drawing/2014/main" id="{C1757778-991D-47B6-8919-2AD2334234BE}"/>
              </a:ext>
            </a:extLst>
          </p:cNvPr>
          <p:cNvPicPr>
            <a:picLocks noChangeAspect="1"/>
          </p:cNvPicPr>
          <p:nvPr/>
        </p:nvPicPr>
        <p:blipFill>
          <a:blip r:embed="rId2"/>
          <a:stretch>
            <a:fillRect/>
          </a:stretch>
        </p:blipFill>
        <p:spPr>
          <a:xfrm>
            <a:off x="1394078" y="1442505"/>
            <a:ext cx="6127471" cy="4678664"/>
          </a:xfrm>
          <a:prstGeom prst="rect">
            <a:avLst/>
          </a:prstGeom>
        </p:spPr>
      </p:pic>
      <p:sp>
        <p:nvSpPr>
          <p:cNvPr id="30" name="Right Brace 29">
            <a:extLst>
              <a:ext uri="{FF2B5EF4-FFF2-40B4-BE49-F238E27FC236}">
                <a16:creationId xmlns:a16="http://schemas.microsoft.com/office/drawing/2014/main" id="{D187622C-6C3F-41C0-9258-EA96D8AAC935}"/>
              </a:ext>
            </a:extLst>
          </p:cNvPr>
          <p:cNvSpPr/>
          <p:nvPr/>
        </p:nvSpPr>
        <p:spPr>
          <a:xfrm>
            <a:off x="6966289" y="3198571"/>
            <a:ext cx="665513" cy="1113745"/>
          </a:xfrm>
          <a:prstGeom prst="rightBrace">
            <a:avLst/>
          </a:prstGeom>
          <a:noFill/>
          <a:ln w="38100" cap="flat" cmpd="sng" algn="ctr">
            <a:solidFill>
              <a:srgbClr val="000000"/>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FIFO IO Protocol (</a:t>
            </a:r>
            <a:r>
              <a:rPr lang="en-US" dirty="0" err="1"/>
              <a:t>ap_fifo</a:t>
            </a:r>
            <a:r>
              <a:rPr lang="en-US" dirty="0"/>
              <a:t>, Read)</a:t>
            </a:r>
          </a:p>
        </p:txBody>
      </p:sp>
      <p:sp>
        <p:nvSpPr>
          <p:cNvPr id="3" name="Slide Number Placeholder 2"/>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66</a:t>
            </a:fld>
            <a:endParaRPr lang="en-US" dirty="0">
              <a:solidFill>
                <a:srgbClr val="0C0C0C">
                  <a:tint val="75000"/>
                </a:srgbClr>
              </a:solidFill>
              <a:latin typeface="Arial"/>
            </a:endParaRPr>
          </a:p>
        </p:txBody>
      </p:sp>
      <p:sp>
        <p:nvSpPr>
          <p:cNvPr id="10"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66</a:t>
            </a:fld>
            <a:endParaRPr lang="en-US" sz="1000" dirty="0">
              <a:solidFill>
                <a:srgbClr val="FFFFFF"/>
              </a:solidFill>
              <a:latin typeface="Arial" charset="0"/>
              <a:ea typeface="ＭＳ Ｐゴシック" pitchFamily="34" charset="-128"/>
              <a:cs typeface="Arial" charset="0"/>
            </a:endParaRPr>
          </a:p>
        </p:txBody>
      </p:sp>
      <p:sp>
        <p:nvSpPr>
          <p:cNvPr id="27" name="Rectangle 26">
            <a:extLst>
              <a:ext uri="{FF2B5EF4-FFF2-40B4-BE49-F238E27FC236}">
                <a16:creationId xmlns:a16="http://schemas.microsoft.com/office/drawing/2014/main" id="{E2B9D296-75F4-4A41-B8EF-98C32F0C5CD9}"/>
              </a:ext>
            </a:extLst>
          </p:cNvPr>
          <p:cNvSpPr/>
          <p:nvPr/>
        </p:nvSpPr>
        <p:spPr>
          <a:xfrm>
            <a:off x="259962" y="1393535"/>
            <a:ext cx="10801793"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pic>
        <p:nvPicPr>
          <p:cNvPr id="28" name="Picture 27" descr="AESL_Port_Level_IO_FIFO_stall.PNG">
            <a:extLst>
              <a:ext uri="{FF2B5EF4-FFF2-40B4-BE49-F238E27FC236}">
                <a16:creationId xmlns:a16="http://schemas.microsoft.com/office/drawing/2014/main" id="{4B895F86-6CE7-41B1-8E59-7536D7C024DB}"/>
              </a:ext>
            </a:extLst>
          </p:cNvPr>
          <p:cNvPicPr>
            <a:picLocks noChangeAspect="1"/>
          </p:cNvPicPr>
          <p:nvPr/>
        </p:nvPicPr>
        <p:blipFill>
          <a:blip r:embed="rId2"/>
          <a:stretch>
            <a:fillRect/>
          </a:stretch>
        </p:blipFill>
        <p:spPr>
          <a:xfrm>
            <a:off x="-8974849" y="1607101"/>
            <a:ext cx="8472946" cy="4109334"/>
          </a:xfrm>
          <a:prstGeom prst="rect">
            <a:avLst/>
          </a:prstGeom>
        </p:spPr>
      </p:pic>
      <p:sp>
        <p:nvSpPr>
          <p:cNvPr id="29" name="Content Placeholder 2">
            <a:extLst>
              <a:ext uri="{FF2B5EF4-FFF2-40B4-BE49-F238E27FC236}">
                <a16:creationId xmlns:a16="http://schemas.microsoft.com/office/drawing/2014/main" id="{09579A06-16F1-40BE-9FC4-722C6ED84881}"/>
              </a:ext>
            </a:extLst>
          </p:cNvPr>
          <p:cNvSpPr txBox="1">
            <a:spLocks/>
          </p:cNvSpPr>
          <p:nvPr/>
        </p:nvSpPr>
        <p:spPr bwMode="auto">
          <a:xfrm>
            <a:off x="7734189" y="1355131"/>
            <a:ext cx="4249047" cy="3187614"/>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i="1" kern="0" dirty="0">
                <a:solidFill>
                  <a:srgbClr val="000000"/>
                </a:solidFill>
                <a:highlight>
                  <a:srgbClr val="FFFF00"/>
                </a:highlight>
                <a:latin typeface="Arial"/>
                <a:ea typeface="ＭＳ Ｐゴシック" pitchFamily="24" charset="-128"/>
                <a:cs typeface="ＭＳ Ｐゴシック" pitchFamily="24" charset="-128"/>
              </a:rPr>
              <a:t>After Start is applied, the block begins normal operation</a:t>
            </a:r>
            <a:endParaRPr lang="en-US" sz="1400" kern="0" dirty="0">
              <a:solidFill>
                <a:srgbClr val="000000"/>
              </a:solidFill>
              <a:highlight>
                <a:srgbClr val="FFFF00"/>
              </a:highlight>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endParaRPr lang="en-US" sz="1400" kern="0" dirty="0">
              <a:solidFill>
                <a:srgbClr val="000000"/>
              </a:solidFill>
              <a:highlight>
                <a:srgbClr val="FFFF00"/>
              </a:highlight>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highlight>
                  <a:srgbClr val="FFFF00"/>
                </a:highlight>
                <a:latin typeface="Arial"/>
                <a:ea typeface="ＭＳ Ｐゴシック" pitchFamily="24" charset="-128"/>
                <a:cs typeface="ＭＳ Ｐゴシック" pitchFamily="24" charset="-128"/>
              </a:rPr>
              <a:t>If the input port is ready to be read but the FIFO is empty as indicated by input port </a:t>
            </a:r>
            <a:r>
              <a:rPr lang="en-US" sz="1400" kern="0" dirty="0" err="1">
                <a:solidFill>
                  <a:srgbClr val="000000"/>
                </a:solidFill>
                <a:highlight>
                  <a:srgbClr val="FFFF00"/>
                </a:highlight>
                <a:latin typeface="Arial"/>
                <a:ea typeface="ＭＳ Ｐゴシック" pitchFamily="24" charset="-128"/>
                <a:cs typeface="ＭＳ Ｐゴシック" pitchFamily="24" charset="-128"/>
              </a:rPr>
              <a:t>in_empty_n</a:t>
            </a:r>
            <a:r>
              <a:rPr lang="en-US" sz="1400" kern="0" dirty="0">
                <a:solidFill>
                  <a:srgbClr val="000000"/>
                </a:solidFill>
                <a:highlight>
                  <a:srgbClr val="FFFF00"/>
                </a:highlight>
                <a:latin typeface="Arial"/>
                <a:ea typeface="ＭＳ Ｐゴシック" pitchFamily="24" charset="-128"/>
                <a:cs typeface="ＭＳ Ｐゴシック" pitchFamily="24" charset="-128"/>
              </a:rPr>
              <a:t> Low, the design stalls and waits for data to become available</a:t>
            </a:r>
          </a:p>
          <a:p>
            <a:pPr marL="342900" indent="-342900" defTabSz="457200" fontAlgn="base">
              <a:spcBef>
                <a:spcPct val="20000"/>
              </a:spcBef>
              <a:spcAft>
                <a:spcPct val="0"/>
              </a:spcAft>
              <a:buFont typeface="Arial" charset="0"/>
              <a:buChar char="•"/>
              <a:defRPr/>
            </a:pPr>
            <a:endParaRPr lang="en-US" sz="1400" kern="0" dirty="0">
              <a:solidFill>
                <a:srgbClr val="000000"/>
              </a:solidFill>
              <a:highlight>
                <a:srgbClr val="FFFF00"/>
              </a:highlight>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highlight>
                  <a:srgbClr val="FFFF00"/>
                </a:highlight>
                <a:latin typeface="Arial"/>
                <a:ea typeface="ＭＳ Ｐゴシック" pitchFamily="24" charset="-128"/>
                <a:cs typeface="ＭＳ Ｐゴシック" pitchFamily="24" charset="-128"/>
              </a:rPr>
              <a:t>When the FIFO contains data as indicated by input port </a:t>
            </a:r>
            <a:r>
              <a:rPr lang="en-US" sz="1400" kern="0" dirty="0" err="1">
                <a:solidFill>
                  <a:srgbClr val="000000"/>
                </a:solidFill>
                <a:highlight>
                  <a:srgbClr val="FFFF00"/>
                </a:highlight>
                <a:latin typeface="Arial"/>
                <a:ea typeface="ＭＳ Ｐゴシック" pitchFamily="24" charset="-128"/>
                <a:cs typeface="ＭＳ Ｐゴシック" pitchFamily="24" charset="-128"/>
              </a:rPr>
              <a:t>in_empty_n</a:t>
            </a:r>
            <a:r>
              <a:rPr lang="en-US" sz="1400" kern="0" dirty="0">
                <a:solidFill>
                  <a:srgbClr val="000000"/>
                </a:solidFill>
                <a:highlight>
                  <a:srgbClr val="FFFF00"/>
                </a:highlight>
                <a:latin typeface="Arial"/>
                <a:ea typeface="ＭＳ Ｐゴシック" pitchFamily="24" charset="-128"/>
                <a:cs typeface="ＭＳ Ｐゴシック" pitchFamily="24" charset="-128"/>
              </a:rPr>
              <a:t> High, an output acknowledges  and the </a:t>
            </a:r>
            <a:r>
              <a:rPr lang="en-US" sz="1400" kern="0" dirty="0" err="1">
                <a:solidFill>
                  <a:srgbClr val="000000"/>
                </a:solidFill>
                <a:highlight>
                  <a:srgbClr val="FFFF00"/>
                </a:highlight>
                <a:latin typeface="Arial"/>
                <a:ea typeface="ＭＳ Ｐゴシック" pitchFamily="24" charset="-128"/>
                <a:cs typeface="ＭＳ Ｐゴシック" pitchFamily="24" charset="-128"/>
              </a:rPr>
              <a:t>in_read</a:t>
            </a:r>
            <a:r>
              <a:rPr lang="en-US" sz="1400" kern="0" dirty="0">
                <a:solidFill>
                  <a:srgbClr val="000000"/>
                </a:solidFill>
                <a:highlight>
                  <a:srgbClr val="FFFF00"/>
                </a:highlight>
                <a:latin typeface="Arial"/>
                <a:ea typeface="ＭＳ Ｐゴシック" pitchFamily="24" charset="-128"/>
                <a:cs typeface="ＭＳ Ｐゴシック" pitchFamily="24" charset="-128"/>
              </a:rPr>
              <a:t> is asserted High to indicate that the data was read in this cycle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pic>
        <p:nvPicPr>
          <p:cNvPr id="21" name="Picture 20">
            <a:extLst>
              <a:ext uri="{FF2B5EF4-FFF2-40B4-BE49-F238E27FC236}">
                <a16:creationId xmlns:a16="http://schemas.microsoft.com/office/drawing/2014/main" id="{C1757778-991D-47B6-8919-2AD2334234BE}"/>
              </a:ext>
            </a:extLst>
          </p:cNvPr>
          <p:cNvPicPr>
            <a:picLocks noChangeAspect="1"/>
          </p:cNvPicPr>
          <p:nvPr/>
        </p:nvPicPr>
        <p:blipFill>
          <a:blip r:embed="rId3"/>
          <a:stretch>
            <a:fillRect/>
          </a:stretch>
        </p:blipFill>
        <p:spPr>
          <a:xfrm>
            <a:off x="1394078" y="1442505"/>
            <a:ext cx="6127471" cy="4678664"/>
          </a:xfrm>
          <a:prstGeom prst="rect">
            <a:avLst/>
          </a:prstGeom>
        </p:spPr>
      </p:pic>
      <p:sp>
        <p:nvSpPr>
          <p:cNvPr id="30" name="Right Brace 29">
            <a:extLst>
              <a:ext uri="{FF2B5EF4-FFF2-40B4-BE49-F238E27FC236}">
                <a16:creationId xmlns:a16="http://schemas.microsoft.com/office/drawing/2014/main" id="{D187622C-6C3F-41C0-9258-EA96D8AAC935}"/>
              </a:ext>
            </a:extLst>
          </p:cNvPr>
          <p:cNvSpPr/>
          <p:nvPr/>
        </p:nvSpPr>
        <p:spPr>
          <a:xfrm>
            <a:off x="6966289" y="3198571"/>
            <a:ext cx="665513" cy="1113745"/>
          </a:xfrm>
          <a:prstGeom prst="rightBrace">
            <a:avLst/>
          </a:prstGeom>
          <a:noFill/>
          <a:ln w="38100" cap="flat" cmpd="sng" algn="ctr">
            <a:solidFill>
              <a:srgbClr val="000000"/>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a:solidFill>
                <a:srgbClr val="000000"/>
              </a:solidFill>
              <a:latin typeface="Arial"/>
            </a:endParaRPr>
          </a:p>
        </p:txBody>
      </p:sp>
      <p:sp>
        <p:nvSpPr>
          <p:cNvPr id="22" name="Content Placeholder 2">
            <a:extLst>
              <a:ext uri="{FF2B5EF4-FFF2-40B4-BE49-F238E27FC236}">
                <a16:creationId xmlns:a16="http://schemas.microsoft.com/office/drawing/2014/main" id="{F75AF822-12E5-40F6-B14E-CB298677CE80}"/>
              </a:ext>
            </a:extLst>
          </p:cNvPr>
          <p:cNvSpPr txBox="1">
            <a:spLocks/>
          </p:cNvSpPr>
          <p:nvPr/>
        </p:nvSpPr>
        <p:spPr bwMode="auto">
          <a:xfrm>
            <a:off x="-6495335" y="4122628"/>
            <a:ext cx="4249047" cy="3187614"/>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After start, idle goes low and the RTL operates </a:t>
            </a:r>
            <a:r>
              <a:rPr lang="en-US" sz="1400" i="1" u="sng" kern="0" dirty="0">
                <a:solidFill>
                  <a:srgbClr val="000000"/>
                </a:solidFill>
                <a:latin typeface="Arial"/>
                <a:ea typeface="ＭＳ Ｐゴシック" pitchFamily="24" charset="-128"/>
                <a:cs typeface="ＭＳ Ｐゴシック" pitchFamily="24" charset="-128"/>
              </a:rPr>
              <a:t>until a read is required</a:t>
            </a: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RTL will stall (wait) until the </a:t>
            </a:r>
            <a:r>
              <a:rPr lang="en-US" sz="1400" kern="0" dirty="0" err="1">
                <a:solidFill>
                  <a:srgbClr val="000000"/>
                </a:solidFill>
                <a:latin typeface="Arial"/>
                <a:ea typeface="ＭＳ Ｐゴシック" pitchFamily="24" charset="-128"/>
                <a:cs typeface="ＭＳ Ｐゴシック" pitchFamily="24" charset="-128"/>
              </a:rPr>
              <a:t>empty_n</a:t>
            </a:r>
            <a:r>
              <a:rPr lang="en-US" sz="1400" kern="0" dirty="0">
                <a:solidFill>
                  <a:srgbClr val="000000"/>
                </a:solidFill>
                <a:latin typeface="Arial"/>
                <a:ea typeface="ＭＳ Ｐゴシック" pitchFamily="24" charset="-128"/>
                <a:cs typeface="ＭＳ Ｐゴシック" pitchFamily="24" charset="-128"/>
              </a:rPr>
              <a:t> is asserted high to indicate data is available</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As soon as data is available, the </a:t>
            </a:r>
            <a:r>
              <a:rPr lang="en-US" sz="1400" kern="0" dirty="0" err="1">
                <a:solidFill>
                  <a:srgbClr val="000000"/>
                </a:solidFill>
                <a:latin typeface="Arial"/>
                <a:ea typeface="ＭＳ Ｐゴシック" pitchFamily="24" charset="-128"/>
                <a:cs typeface="ＭＳ Ｐゴシック" pitchFamily="24" charset="-128"/>
              </a:rPr>
              <a:t>fifo</a:t>
            </a:r>
            <a:r>
              <a:rPr lang="en-US" sz="1400" kern="0" dirty="0">
                <a:solidFill>
                  <a:srgbClr val="000000"/>
                </a:solidFill>
                <a:latin typeface="Arial"/>
                <a:ea typeface="ＭＳ Ｐゴシック" pitchFamily="24" charset="-128"/>
                <a:cs typeface="ＭＳ Ｐゴシック" pitchFamily="24" charset="-128"/>
              </a:rPr>
              <a:t> read port will go high</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Reads will occur when required, so long as data is available (</a:t>
            </a:r>
            <a:r>
              <a:rPr lang="en-US" sz="1400" kern="0" dirty="0" err="1">
                <a:solidFill>
                  <a:srgbClr val="000000"/>
                </a:solidFill>
                <a:latin typeface="Arial"/>
                <a:ea typeface="ＭＳ Ｐゴシック" pitchFamily="24" charset="-128"/>
                <a:cs typeface="ＭＳ Ｐゴシック" pitchFamily="24" charset="-128"/>
              </a:rPr>
              <a:t>empty_n</a:t>
            </a:r>
            <a:r>
              <a:rPr lang="en-US" sz="1400" kern="0" dirty="0">
                <a:solidFill>
                  <a:srgbClr val="000000"/>
                </a:solidFill>
                <a:latin typeface="Arial"/>
                <a:ea typeface="ＭＳ Ｐゴシック" pitchFamily="24" charset="-128"/>
                <a:cs typeface="ＭＳ Ｐゴシック" pitchFamily="24" charset="-128"/>
              </a:rPr>
              <a:t> is high)</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FIFO IO Protocol (</a:t>
            </a:r>
            <a:r>
              <a:rPr lang="en-US" dirty="0" err="1"/>
              <a:t>ap_fifo</a:t>
            </a:r>
            <a:r>
              <a:rPr lang="en-US" dirty="0"/>
              <a:t>, Write)</a:t>
            </a:r>
          </a:p>
        </p:txBody>
      </p:sp>
      <p:sp>
        <p:nvSpPr>
          <p:cNvPr id="3" name="Slide Number Placeholder 2"/>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67</a:t>
            </a:fld>
            <a:endParaRPr lang="en-US" dirty="0"/>
          </a:p>
        </p:txBody>
      </p:sp>
      <p:sp>
        <p:nvSpPr>
          <p:cNvPr id="25" name="Rectangle 24">
            <a:extLst>
              <a:ext uri="{FF2B5EF4-FFF2-40B4-BE49-F238E27FC236}">
                <a16:creationId xmlns:a16="http://schemas.microsoft.com/office/drawing/2014/main" id="{E4739597-0548-4277-9CCB-CB1DC5AC84C1}"/>
              </a:ext>
            </a:extLst>
          </p:cNvPr>
          <p:cNvSpPr/>
          <p:nvPr/>
        </p:nvSpPr>
        <p:spPr>
          <a:xfrm>
            <a:off x="259962" y="1393535"/>
            <a:ext cx="10801793"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28" name="Content Placeholder 2">
            <a:extLst>
              <a:ext uri="{FF2B5EF4-FFF2-40B4-BE49-F238E27FC236}">
                <a16:creationId xmlns:a16="http://schemas.microsoft.com/office/drawing/2014/main" id="{C0F71EBB-4635-45B9-8DA3-F7FE8D69140F}"/>
              </a:ext>
            </a:extLst>
          </p:cNvPr>
          <p:cNvSpPr txBox="1">
            <a:spLocks/>
          </p:cNvSpPr>
          <p:nvPr/>
        </p:nvSpPr>
        <p:spPr bwMode="auto">
          <a:xfrm>
            <a:off x="7682995" y="1473719"/>
            <a:ext cx="4249047" cy="4029152"/>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If an output is ready to be written to but the FIFO is full as indicated by </a:t>
            </a:r>
            <a:r>
              <a:rPr lang="en-US" sz="1400" kern="0" dirty="0" err="1">
                <a:solidFill>
                  <a:srgbClr val="000000"/>
                </a:solidFill>
                <a:latin typeface="Arial"/>
                <a:ea typeface="ＭＳ Ｐゴシック" pitchFamily="24" charset="-128"/>
                <a:cs typeface="ＭＳ Ｐゴシック" pitchFamily="24" charset="-128"/>
              </a:rPr>
              <a:t>out_full_n</a:t>
            </a:r>
            <a:r>
              <a:rPr lang="en-US" sz="1400" kern="0" dirty="0">
                <a:solidFill>
                  <a:srgbClr val="000000"/>
                </a:solidFill>
                <a:latin typeface="Arial"/>
                <a:ea typeface="ＭＳ Ｐゴシック" pitchFamily="24" charset="-128"/>
                <a:cs typeface="ＭＳ Ｐゴシック" pitchFamily="24" charset="-128"/>
              </a:rPr>
              <a:t> Low, the data is placed on the output port but the design stalls and waits for the space to become available in the FIFO</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When space becomes available in the FIFO as indicated by </a:t>
            </a:r>
            <a:r>
              <a:rPr lang="en-US" sz="1400" kern="0" dirty="0" err="1">
                <a:solidFill>
                  <a:srgbClr val="000000"/>
                </a:solidFill>
                <a:latin typeface="Arial"/>
                <a:ea typeface="ＭＳ Ｐゴシック" pitchFamily="24" charset="-128"/>
                <a:cs typeface="ＭＳ Ｐゴシック" pitchFamily="24" charset="-128"/>
              </a:rPr>
              <a:t>out_full_n</a:t>
            </a:r>
            <a:r>
              <a:rPr lang="en-US" sz="1400" kern="0" dirty="0">
                <a:solidFill>
                  <a:srgbClr val="000000"/>
                </a:solidFill>
                <a:latin typeface="Arial"/>
                <a:ea typeface="ＭＳ Ｐゴシック" pitchFamily="24" charset="-128"/>
                <a:cs typeface="ＭＳ Ｐゴシック" pitchFamily="24" charset="-128"/>
              </a:rPr>
              <a:t> High, the output acknowledges and the signal </a:t>
            </a:r>
            <a:r>
              <a:rPr lang="en-US" sz="1400" kern="0" dirty="0" err="1">
                <a:solidFill>
                  <a:srgbClr val="000000"/>
                </a:solidFill>
                <a:latin typeface="Arial"/>
                <a:ea typeface="ＭＳ Ｐゴシック" pitchFamily="24" charset="-128"/>
                <a:cs typeface="ＭＳ Ｐゴシック" pitchFamily="24" charset="-128"/>
              </a:rPr>
              <a:t>out_write</a:t>
            </a:r>
            <a:r>
              <a:rPr lang="en-US" sz="1400" kern="0" dirty="0">
                <a:solidFill>
                  <a:srgbClr val="000000"/>
                </a:solidFill>
                <a:latin typeface="Arial"/>
                <a:ea typeface="ＭＳ Ｐゴシック" pitchFamily="24" charset="-128"/>
                <a:cs typeface="ＭＳ Ｐゴシック" pitchFamily="24" charset="-128"/>
              </a:rPr>
              <a:t> is asserted to indicated that the output data is available</a:t>
            </a:r>
          </a:p>
          <a:p>
            <a:pPr marL="342900" indent="-342900" defTabSz="457200" fontAlgn="base">
              <a:spcBef>
                <a:spcPct val="20000"/>
              </a:spcBef>
              <a:spcAft>
                <a:spcPct val="0"/>
              </a:spcAft>
              <a:buFont typeface="Arial" charset="0"/>
              <a:buChar char="•"/>
              <a:defRPr/>
            </a:pPr>
            <a:endParaRPr lang="en-US" sz="1400" i="1"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If the top-level function or the top-level loop is pipelined using the rewind option, the </a:t>
            </a:r>
            <a:r>
              <a:rPr lang="en-US" sz="1400" kern="0" dirty="0" err="1">
                <a:solidFill>
                  <a:srgbClr val="000000"/>
                </a:solidFill>
                <a:latin typeface="Arial"/>
                <a:ea typeface="ＭＳ Ｐゴシック" pitchFamily="24" charset="-128"/>
                <a:cs typeface="ＭＳ Ｐゴシック" pitchFamily="24" charset="-128"/>
              </a:rPr>
              <a:t>Vitis</a:t>
            </a:r>
            <a:r>
              <a:rPr lang="en-US" sz="1400" kern="0" dirty="0">
                <a:solidFill>
                  <a:srgbClr val="000000"/>
                </a:solidFill>
                <a:latin typeface="Arial"/>
                <a:ea typeface="ＭＳ Ｐゴシック" pitchFamily="24" charset="-128"/>
                <a:cs typeface="ＭＳ Ｐゴシック" pitchFamily="24" charset="-128"/>
              </a:rPr>
              <a:t> HLS tool creates an additional output port with the </a:t>
            </a:r>
            <a:r>
              <a:rPr lang="en-US" sz="1400" kern="0" dirty="0" err="1">
                <a:solidFill>
                  <a:srgbClr val="000000"/>
                </a:solidFill>
                <a:latin typeface="Arial"/>
                <a:ea typeface="ＭＳ Ｐゴシック" pitchFamily="24" charset="-128"/>
                <a:cs typeface="ＭＳ Ｐゴシック" pitchFamily="24" charset="-128"/>
              </a:rPr>
              <a:t>suffix_lwr</a:t>
            </a:r>
            <a:endParaRPr lang="en-US" sz="1400" kern="0" dirty="0">
              <a:solidFill>
                <a:srgbClr val="000000"/>
              </a:solidFill>
              <a:latin typeface="Arial"/>
              <a:ea typeface="ＭＳ Ｐゴシック" pitchFamily="24" charset="-128"/>
              <a:cs typeface="ＭＳ Ｐゴシック" pitchFamily="24" charset="-128"/>
            </a:endParaRPr>
          </a:p>
        </p:txBody>
      </p:sp>
      <p:pic>
        <p:nvPicPr>
          <p:cNvPr id="4" name="Picture 3">
            <a:extLst>
              <a:ext uri="{FF2B5EF4-FFF2-40B4-BE49-F238E27FC236}">
                <a16:creationId xmlns:a16="http://schemas.microsoft.com/office/drawing/2014/main" id="{C4210227-FA8D-4705-A2A4-B3FE337AF6E4}"/>
              </a:ext>
            </a:extLst>
          </p:cNvPr>
          <p:cNvPicPr>
            <a:picLocks noChangeAspect="1"/>
          </p:cNvPicPr>
          <p:nvPr/>
        </p:nvPicPr>
        <p:blipFill>
          <a:blip r:embed="rId2"/>
          <a:stretch>
            <a:fillRect/>
          </a:stretch>
        </p:blipFill>
        <p:spPr>
          <a:xfrm>
            <a:off x="1445272" y="1473718"/>
            <a:ext cx="6127471" cy="4678664"/>
          </a:xfrm>
          <a:prstGeom prst="rect">
            <a:avLst/>
          </a:prstGeom>
        </p:spPr>
      </p:pic>
      <p:sp>
        <p:nvSpPr>
          <p:cNvPr id="29" name="Right Brace 28">
            <a:extLst>
              <a:ext uri="{FF2B5EF4-FFF2-40B4-BE49-F238E27FC236}">
                <a16:creationId xmlns:a16="http://schemas.microsoft.com/office/drawing/2014/main" id="{8EB18BD4-C818-477D-8C99-D655291AD32C}"/>
              </a:ext>
            </a:extLst>
          </p:cNvPr>
          <p:cNvSpPr/>
          <p:nvPr/>
        </p:nvSpPr>
        <p:spPr>
          <a:xfrm flipH="1">
            <a:off x="3687555" y="4500880"/>
            <a:ext cx="665513" cy="1001990"/>
          </a:xfrm>
          <a:prstGeom prst="rightBrace">
            <a:avLst/>
          </a:prstGeom>
          <a:noFill/>
          <a:ln w="38100" cap="flat" cmpd="sng" algn="ctr">
            <a:solidFill>
              <a:srgbClr val="000000"/>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FIFO IO Protocol (</a:t>
            </a:r>
            <a:r>
              <a:rPr lang="en-US" dirty="0" err="1"/>
              <a:t>ap_fifo</a:t>
            </a:r>
            <a:r>
              <a:rPr lang="en-US" dirty="0"/>
              <a:t>, Write)</a:t>
            </a:r>
          </a:p>
        </p:txBody>
      </p:sp>
      <p:sp>
        <p:nvSpPr>
          <p:cNvPr id="3" name="Slide Number Placeholder 2"/>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68</a:t>
            </a:fld>
            <a:endParaRPr lang="en-US" dirty="0">
              <a:solidFill>
                <a:srgbClr val="0C0C0C">
                  <a:tint val="75000"/>
                </a:srgbClr>
              </a:solidFill>
              <a:latin typeface="Arial"/>
            </a:endParaRPr>
          </a:p>
        </p:txBody>
      </p:sp>
      <p:sp>
        <p:nvSpPr>
          <p:cNvPr id="10"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68</a:t>
            </a:fld>
            <a:endParaRPr lang="en-US" sz="1000" dirty="0">
              <a:solidFill>
                <a:srgbClr val="FFFFFF"/>
              </a:solidFill>
              <a:latin typeface="Arial" charset="0"/>
              <a:ea typeface="ＭＳ Ｐゴシック" pitchFamily="34" charset="-128"/>
              <a:cs typeface="Arial" charset="0"/>
            </a:endParaRPr>
          </a:p>
        </p:txBody>
      </p:sp>
      <p:sp>
        <p:nvSpPr>
          <p:cNvPr id="25" name="Rectangle 24">
            <a:extLst>
              <a:ext uri="{FF2B5EF4-FFF2-40B4-BE49-F238E27FC236}">
                <a16:creationId xmlns:a16="http://schemas.microsoft.com/office/drawing/2014/main" id="{E4739597-0548-4277-9CCB-CB1DC5AC84C1}"/>
              </a:ext>
            </a:extLst>
          </p:cNvPr>
          <p:cNvSpPr/>
          <p:nvPr/>
        </p:nvSpPr>
        <p:spPr>
          <a:xfrm>
            <a:off x="259962" y="1393535"/>
            <a:ext cx="10801793"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pic>
        <p:nvPicPr>
          <p:cNvPr id="27" name="Picture 26" descr="AESL_Port_Level_IO_FIFO_stall.PNG">
            <a:extLst>
              <a:ext uri="{FF2B5EF4-FFF2-40B4-BE49-F238E27FC236}">
                <a16:creationId xmlns:a16="http://schemas.microsoft.com/office/drawing/2014/main" id="{90CAAAE6-8AA1-4ACC-92F4-ED59B9F57BFE}"/>
              </a:ext>
            </a:extLst>
          </p:cNvPr>
          <p:cNvPicPr>
            <a:picLocks noChangeAspect="1"/>
          </p:cNvPicPr>
          <p:nvPr/>
        </p:nvPicPr>
        <p:blipFill>
          <a:blip r:embed="rId2"/>
          <a:stretch>
            <a:fillRect/>
          </a:stretch>
        </p:blipFill>
        <p:spPr>
          <a:xfrm>
            <a:off x="-9870957" y="1901741"/>
            <a:ext cx="8472946" cy="4109334"/>
          </a:xfrm>
          <a:prstGeom prst="rect">
            <a:avLst/>
          </a:prstGeom>
        </p:spPr>
      </p:pic>
      <p:sp>
        <p:nvSpPr>
          <p:cNvPr id="28" name="Content Placeholder 2">
            <a:extLst>
              <a:ext uri="{FF2B5EF4-FFF2-40B4-BE49-F238E27FC236}">
                <a16:creationId xmlns:a16="http://schemas.microsoft.com/office/drawing/2014/main" id="{C0F71EBB-4635-45B9-8DA3-F7FE8D69140F}"/>
              </a:ext>
            </a:extLst>
          </p:cNvPr>
          <p:cNvSpPr txBox="1">
            <a:spLocks/>
          </p:cNvSpPr>
          <p:nvPr/>
        </p:nvSpPr>
        <p:spPr bwMode="auto">
          <a:xfrm>
            <a:off x="7682995" y="1473719"/>
            <a:ext cx="4249047" cy="4029152"/>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kern="0" dirty="0">
                <a:solidFill>
                  <a:srgbClr val="000000"/>
                </a:solidFill>
                <a:highlight>
                  <a:srgbClr val="FFFF00"/>
                </a:highlight>
                <a:latin typeface="Arial"/>
                <a:ea typeface="ＭＳ Ｐゴシック" pitchFamily="24" charset="-128"/>
                <a:cs typeface="ＭＳ Ｐゴシック" pitchFamily="24" charset="-128"/>
              </a:rPr>
              <a:t>If an output is ready to be written to but the FIFO is full as indicated by </a:t>
            </a:r>
            <a:r>
              <a:rPr lang="en-US" sz="1400" kern="0" dirty="0" err="1">
                <a:solidFill>
                  <a:srgbClr val="000000"/>
                </a:solidFill>
                <a:highlight>
                  <a:srgbClr val="FFFF00"/>
                </a:highlight>
                <a:latin typeface="Arial"/>
                <a:ea typeface="ＭＳ Ｐゴシック" pitchFamily="24" charset="-128"/>
                <a:cs typeface="ＭＳ Ｐゴシック" pitchFamily="24" charset="-128"/>
              </a:rPr>
              <a:t>out_full_n</a:t>
            </a:r>
            <a:r>
              <a:rPr lang="en-US" sz="1400" kern="0" dirty="0">
                <a:solidFill>
                  <a:srgbClr val="000000"/>
                </a:solidFill>
                <a:highlight>
                  <a:srgbClr val="FFFF00"/>
                </a:highlight>
                <a:latin typeface="Arial"/>
                <a:ea typeface="ＭＳ Ｐゴシック" pitchFamily="24" charset="-128"/>
                <a:cs typeface="ＭＳ Ｐゴシック" pitchFamily="24" charset="-128"/>
              </a:rPr>
              <a:t> Low, the data is placed on the output port but the design stalls and waits for the space to become available in the FIFO</a:t>
            </a:r>
          </a:p>
          <a:p>
            <a:pPr marL="342900" indent="-342900" defTabSz="457200" fontAlgn="base">
              <a:spcBef>
                <a:spcPct val="20000"/>
              </a:spcBef>
              <a:spcAft>
                <a:spcPct val="0"/>
              </a:spcAft>
              <a:buFont typeface="Arial" charset="0"/>
              <a:buChar char="•"/>
              <a:defRPr/>
            </a:pPr>
            <a:endParaRPr lang="en-US" sz="1400" kern="0" dirty="0">
              <a:solidFill>
                <a:srgbClr val="000000"/>
              </a:solidFill>
              <a:highlight>
                <a:srgbClr val="FFFF00"/>
              </a:highlight>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highlight>
                  <a:srgbClr val="FFFF00"/>
                </a:highlight>
                <a:latin typeface="Arial"/>
                <a:ea typeface="ＭＳ Ｐゴシック" pitchFamily="24" charset="-128"/>
                <a:cs typeface="ＭＳ Ｐゴシック" pitchFamily="24" charset="-128"/>
              </a:rPr>
              <a:t>When space becomes available in the FIFO as indicated by </a:t>
            </a:r>
            <a:r>
              <a:rPr lang="en-US" sz="1400" kern="0" dirty="0" err="1">
                <a:solidFill>
                  <a:srgbClr val="000000"/>
                </a:solidFill>
                <a:highlight>
                  <a:srgbClr val="FFFF00"/>
                </a:highlight>
                <a:latin typeface="Arial"/>
                <a:ea typeface="ＭＳ Ｐゴシック" pitchFamily="24" charset="-128"/>
                <a:cs typeface="ＭＳ Ｐゴシック" pitchFamily="24" charset="-128"/>
              </a:rPr>
              <a:t>out_full_n</a:t>
            </a:r>
            <a:r>
              <a:rPr lang="en-US" sz="1400" kern="0" dirty="0">
                <a:solidFill>
                  <a:srgbClr val="000000"/>
                </a:solidFill>
                <a:highlight>
                  <a:srgbClr val="FFFF00"/>
                </a:highlight>
                <a:latin typeface="Arial"/>
                <a:ea typeface="ＭＳ Ｐゴシック" pitchFamily="24" charset="-128"/>
                <a:cs typeface="ＭＳ Ｐゴシック" pitchFamily="24" charset="-128"/>
              </a:rPr>
              <a:t> High, the output acknowledges and the signal </a:t>
            </a:r>
            <a:r>
              <a:rPr lang="en-US" sz="1400" kern="0" dirty="0" err="1">
                <a:solidFill>
                  <a:srgbClr val="000000"/>
                </a:solidFill>
                <a:highlight>
                  <a:srgbClr val="FFFF00"/>
                </a:highlight>
                <a:latin typeface="Arial"/>
                <a:ea typeface="ＭＳ Ｐゴシック" pitchFamily="24" charset="-128"/>
                <a:cs typeface="ＭＳ Ｐゴシック" pitchFamily="24" charset="-128"/>
              </a:rPr>
              <a:t>out_write</a:t>
            </a:r>
            <a:r>
              <a:rPr lang="en-US" sz="1400" kern="0" dirty="0">
                <a:solidFill>
                  <a:srgbClr val="000000"/>
                </a:solidFill>
                <a:highlight>
                  <a:srgbClr val="FFFF00"/>
                </a:highlight>
                <a:latin typeface="Arial"/>
                <a:ea typeface="ＭＳ Ｐゴシック" pitchFamily="24" charset="-128"/>
                <a:cs typeface="ＭＳ Ｐゴシック" pitchFamily="24" charset="-128"/>
              </a:rPr>
              <a:t> is asserted to indicated that the output data is available</a:t>
            </a:r>
          </a:p>
          <a:p>
            <a:pPr marL="342900" indent="-342900" defTabSz="457200" fontAlgn="base">
              <a:spcBef>
                <a:spcPct val="20000"/>
              </a:spcBef>
              <a:spcAft>
                <a:spcPct val="0"/>
              </a:spcAft>
              <a:buFont typeface="Arial" charset="0"/>
              <a:buChar char="•"/>
              <a:defRPr/>
            </a:pPr>
            <a:endParaRPr lang="en-US" sz="1400" i="1" kern="0" dirty="0">
              <a:solidFill>
                <a:srgbClr val="000000"/>
              </a:solidFill>
              <a:highlight>
                <a:srgbClr val="FFFF00"/>
              </a:highlight>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highlight>
                  <a:srgbClr val="FFFF00"/>
                </a:highlight>
                <a:latin typeface="Arial"/>
                <a:ea typeface="ＭＳ Ｐゴシック" pitchFamily="24" charset="-128"/>
                <a:cs typeface="ＭＳ Ｐゴシック" pitchFamily="24" charset="-128"/>
              </a:rPr>
              <a:t>If the top-level function or the top-level loop is pipelined using the rewind option, the </a:t>
            </a:r>
            <a:r>
              <a:rPr lang="en-US" sz="1400" kern="0" dirty="0" err="1">
                <a:solidFill>
                  <a:srgbClr val="000000"/>
                </a:solidFill>
                <a:highlight>
                  <a:srgbClr val="FFFF00"/>
                </a:highlight>
                <a:latin typeface="Arial"/>
                <a:ea typeface="ＭＳ Ｐゴシック" pitchFamily="24" charset="-128"/>
                <a:cs typeface="ＭＳ Ｐゴシック" pitchFamily="24" charset="-128"/>
              </a:rPr>
              <a:t>Vitis</a:t>
            </a:r>
            <a:r>
              <a:rPr lang="en-US" sz="1400" kern="0" dirty="0">
                <a:solidFill>
                  <a:srgbClr val="000000"/>
                </a:solidFill>
                <a:highlight>
                  <a:srgbClr val="FFFF00"/>
                </a:highlight>
                <a:latin typeface="Arial"/>
                <a:ea typeface="ＭＳ Ｐゴシック" pitchFamily="24" charset="-128"/>
                <a:cs typeface="ＭＳ Ｐゴシック" pitchFamily="24" charset="-128"/>
              </a:rPr>
              <a:t> HLS tool creates an additional output port with the </a:t>
            </a:r>
            <a:r>
              <a:rPr lang="en-US" sz="1400" kern="0" dirty="0" err="1">
                <a:solidFill>
                  <a:srgbClr val="000000"/>
                </a:solidFill>
                <a:highlight>
                  <a:srgbClr val="FFFF00"/>
                </a:highlight>
                <a:latin typeface="Arial"/>
                <a:ea typeface="ＭＳ Ｐゴシック" pitchFamily="24" charset="-128"/>
                <a:cs typeface="ＭＳ Ｐゴシック" pitchFamily="24" charset="-128"/>
              </a:rPr>
              <a:t>suffix_lwr</a:t>
            </a:r>
            <a:endParaRPr lang="en-US" sz="1400" kern="0" dirty="0">
              <a:solidFill>
                <a:srgbClr val="000000"/>
              </a:solidFill>
              <a:highlight>
                <a:srgbClr val="FFFF00"/>
              </a:highlight>
              <a:latin typeface="Arial"/>
              <a:ea typeface="ＭＳ Ｐゴシック" pitchFamily="24" charset="-128"/>
              <a:cs typeface="ＭＳ Ｐゴシック" pitchFamily="24" charset="-128"/>
            </a:endParaRPr>
          </a:p>
        </p:txBody>
      </p:sp>
      <p:pic>
        <p:nvPicPr>
          <p:cNvPr id="4" name="Picture 3">
            <a:extLst>
              <a:ext uri="{FF2B5EF4-FFF2-40B4-BE49-F238E27FC236}">
                <a16:creationId xmlns:a16="http://schemas.microsoft.com/office/drawing/2014/main" id="{C4210227-FA8D-4705-A2A4-B3FE337AF6E4}"/>
              </a:ext>
            </a:extLst>
          </p:cNvPr>
          <p:cNvPicPr>
            <a:picLocks noChangeAspect="1"/>
          </p:cNvPicPr>
          <p:nvPr/>
        </p:nvPicPr>
        <p:blipFill>
          <a:blip r:embed="rId3"/>
          <a:stretch>
            <a:fillRect/>
          </a:stretch>
        </p:blipFill>
        <p:spPr>
          <a:xfrm>
            <a:off x="1445272" y="1473718"/>
            <a:ext cx="6127471" cy="4678664"/>
          </a:xfrm>
          <a:prstGeom prst="rect">
            <a:avLst/>
          </a:prstGeom>
        </p:spPr>
      </p:pic>
      <p:sp>
        <p:nvSpPr>
          <p:cNvPr id="29" name="Right Brace 28">
            <a:extLst>
              <a:ext uri="{FF2B5EF4-FFF2-40B4-BE49-F238E27FC236}">
                <a16:creationId xmlns:a16="http://schemas.microsoft.com/office/drawing/2014/main" id="{8EB18BD4-C818-477D-8C99-D655291AD32C}"/>
              </a:ext>
            </a:extLst>
          </p:cNvPr>
          <p:cNvSpPr/>
          <p:nvPr/>
        </p:nvSpPr>
        <p:spPr>
          <a:xfrm flipH="1">
            <a:off x="3687555" y="4500880"/>
            <a:ext cx="665513" cy="1001990"/>
          </a:xfrm>
          <a:prstGeom prst="rightBrace">
            <a:avLst/>
          </a:prstGeom>
          <a:noFill/>
          <a:ln w="38100" cap="flat" cmpd="sng" algn="ctr">
            <a:solidFill>
              <a:srgbClr val="000000"/>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a:solidFill>
                <a:srgbClr val="000000"/>
              </a:solidFill>
              <a:latin typeface="Arial"/>
            </a:endParaRPr>
          </a:p>
        </p:txBody>
      </p:sp>
      <p:sp>
        <p:nvSpPr>
          <p:cNvPr id="44" name="Content Placeholder 2">
            <a:extLst>
              <a:ext uri="{FF2B5EF4-FFF2-40B4-BE49-F238E27FC236}">
                <a16:creationId xmlns:a16="http://schemas.microsoft.com/office/drawing/2014/main" id="{34E59802-BE46-42DA-AAC3-C027D34B15B1}"/>
              </a:ext>
            </a:extLst>
          </p:cNvPr>
          <p:cNvSpPr txBox="1">
            <a:spLocks/>
          </p:cNvSpPr>
          <p:nvPr/>
        </p:nvSpPr>
        <p:spPr bwMode="auto">
          <a:xfrm>
            <a:off x="-8828594" y="3478362"/>
            <a:ext cx="4249047" cy="3379639"/>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When ready, data will be written to the output port</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RTL will then stall and hold the data until the FIFO is no longer full (</a:t>
            </a:r>
            <a:r>
              <a:rPr lang="en-US" sz="1400" kern="0" dirty="0" err="1">
                <a:solidFill>
                  <a:srgbClr val="000000"/>
                </a:solidFill>
                <a:latin typeface="Arial"/>
                <a:ea typeface="ＭＳ Ｐゴシック" pitchFamily="24" charset="-128"/>
                <a:cs typeface="ＭＳ Ｐゴシック" pitchFamily="24" charset="-128"/>
              </a:rPr>
              <a:t>full_n</a:t>
            </a:r>
            <a:r>
              <a:rPr lang="en-US" sz="1400" kern="0" dirty="0">
                <a:solidFill>
                  <a:srgbClr val="000000"/>
                </a:solidFill>
                <a:latin typeface="Arial"/>
                <a:ea typeface="ＭＳ Ｐゴシック" pitchFamily="24" charset="-128"/>
                <a:cs typeface="ＭＳ Ｐゴシック" pitchFamily="24" charset="-128"/>
              </a:rPr>
              <a:t> high)</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As soon as data can written, write is asserted high</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 write will occur when required if there is room in the </a:t>
            </a:r>
            <a:r>
              <a:rPr lang="en-US" sz="1400" kern="0" dirty="0" err="1">
                <a:solidFill>
                  <a:srgbClr val="000000"/>
                </a:solidFill>
                <a:latin typeface="Arial"/>
                <a:ea typeface="ＭＳ Ｐゴシック" pitchFamily="24" charset="-128"/>
                <a:cs typeface="ＭＳ Ｐゴシック" pitchFamily="24" charset="-128"/>
              </a:rPr>
              <a:t>fifo</a:t>
            </a:r>
            <a:r>
              <a:rPr lang="en-US" sz="1400" kern="0" dirty="0">
                <a:solidFill>
                  <a:srgbClr val="000000"/>
                </a:solidFill>
                <a:latin typeface="Arial"/>
                <a:ea typeface="ＭＳ Ｐゴシック" pitchFamily="24" charset="-128"/>
                <a:cs typeface="ＭＳ Ｐゴシック" pitchFamily="24" charset="-128"/>
              </a:rPr>
              <a:t> (</a:t>
            </a:r>
            <a:r>
              <a:rPr lang="en-US" sz="1400" kern="0" dirty="0" err="1">
                <a:solidFill>
                  <a:srgbClr val="000000"/>
                </a:solidFill>
                <a:latin typeface="Arial"/>
                <a:ea typeface="ＭＳ Ｐゴシック" pitchFamily="24" charset="-128"/>
                <a:cs typeface="ＭＳ Ｐゴシック" pitchFamily="24" charset="-128"/>
              </a:rPr>
              <a:t>full_n</a:t>
            </a:r>
            <a:r>
              <a:rPr lang="en-US" sz="1400" kern="0" dirty="0">
                <a:solidFill>
                  <a:srgbClr val="000000"/>
                </a:solidFill>
                <a:latin typeface="Arial"/>
                <a:ea typeface="ＭＳ Ｐゴシック" pitchFamily="24" charset="-128"/>
                <a:cs typeface="ＭＳ Ｐゴシック" pitchFamily="24" charset="-128"/>
              </a:rPr>
              <a:t> high)</a:t>
            </a:r>
          </a:p>
          <a:p>
            <a:pPr marL="342900" indent="-342900" defTabSz="457200" fontAlgn="base">
              <a:spcBef>
                <a:spcPct val="20000"/>
              </a:spcBef>
              <a:spcAft>
                <a:spcPct val="0"/>
              </a:spcAft>
              <a:buFont typeface="Arial" charset="0"/>
              <a:buChar char="•"/>
              <a:defRPr/>
            </a:pPr>
            <a:endParaRPr lang="en-US" sz="1400" i="1"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Done will be asserted when the function is complete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Interface Types</a:t>
            </a:r>
          </a:p>
        </p:txBody>
      </p:sp>
      <p:sp>
        <p:nvSpPr>
          <p:cNvPr id="57" name="Content Placeholder 2"/>
          <p:cNvSpPr>
            <a:spLocks noGrp="1"/>
          </p:cNvSpPr>
          <p:nvPr>
            <p:ph sz="half" idx="1"/>
          </p:nvPr>
        </p:nvSpPr>
        <p:spPr/>
        <p:txBody>
          <a:bodyPr/>
          <a:lstStyle/>
          <a:p>
            <a:r>
              <a:rPr lang="en-US" dirty="0"/>
              <a:t>Multiple interface protocols </a:t>
            </a:r>
          </a:p>
          <a:p>
            <a:pPr lvl="1"/>
            <a:r>
              <a:rPr lang="en-US" dirty="0"/>
              <a:t>Every combination of C </a:t>
            </a:r>
            <a:br>
              <a:rPr lang="en-US" dirty="0"/>
            </a:br>
            <a:r>
              <a:rPr lang="en-US" dirty="0"/>
              <a:t>argument and port protocol </a:t>
            </a:r>
            <a:br>
              <a:rPr lang="en-US" dirty="0"/>
            </a:br>
            <a:r>
              <a:rPr lang="en-US" u="sng" dirty="0"/>
              <a:t>is not </a:t>
            </a:r>
            <a:r>
              <a:rPr lang="en-US" dirty="0"/>
              <a:t>supported</a:t>
            </a:r>
          </a:p>
          <a:p>
            <a:pPr lvl="1"/>
            <a:r>
              <a:rPr lang="en-US" dirty="0"/>
              <a:t>It may require a code </a:t>
            </a:r>
            <a:br>
              <a:rPr lang="en-US" dirty="0"/>
            </a:br>
            <a:r>
              <a:rPr lang="en-US" dirty="0"/>
              <a:t>modification to implement a </a:t>
            </a:r>
            <a:br>
              <a:rPr lang="en-US" dirty="0"/>
            </a:br>
            <a:r>
              <a:rPr lang="en-US" dirty="0"/>
              <a:t>specific IO protocol</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69</a:t>
            </a:fld>
            <a:endParaRPr lang="en-US" dirty="0">
              <a:solidFill>
                <a:srgbClr val="0C0C0C">
                  <a:tint val="75000"/>
                </a:srgbClr>
              </a:solidFill>
              <a:latin typeface="Arial"/>
            </a:endParaRPr>
          </a:p>
        </p:txBody>
      </p:sp>
      <p:sp>
        <p:nvSpPr>
          <p:cNvPr id="38" name="Snip Same Side Corner Rectangle 37"/>
          <p:cNvSpPr/>
          <p:nvPr/>
        </p:nvSpPr>
        <p:spPr>
          <a:xfrm rot="16200000">
            <a:off x="5158668" y="2902836"/>
            <a:ext cx="542683" cy="2206616"/>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41" name="TextBox 40"/>
          <p:cNvSpPr txBox="1"/>
          <p:nvPr/>
        </p:nvSpPr>
        <p:spPr>
          <a:xfrm>
            <a:off x="4019502" y="3888782"/>
            <a:ext cx="2150120" cy="276999"/>
          </a:xfrm>
          <a:prstGeom prst="rect">
            <a:avLst/>
          </a:prstGeom>
          <a:noFill/>
        </p:spPr>
        <p:txBody>
          <a:bodyPr wrap="square" rtlCol="0">
            <a:spAutoFit/>
          </a:bodyPr>
          <a:lstStyle/>
          <a:p>
            <a:pPr defTabSz="914400"/>
            <a:r>
              <a:rPr lang="en-US" sz="1200" b="1" dirty="0">
                <a:solidFill>
                  <a:srgbClr val="000000"/>
                </a:solidFill>
                <a:latin typeface="Arial"/>
              </a:rPr>
              <a:t>No IO Protocol</a:t>
            </a:r>
          </a:p>
        </p:txBody>
      </p:sp>
      <p:sp>
        <p:nvSpPr>
          <p:cNvPr id="43" name="Snip Same Side Corner Rectangle 42"/>
          <p:cNvSpPr/>
          <p:nvPr/>
        </p:nvSpPr>
        <p:spPr>
          <a:xfrm rot="16200000">
            <a:off x="4932048" y="3672140"/>
            <a:ext cx="989939" cy="220063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45" name="TextBox 44"/>
          <p:cNvSpPr txBox="1"/>
          <p:nvPr/>
        </p:nvSpPr>
        <p:spPr>
          <a:xfrm>
            <a:off x="3994040" y="4612497"/>
            <a:ext cx="3020407" cy="276999"/>
          </a:xfrm>
          <a:prstGeom prst="rect">
            <a:avLst/>
          </a:prstGeom>
          <a:noFill/>
        </p:spPr>
        <p:txBody>
          <a:bodyPr wrap="square" rtlCol="0">
            <a:spAutoFit/>
          </a:bodyPr>
          <a:lstStyle/>
          <a:p>
            <a:pPr defTabSz="914400"/>
            <a:r>
              <a:rPr lang="en-US" sz="1200" b="1" dirty="0">
                <a:solidFill>
                  <a:srgbClr val="000000"/>
                </a:solidFill>
                <a:latin typeface="Arial"/>
              </a:rPr>
              <a:t>Wire handshake protocols</a:t>
            </a:r>
          </a:p>
        </p:txBody>
      </p:sp>
      <p:sp>
        <p:nvSpPr>
          <p:cNvPr id="46" name="Snip Same Side Corner Rectangle 45"/>
          <p:cNvSpPr/>
          <p:nvPr/>
        </p:nvSpPr>
        <p:spPr>
          <a:xfrm rot="16200000">
            <a:off x="5054429" y="4558027"/>
            <a:ext cx="800034" cy="2255490"/>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50" name="TextBox 49"/>
          <p:cNvSpPr txBox="1"/>
          <p:nvPr/>
        </p:nvSpPr>
        <p:spPr>
          <a:xfrm>
            <a:off x="4022654" y="5539143"/>
            <a:ext cx="2866825" cy="461665"/>
          </a:xfrm>
          <a:prstGeom prst="rect">
            <a:avLst/>
          </a:prstGeom>
          <a:noFill/>
        </p:spPr>
        <p:txBody>
          <a:bodyPr wrap="square" rtlCol="0">
            <a:spAutoFit/>
          </a:bodyPr>
          <a:lstStyle/>
          <a:p>
            <a:pPr defTabSz="914400"/>
            <a:r>
              <a:rPr lang="en-US" sz="1200" b="1" dirty="0">
                <a:solidFill>
                  <a:srgbClr val="000000"/>
                </a:solidFill>
                <a:latin typeface="Arial"/>
              </a:rPr>
              <a:t>Memory protocols : RAM</a:t>
            </a:r>
          </a:p>
          <a:p>
            <a:pPr defTabSz="914400"/>
            <a:r>
              <a:rPr lang="en-US" sz="1200" b="1" dirty="0">
                <a:solidFill>
                  <a:srgbClr val="000000"/>
                </a:solidFill>
                <a:latin typeface="Arial"/>
              </a:rPr>
              <a:t>	          : FIFO</a:t>
            </a:r>
          </a:p>
        </p:txBody>
      </p:sp>
      <p:sp>
        <p:nvSpPr>
          <p:cNvPr id="52" name="Snip Same Side Corner Rectangle 51"/>
          <p:cNvSpPr/>
          <p:nvPr/>
        </p:nvSpPr>
        <p:spPr>
          <a:xfrm rot="16200000">
            <a:off x="5284294" y="5156499"/>
            <a:ext cx="286424" cy="2201614"/>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54" name="TextBox 53"/>
          <p:cNvSpPr txBox="1"/>
          <p:nvPr/>
        </p:nvSpPr>
        <p:spPr>
          <a:xfrm>
            <a:off x="4304449" y="6104078"/>
            <a:ext cx="1515866" cy="276999"/>
          </a:xfrm>
          <a:prstGeom prst="rect">
            <a:avLst/>
          </a:prstGeom>
          <a:noFill/>
        </p:spPr>
        <p:txBody>
          <a:bodyPr wrap="square" rtlCol="0">
            <a:spAutoFit/>
          </a:bodyPr>
          <a:lstStyle/>
          <a:p>
            <a:pPr defTabSz="914400"/>
            <a:r>
              <a:rPr lang="en-US" sz="1200" b="1" dirty="0">
                <a:solidFill>
                  <a:srgbClr val="000000"/>
                </a:solidFill>
                <a:latin typeface="Arial"/>
              </a:rPr>
              <a:t>Bus protocols</a:t>
            </a:r>
          </a:p>
        </p:txBody>
      </p:sp>
      <p:sp>
        <p:nvSpPr>
          <p:cNvPr id="55" name="Snip Same Side Corner Rectangle 54"/>
          <p:cNvSpPr/>
          <p:nvPr/>
        </p:nvSpPr>
        <p:spPr>
          <a:xfrm rot="16200000">
            <a:off x="5059161" y="1460126"/>
            <a:ext cx="735716" cy="2200635"/>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dirty="0">
              <a:solidFill>
                <a:srgbClr val="000000"/>
              </a:solidFill>
              <a:latin typeface="Arial"/>
            </a:endParaRPr>
          </a:p>
        </p:txBody>
      </p:sp>
      <p:sp>
        <p:nvSpPr>
          <p:cNvPr id="56" name="TextBox 55"/>
          <p:cNvSpPr txBox="1"/>
          <p:nvPr/>
        </p:nvSpPr>
        <p:spPr>
          <a:xfrm>
            <a:off x="3956306" y="2391189"/>
            <a:ext cx="2710867" cy="276999"/>
          </a:xfrm>
          <a:prstGeom prst="rect">
            <a:avLst/>
          </a:prstGeom>
          <a:noFill/>
        </p:spPr>
        <p:txBody>
          <a:bodyPr wrap="square" rtlCol="0">
            <a:spAutoFit/>
          </a:bodyPr>
          <a:lstStyle/>
          <a:p>
            <a:pPr defTabSz="914400"/>
            <a:r>
              <a:rPr lang="en-US" sz="1200" b="1" dirty="0">
                <a:solidFill>
                  <a:srgbClr val="000000"/>
                </a:solidFill>
                <a:latin typeface="Arial"/>
              </a:rPr>
              <a:t>Block Level Protocol</a:t>
            </a:r>
          </a:p>
        </p:txBody>
      </p:sp>
      <p:sp>
        <p:nvSpPr>
          <p:cNvPr id="20" name="TextBox 19"/>
          <p:cNvSpPr txBox="1"/>
          <p:nvPr/>
        </p:nvSpPr>
        <p:spPr>
          <a:xfrm>
            <a:off x="976209" y="5825553"/>
            <a:ext cx="3020407" cy="577081"/>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defTabSz="914400"/>
            <a:r>
              <a:rPr lang="en-US" sz="1050" dirty="0">
                <a:solidFill>
                  <a:srgbClr val="000000"/>
                </a:solidFill>
                <a:latin typeface="Arial"/>
              </a:rPr>
              <a:t>Block level protocols can be applied to the return port - but the port can be omitted and just the function name specified</a:t>
            </a:r>
          </a:p>
        </p:txBody>
      </p:sp>
      <p:sp>
        <p:nvSpPr>
          <p:cNvPr id="22" name="Slide Number Placeholder 4"/>
          <p:cNvSpPr txBox="1">
            <a:spLocks/>
          </p:cNvSpPr>
          <p:nvPr/>
        </p:nvSpPr>
        <p:spPr>
          <a:xfrm>
            <a:off x="577965" y="6204567"/>
            <a:ext cx="1117309" cy="244475"/>
          </a:xfrm>
          <a:prstGeom prst="rect">
            <a:avLst/>
          </a:prstGeom>
        </p:spPr>
        <p:txBody>
          <a:bodyPr/>
          <a:lstStyle/>
          <a:p>
            <a:pPr defTabSz="457200">
              <a:defRPr/>
            </a:pPr>
            <a:r>
              <a:rPr lang="en-US" sz="1000">
                <a:solidFill>
                  <a:srgbClr val="FFFFFF"/>
                </a:solidFill>
                <a:latin typeface="Arial"/>
                <a:ea typeface="ＭＳ Ｐゴシック" pitchFamily="34" charset="-128"/>
                <a:cs typeface="Arial" charset="0"/>
              </a:rPr>
              <a:t>22- </a:t>
            </a:r>
            <a:fld id="{0E88F696-905B-490D-9D4B-033243675593}" type="slidenum">
              <a:rPr lang="en-US" sz="1000">
                <a:solidFill>
                  <a:srgbClr val="FFFFFF"/>
                </a:solidFill>
                <a:latin typeface="Arial"/>
                <a:ea typeface="ＭＳ Ｐゴシック" pitchFamily="34" charset="-128"/>
                <a:cs typeface="Arial" charset="0"/>
              </a:rPr>
              <a:pPr defTabSz="457200">
                <a:defRPr/>
              </a:pPr>
              <a:t>69</a:t>
            </a:fld>
            <a:endParaRPr lang="en-US" sz="1000" dirty="0">
              <a:solidFill>
                <a:srgbClr val="FFFFFF"/>
              </a:solidFill>
              <a:latin typeface="Arial"/>
              <a:ea typeface="ＭＳ Ｐゴシック" pitchFamily="34" charset="-128"/>
              <a:cs typeface="Arial" charset="0"/>
            </a:endParaRPr>
          </a:p>
        </p:txBody>
      </p:sp>
      <p:pic>
        <p:nvPicPr>
          <p:cNvPr id="21" name="Picture 20"/>
          <p:cNvPicPr>
            <a:picLocks noChangeAspect="1"/>
          </p:cNvPicPr>
          <p:nvPr/>
        </p:nvPicPr>
        <p:blipFill>
          <a:blip r:embed="rId3"/>
          <a:stretch>
            <a:fillRect/>
          </a:stretch>
        </p:blipFill>
        <p:spPr>
          <a:xfrm>
            <a:off x="6528314" y="1455938"/>
            <a:ext cx="5252405" cy="4934282"/>
          </a:xfrm>
          <a:prstGeom prst="rect">
            <a:avLst/>
          </a:prstGeom>
        </p:spPr>
      </p:pic>
      <p:sp>
        <p:nvSpPr>
          <p:cNvPr id="24" name="Snip Same Side Corner Rectangle 23"/>
          <p:cNvSpPr/>
          <p:nvPr/>
        </p:nvSpPr>
        <p:spPr>
          <a:xfrm rot="16200000">
            <a:off x="5031886" y="2223116"/>
            <a:ext cx="806501" cy="2216872"/>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dirty="0">
              <a:solidFill>
                <a:srgbClr val="000000"/>
              </a:solidFill>
              <a:latin typeface="Arial"/>
            </a:endParaRPr>
          </a:p>
        </p:txBody>
      </p:sp>
      <p:sp>
        <p:nvSpPr>
          <p:cNvPr id="26" name="TextBox 25"/>
          <p:cNvSpPr txBox="1"/>
          <p:nvPr/>
        </p:nvSpPr>
        <p:spPr>
          <a:xfrm>
            <a:off x="4089048" y="3167900"/>
            <a:ext cx="2041087" cy="276999"/>
          </a:xfrm>
          <a:prstGeom prst="rect">
            <a:avLst/>
          </a:prstGeom>
          <a:noFill/>
        </p:spPr>
        <p:txBody>
          <a:bodyPr wrap="square" rtlCol="0">
            <a:spAutoFit/>
          </a:bodyPr>
          <a:lstStyle/>
          <a:p>
            <a:pPr defTabSz="914400"/>
            <a:r>
              <a:rPr lang="en-US" sz="1200" b="1" dirty="0">
                <a:solidFill>
                  <a:srgbClr val="000000"/>
                </a:solidFill>
                <a:latin typeface="Arial"/>
              </a:rPr>
              <a:t>AXI4 Interfaces</a:t>
            </a:r>
          </a:p>
        </p:txBody>
      </p:sp>
      <p:pic>
        <p:nvPicPr>
          <p:cNvPr id="8" name="Picture 7"/>
          <p:cNvPicPr>
            <a:picLocks noChangeAspect="1"/>
          </p:cNvPicPr>
          <p:nvPr/>
        </p:nvPicPr>
        <p:blipFill>
          <a:blip r:embed="rId4"/>
          <a:stretch>
            <a:fillRect/>
          </a:stretch>
        </p:blipFill>
        <p:spPr>
          <a:xfrm>
            <a:off x="964202" y="5451849"/>
            <a:ext cx="3362008" cy="351483"/>
          </a:xfrm>
          <a:prstGeom prst="rect">
            <a:avLst/>
          </a:prstGeom>
        </p:spPr>
      </p:pic>
      <p:sp>
        <p:nvSpPr>
          <p:cNvPr id="27" name="Snip Same Side Corner Rectangle 26"/>
          <p:cNvSpPr/>
          <p:nvPr/>
        </p:nvSpPr>
        <p:spPr>
          <a:xfrm rot="16200000">
            <a:off x="5288325" y="5155950"/>
            <a:ext cx="315066" cy="2202711"/>
          </a:xfrm>
          <a:prstGeom prst="snip2SameRect">
            <a:avLst/>
          </a:prstGeom>
          <a:noFill/>
          <a:ln w="38100">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914400"/>
            <a:endParaRPr lang="en-US" dirty="0">
              <a:solidFill>
                <a:srgbClr val="0C0C0C"/>
              </a:solidFill>
              <a:latin typeface="Arial"/>
            </a:endParaRPr>
          </a:p>
        </p:txBody>
      </p:sp>
    </p:spTree>
    <p:extLst>
      <p:ext uri="{BB962C8B-B14F-4D97-AF65-F5344CB8AC3E}">
        <p14:creationId xmlns:p14="http://schemas.microsoft.com/office/powerpoint/2010/main" val="3251867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102: Sequential Design</a:t>
            </a:r>
          </a:p>
        </p:txBody>
      </p:sp>
      <p:sp>
        <p:nvSpPr>
          <p:cNvPr id="3" name="Content Placeholder 2"/>
          <p:cNvSpPr>
            <a:spLocks noGrp="1"/>
          </p:cNvSpPr>
          <p:nvPr>
            <p:ph idx="1"/>
          </p:nvPr>
        </p:nvSpPr>
        <p:spPr/>
        <p:txBody>
          <a:bodyPr>
            <a:normAutofit fontScale="85000" lnSpcReduction="20000"/>
          </a:bodyPr>
          <a:lstStyle/>
          <a:p>
            <a:r>
              <a:rPr lang="en-US" dirty="0"/>
              <a:t>The same adder design is now synthesized with a 3ns clock</a:t>
            </a:r>
          </a:p>
          <a:p>
            <a:pPr lvl="1"/>
            <a:r>
              <a:rPr lang="en-US" dirty="0"/>
              <a:t>The design now takes more than 1 cycle to complete</a:t>
            </a:r>
          </a:p>
          <a:p>
            <a:pPr lvl="1"/>
            <a:r>
              <a:rPr lang="en-US" dirty="0" err="1"/>
              <a:t>Vitis</a:t>
            </a:r>
            <a:r>
              <a:rPr lang="en-US" dirty="0"/>
              <a:t> HLS creates a </a:t>
            </a:r>
            <a:r>
              <a:rPr lang="en-US" b="1" u="sng" dirty="0"/>
              <a:t>sequential</a:t>
            </a:r>
            <a:r>
              <a:rPr lang="en-US" dirty="0"/>
              <a:t> design with the default port types</a:t>
            </a:r>
          </a:p>
          <a:p>
            <a:pPr lvl="1"/>
            <a:endParaRPr lang="en-US" dirty="0"/>
          </a:p>
          <a:p>
            <a:pPr lvl="1"/>
            <a:endParaRPr lang="en-US" dirty="0"/>
          </a:p>
          <a:p>
            <a:pPr>
              <a:buNone/>
            </a:pPr>
            <a:endParaRPr lang="en-US" dirty="0"/>
          </a:p>
          <a:p>
            <a:pPr>
              <a:buNone/>
            </a:pPr>
            <a:endParaRPr lang="en-US" dirty="0"/>
          </a:p>
          <a:p>
            <a:endParaRPr lang="en-US" dirty="0"/>
          </a:p>
          <a:p>
            <a:r>
              <a:rPr lang="en-US" dirty="0"/>
              <a:t>By Default ..</a:t>
            </a:r>
          </a:p>
          <a:p>
            <a:pPr lvl="1"/>
            <a:r>
              <a:rPr lang="en-US" dirty="0"/>
              <a:t>Block level handshake signals are added to the design</a:t>
            </a:r>
          </a:p>
          <a:p>
            <a:pPr lvl="1"/>
            <a:r>
              <a:rPr lang="en-US" dirty="0" err="1"/>
              <a:t>ap_start</a:t>
            </a:r>
            <a:r>
              <a:rPr lang="en-US" dirty="0"/>
              <a:t>: when to start</a:t>
            </a:r>
          </a:p>
          <a:p>
            <a:pPr lvl="1"/>
            <a:r>
              <a:rPr lang="en-US" dirty="0" err="1"/>
              <a:t>ap_done</a:t>
            </a:r>
            <a:r>
              <a:rPr lang="en-US" dirty="0"/>
              <a:t>: when the design has completed the operation</a:t>
            </a:r>
          </a:p>
          <a:p>
            <a:pPr lvl="1"/>
            <a:r>
              <a:rPr lang="en-US" dirty="0" err="1"/>
              <a:t>ap_idle</a:t>
            </a:r>
            <a:r>
              <a:rPr lang="en-US" dirty="0"/>
              <a:t>: when the design is idle</a:t>
            </a:r>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7</a:t>
            </a:fld>
            <a:endParaRPr lang="en-US" dirty="0"/>
          </a:p>
        </p:txBody>
      </p:sp>
      <p:sp>
        <p:nvSpPr>
          <p:cNvPr id="25" name="TextBox 24">
            <a:extLst>
              <a:ext uri="{FF2B5EF4-FFF2-40B4-BE49-F238E27FC236}">
                <a16:creationId xmlns:a16="http://schemas.microsoft.com/office/drawing/2014/main" id="{43A3E89F-C0A0-4702-A2A2-9C82178B751B}"/>
              </a:ext>
            </a:extLst>
          </p:cNvPr>
          <p:cNvSpPr txBox="1"/>
          <p:nvPr/>
        </p:nvSpPr>
        <p:spPr>
          <a:xfrm>
            <a:off x="1347586" y="2621040"/>
            <a:ext cx="3839500" cy="1200329"/>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tabLst>
                <a:tab pos="457200" algn="l"/>
              </a:tabLst>
              <a:defRPr/>
            </a:pPr>
            <a:r>
              <a:rPr lang="en-US" sz="900" b="1" kern="0" dirty="0">
                <a:solidFill>
                  <a:srgbClr val="000000"/>
                </a:solidFill>
                <a:latin typeface="Arial"/>
              </a:rPr>
              <a:t>#include "</a:t>
            </a:r>
            <a:r>
              <a:rPr lang="en-US" sz="900" b="1" kern="0" dirty="0" err="1">
                <a:solidFill>
                  <a:srgbClr val="000000"/>
                </a:solidFill>
                <a:latin typeface="Arial"/>
              </a:rPr>
              <a:t>adders.h</a:t>
            </a:r>
            <a:r>
              <a:rPr lang="en-US" sz="900" b="1" kern="0" dirty="0">
                <a:solidFill>
                  <a:srgbClr val="000000"/>
                </a:solidFill>
                <a:latin typeface="Arial"/>
              </a:rPr>
              <a:t>"</a:t>
            </a:r>
          </a:p>
          <a:p>
            <a:pPr defTabSz="914400" fontAlgn="base">
              <a:spcBef>
                <a:spcPct val="0"/>
              </a:spcBef>
              <a:spcAft>
                <a:spcPct val="0"/>
              </a:spcAft>
              <a:tabLst>
                <a:tab pos="457200" algn="l"/>
              </a:tabLst>
              <a:defRPr/>
            </a:pPr>
            <a:r>
              <a:rPr lang="en-US" sz="900" b="1" kern="0" dirty="0" err="1">
                <a:solidFill>
                  <a:srgbClr val="000000"/>
                </a:solidFill>
                <a:latin typeface="Arial"/>
              </a:rPr>
              <a:t>int</a:t>
            </a:r>
            <a:r>
              <a:rPr lang="en-US" sz="900" b="1" kern="0" dirty="0">
                <a:solidFill>
                  <a:srgbClr val="000000"/>
                </a:solidFill>
                <a:latin typeface="Arial"/>
              </a:rPr>
              <a:t> adders(</a:t>
            </a:r>
            <a:r>
              <a:rPr lang="en-US" sz="900" b="1" kern="0" dirty="0" err="1">
                <a:solidFill>
                  <a:srgbClr val="000000"/>
                </a:solidFill>
                <a:latin typeface="Arial"/>
              </a:rPr>
              <a:t>int</a:t>
            </a:r>
            <a:r>
              <a:rPr lang="en-US" sz="900" b="1" kern="0" dirty="0">
                <a:solidFill>
                  <a:srgbClr val="000000"/>
                </a:solidFill>
                <a:latin typeface="Arial"/>
              </a:rPr>
              <a:t> in1, </a:t>
            </a:r>
            <a:r>
              <a:rPr lang="en-US" sz="900" b="1" kern="0" dirty="0" err="1">
                <a:solidFill>
                  <a:srgbClr val="000000"/>
                </a:solidFill>
                <a:latin typeface="Arial"/>
              </a:rPr>
              <a:t>int</a:t>
            </a:r>
            <a:r>
              <a:rPr lang="en-US" sz="900" b="1" kern="0" dirty="0">
                <a:solidFill>
                  <a:srgbClr val="000000"/>
                </a:solidFill>
                <a:latin typeface="Arial"/>
              </a:rPr>
              <a:t> in2, </a:t>
            </a:r>
            <a:r>
              <a:rPr lang="en-US" sz="900" b="1" kern="0" dirty="0" err="1">
                <a:solidFill>
                  <a:srgbClr val="000000"/>
                </a:solidFill>
                <a:latin typeface="Arial"/>
              </a:rPr>
              <a:t>int</a:t>
            </a:r>
            <a:r>
              <a:rPr lang="en-US" sz="900" b="1" kern="0" dirty="0">
                <a:solidFill>
                  <a:srgbClr val="000000"/>
                </a:solidFill>
                <a:latin typeface="Arial"/>
              </a:rPr>
              <a:t> in3) {</a:t>
            </a:r>
          </a:p>
          <a:p>
            <a:pPr defTabSz="914400" fontAlgn="base">
              <a:spcBef>
                <a:spcPct val="0"/>
              </a:spcBef>
              <a:spcAft>
                <a:spcPct val="0"/>
              </a:spcAft>
              <a:tabLst>
                <a:tab pos="457200" algn="l"/>
              </a:tabLst>
              <a:defRPr/>
            </a:pPr>
            <a:endParaRPr lang="en-US" sz="900" b="1" kern="0" dirty="0">
              <a:solidFill>
                <a:srgbClr val="000000"/>
              </a:solidFill>
              <a:latin typeface="Arial"/>
            </a:endParaRPr>
          </a:p>
          <a:p>
            <a:pPr defTabSz="914400" fontAlgn="base">
              <a:spcBef>
                <a:spcPct val="0"/>
              </a:spcBef>
              <a:spcAft>
                <a:spcPct val="0"/>
              </a:spcAft>
              <a:tabLst>
                <a:tab pos="457200" algn="l"/>
              </a:tabLs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sum;</a:t>
            </a:r>
          </a:p>
          <a:p>
            <a:pPr defTabSz="914400" fontAlgn="base">
              <a:spcBef>
                <a:spcPct val="0"/>
              </a:spcBef>
              <a:spcAft>
                <a:spcPct val="0"/>
              </a:spcAft>
              <a:tabLst>
                <a:tab pos="457200" algn="l"/>
              </a:tabLst>
              <a:defRPr/>
            </a:pPr>
            <a:r>
              <a:rPr lang="en-US" sz="900" b="1" kern="0" dirty="0">
                <a:solidFill>
                  <a:srgbClr val="000000"/>
                </a:solidFill>
                <a:latin typeface="Arial"/>
              </a:rPr>
              <a:t>	sum = in1 + in2 + in3;</a:t>
            </a:r>
          </a:p>
          <a:p>
            <a:pPr defTabSz="914400" fontAlgn="base">
              <a:spcBef>
                <a:spcPct val="0"/>
              </a:spcBef>
              <a:spcAft>
                <a:spcPct val="0"/>
              </a:spcAft>
              <a:tabLst>
                <a:tab pos="457200" algn="l"/>
              </a:tabLst>
              <a:defRPr/>
            </a:pPr>
            <a:r>
              <a:rPr lang="en-US" sz="900" b="1" kern="0" dirty="0">
                <a:solidFill>
                  <a:srgbClr val="000000"/>
                </a:solidFill>
                <a:latin typeface="Arial"/>
              </a:rPr>
              <a:t>	return sum;</a:t>
            </a:r>
          </a:p>
          <a:p>
            <a:pPr defTabSz="914400" fontAlgn="base">
              <a:spcBef>
                <a:spcPct val="0"/>
              </a:spcBef>
              <a:spcAft>
                <a:spcPct val="0"/>
              </a:spcAft>
              <a:tabLst>
                <a:tab pos="457200" algn="l"/>
              </a:tabLst>
              <a:defRPr/>
            </a:pPr>
            <a:r>
              <a:rPr lang="en-US" sz="900" b="1" kern="0" dirty="0">
                <a:solidFill>
                  <a:srgbClr val="000000"/>
                </a:solidFill>
                <a:latin typeface="Arial"/>
              </a:rPr>
              <a:t>}</a:t>
            </a:r>
          </a:p>
          <a:p>
            <a:pPr defTabSz="914400" fontAlgn="base">
              <a:spcBef>
                <a:spcPct val="0"/>
              </a:spcBef>
              <a:spcAft>
                <a:spcPct val="0"/>
              </a:spcAft>
              <a:tabLst>
                <a:tab pos="457200" algn="l"/>
              </a:tabLst>
              <a:defRPr/>
            </a:pPr>
            <a:endParaRPr lang="en-US" sz="900" b="1" kern="0" dirty="0">
              <a:solidFill>
                <a:srgbClr val="000000"/>
              </a:solidFill>
              <a:latin typeface="Arial"/>
            </a:endParaRPr>
          </a:p>
        </p:txBody>
      </p:sp>
      <p:sp>
        <p:nvSpPr>
          <p:cNvPr id="26" name="Rectangle 25">
            <a:extLst>
              <a:ext uri="{FF2B5EF4-FFF2-40B4-BE49-F238E27FC236}">
                <a16:creationId xmlns:a16="http://schemas.microsoft.com/office/drawing/2014/main" id="{CC13FE53-B057-4FEF-979E-60C456F3A1F2}"/>
              </a:ext>
            </a:extLst>
          </p:cNvPr>
          <p:cNvSpPr/>
          <p:nvPr/>
        </p:nvSpPr>
        <p:spPr>
          <a:xfrm>
            <a:off x="6518113" y="2669219"/>
            <a:ext cx="3583533" cy="1200329"/>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27" name="TextBox 26">
            <a:extLst>
              <a:ext uri="{FF2B5EF4-FFF2-40B4-BE49-F238E27FC236}">
                <a16:creationId xmlns:a16="http://schemas.microsoft.com/office/drawing/2014/main" id="{C5BD1453-479B-4F94-993A-6338A5DDE7E2}"/>
              </a:ext>
            </a:extLst>
          </p:cNvPr>
          <p:cNvSpPr txBox="1"/>
          <p:nvPr/>
        </p:nvSpPr>
        <p:spPr>
          <a:xfrm>
            <a:off x="7932768" y="2669217"/>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rPr>
              <a:t>adders</a:t>
            </a:r>
          </a:p>
        </p:txBody>
      </p:sp>
      <p:sp>
        <p:nvSpPr>
          <p:cNvPr id="28" name="TextBox 27">
            <a:extLst>
              <a:ext uri="{FF2B5EF4-FFF2-40B4-BE49-F238E27FC236}">
                <a16:creationId xmlns:a16="http://schemas.microsoft.com/office/drawing/2014/main" id="{8F0C95A7-14B1-4CFE-ADD6-149335EC4D48}"/>
              </a:ext>
            </a:extLst>
          </p:cNvPr>
          <p:cNvSpPr txBox="1"/>
          <p:nvPr/>
        </p:nvSpPr>
        <p:spPr>
          <a:xfrm>
            <a:off x="10075254" y="2784432"/>
            <a:ext cx="8354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000000"/>
                </a:solidFill>
              </a:rPr>
              <a:t>ap_return</a:t>
            </a:r>
            <a:endParaRPr lang="en-US" sz="1100" b="1" kern="0" dirty="0">
              <a:solidFill>
                <a:srgbClr val="000000"/>
              </a:solidFill>
            </a:endParaRPr>
          </a:p>
        </p:txBody>
      </p:sp>
      <p:sp>
        <p:nvSpPr>
          <p:cNvPr id="29" name="TextBox 28">
            <a:extLst>
              <a:ext uri="{FF2B5EF4-FFF2-40B4-BE49-F238E27FC236}">
                <a16:creationId xmlns:a16="http://schemas.microsoft.com/office/drawing/2014/main" id="{5F06EBF7-1830-4D5F-ADF6-3BADE7743F9B}"/>
              </a:ext>
            </a:extLst>
          </p:cNvPr>
          <p:cNvSpPr txBox="1"/>
          <p:nvPr/>
        </p:nvSpPr>
        <p:spPr>
          <a:xfrm>
            <a:off x="6184076" y="2746027"/>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in1</a:t>
            </a:r>
          </a:p>
        </p:txBody>
      </p:sp>
      <p:sp>
        <p:nvSpPr>
          <p:cNvPr id="30" name="TextBox 29">
            <a:extLst>
              <a:ext uri="{FF2B5EF4-FFF2-40B4-BE49-F238E27FC236}">
                <a16:creationId xmlns:a16="http://schemas.microsoft.com/office/drawing/2014/main" id="{A1DB56A4-6D8B-4666-A8FF-3A830088A84A}"/>
              </a:ext>
            </a:extLst>
          </p:cNvPr>
          <p:cNvSpPr txBox="1"/>
          <p:nvPr/>
        </p:nvSpPr>
        <p:spPr>
          <a:xfrm>
            <a:off x="6184076" y="2920674"/>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In2</a:t>
            </a:r>
          </a:p>
        </p:txBody>
      </p:sp>
      <p:cxnSp>
        <p:nvCxnSpPr>
          <p:cNvPr id="31" name="Straight Arrow Connector 30">
            <a:extLst>
              <a:ext uri="{FF2B5EF4-FFF2-40B4-BE49-F238E27FC236}">
                <a16:creationId xmlns:a16="http://schemas.microsoft.com/office/drawing/2014/main" id="{00DA6203-5746-4BED-A4C5-617A9433B756}"/>
              </a:ext>
            </a:extLst>
          </p:cNvPr>
          <p:cNvCxnSpPr/>
          <p:nvPr/>
        </p:nvCxnSpPr>
        <p:spPr>
          <a:xfrm>
            <a:off x="6511512" y="2861241"/>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32" name="Straight Arrow Connector 31">
            <a:extLst>
              <a:ext uri="{FF2B5EF4-FFF2-40B4-BE49-F238E27FC236}">
                <a16:creationId xmlns:a16="http://schemas.microsoft.com/office/drawing/2014/main" id="{B8FE1118-85E9-40DB-8D20-5D90616772D4}"/>
              </a:ext>
            </a:extLst>
          </p:cNvPr>
          <p:cNvCxnSpPr/>
          <p:nvPr/>
        </p:nvCxnSpPr>
        <p:spPr>
          <a:xfrm>
            <a:off x="6511512" y="305326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33" name="Straight Arrow Connector 32">
            <a:extLst>
              <a:ext uri="{FF2B5EF4-FFF2-40B4-BE49-F238E27FC236}">
                <a16:creationId xmlns:a16="http://schemas.microsoft.com/office/drawing/2014/main" id="{D967121A-1305-44BE-8957-E6827EED43DB}"/>
              </a:ext>
            </a:extLst>
          </p:cNvPr>
          <p:cNvCxnSpPr/>
          <p:nvPr/>
        </p:nvCxnSpPr>
        <p:spPr>
          <a:xfrm>
            <a:off x="9692098" y="289964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34" name="TextBox 33">
            <a:extLst>
              <a:ext uri="{FF2B5EF4-FFF2-40B4-BE49-F238E27FC236}">
                <a16:creationId xmlns:a16="http://schemas.microsoft.com/office/drawing/2014/main" id="{CE6F739C-21C5-4542-8CE8-6141F0435092}"/>
              </a:ext>
            </a:extLst>
          </p:cNvPr>
          <p:cNvSpPr txBox="1"/>
          <p:nvPr/>
        </p:nvSpPr>
        <p:spPr>
          <a:xfrm>
            <a:off x="6183451" y="3106591"/>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In3</a:t>
            </a:r>
          </a:p>
        </p:txBody>
      </p:sp>
      <p:cxnSp>
        <p:nvCxnSpPr>
          <p:cNvPr id="35" name="Straight Arrow Connector 34">
            <a:extLst>
              <a:ext uri="{FF2B5EF4-FFF2-40B4-BE49-F238E27FC236}">
                <a16:creationId xmlns:a16="http://schemas.microsoft.com/office/drawing/2014/main" id="{8145C544-467E-467B-A0EB-85AECDE4F783}"/>
              </a:ext>
            </a:extLst>
          </p:cNvPr>
          <p:cNvCxnSpPr/>
          <p:nvPr/>
        </p:nvCxnSpPr>
        <p:spPr>
          <a:xfrm>
            <a:off x="6510887" y="3239183"/>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36" name="Right Arrow 15">
            <a:extLst>
              <a:ext uri="{FF2B5EF4-FFF2-40B4-BE49-F238E27FC236}">
                <a16:creationId xmlns:a16="http://schemas.microsoft.com/office/drawing/2014/main" id="{2F859B53-FA0A-4D2D-BFB4-623C350036D6}"/>
              </a:ext>
            </a:extLst>
          </p:cNvPr>
          <p:cNvSpPr/>
          <p:nvPr/>
        </p:nvSpPr>
        <p:spPr>
          <a:xfrm>
            <a:off x="4265606" y="3081898"/>
            <a:ext cx="1740573" cy="38405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1400" kern="0" dirty="0">
                <a:solidFill>
                  <a:srgbClr val="FFFFFF"/>
                </a:solidFill>
                <a:latin typeface="Arial"/>
              </a:rPr>
              <a:t>Synthesis</a:t>
            </a:r>
          </a:p>
        </p:txBody>
      </p:sp>
      <p:sp>
        <p:nvSpPr>
          <p:cNvPr id="37" name="TextBox 36">
            <a:extLst>
              <a:ext uri="{FF2B5EF4-FFF2-40B4-BE49-F238E27FC236}">
                <a16:creationId xmlns:a16="http://schemas.microsoft.com/office/drawing/2014/main" id="{B8A38329-88FC-4303-9EE3-F19AB901E4B1}"/>
              </a:ext>
            </a:extLst>
          </p:cNvPr>
          <p:cNvSpPr txBox="1"/>
          <p:nvPr/>
        </p:nvSpPr>
        <p:spPr>
          <a:xfrm>
            <a:off x="10050589" y="3408686"/>
            <a:ext cx="766557"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ap_done</a:t>
            </a:r>
          </a:p>
        </p:txBody>
      </p:sp>
      <p:sp>
        <p:nvSpPr>
          <p:cNvPr id="38" name="TextBox 37">
            <a:extLst>
              <a:ext uri="{FF2B5EF4-FFF2-40B4-BE49-F238E27FC236}">
                <a16:creationId xmlns:a16="http://schemas.microsoft.com/office/drawing/2014/main" id="{CFD86FAD-7232-477D-8035-81E493EF9C3E}"/>
              </a:ext>
            </a:extLst>
          </p:cNvPr>
          <p:cNvSpPr txBox="1"/>
          <p:nvPr/>
        </p:nvSpPr>
        <p:spPr>
          <a:xfrm>
            <a:off x="5839066" y="3590937"/>
            <a:ext cx="710451"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ap_start</a:t>
            </a:r>
          </a:p>
        </p:txBody>
      </p:sp>
      <p:cxnSp>
        <p:nvCxnSpPr>
          <p:cNvPr id="39" name="Straight Arrow Connector 38">
            <a:extLst>
              <a:ext uri="{FF2B5EF4-FFF2-40B4-BE49-F238E27FC236}">
                <a16:creationId xmlns:a16="http://schemas.microsoft.com/office/drawing/2014/main" id="{2D33B0D7-5F74-4496-8BA5-9EC87EB2A29A}"/>
              </a:ext>
            </a:extLst>
          </p:cNvPr>
          <p:cNvCxnSpPr/>
          <p:nvPr/>
        </p:nvCxnSpPr>
        <p:spPr>
          <a:xfrm>
            <a:off x="6498323" y="3706151"/>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40" name="Straight Arrow Connector 39">
            <a:extLst>
              <a:ext uri="{FF2B5EF4-FFF2-40B4-BE49-F238E27FC236}">
                <a16:creationId xmlns:a16="http://schemas.microsoft.com/office/drawing/2014/main" id="{DCDE4ABB-3E58-4804-9F48-14E464D8A900}"/>
              </a:ext>
            </a:extLst>
          </p:cNvPr>
          <p:cNvCxnSpPr/>
          <p:nvPr/>
        </p:nvCxnSpPr>
        <p:spPr>
          <a:xfrm>
            <a:off x="9678909" y="3523901"/>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1" name="TextBox 40">
            <a:extLst>
              <a:ext uri="{FF2B5EF4-FFF2-40B4-BE49-F238E27FC236}">
                <a16:creationId xmlns:a16="http://schemas.microsoft.com/office/drawing/2014/main" id="{EA8A6EAA-295F-4DFE-86F0-27F87704A820}"/>
              </a:ext>
            </a:extLst>
          </p:cNvPr>
          <p:cNvSpPr txBox="1"/>
          <p:nvPr/>
        </p:nvSpPr>
        <p:spPr>
          <a:xfrm>
            <a:off x="10060600" y="3607936"/>
            <a:ext cx="670376"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ap_idle</a:t>
            </a:r>
          </a:p>
        </p:txBody>
      </p:sp>
      <p:cxnSp>
        <p:nvCxnSpPr>
          <p:cNvPr id="42" name="Straight Arrow Connector 41">
            <a:extLst>
              <a:ext uri="{FF2B5EF4-FFF2-40B4-BE49-F238E27FC236}">
                <a16:creationId xmlns:a16="http://schemas.microsoft.com/office/drawing/2014/main" id="{ABB8FDBC-B31D-4C2A-97FD-C06D88EEB704}"/>
              </a:ext>
            </a:extLst>
          </p:cNvPr>
          <p:cNvCxnSpPr/>
          <p:nvPr/>
        </p:nvCxnSpPr>
        <p:spPr>
          <a:xfrm>
            <a:off x="9679535" y="3723151"/>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Bus IO Protocol</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70</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normAutofit/>
          </a:bodyPr>
          <a:lstStyle/>
          <a:p>
            <a:r>
              <a:rPr lang="en-US" dirty="0" err="1"/>
              <a:t>Vivado</a:t>
            </a:r>
            <a:r>
              <a:rPr lang="en-US" dirty="0"/>
              <a:t> HLS supports a Bus IO protocol</a:t>
            </a:r>
          </a:p>
          <a:p>
            <a:pPr lvl="1"/>
            <a:r>
              <a:rPr lang="en-US" dirty="0"/>
              <a:t>It is that of a generic bus</a:t>
            </a:r>
          </a:p>
          <a:p>
            <a:pPr lvl="2"/>
            <a:r>
              <a:rPr lang="en-US" dirty="0"/>
              <a:t>Not an industry standard</a:t>
            </a:r>
          </a:p>
          <a:p>
            <a:pPr lvl="1"/>
            <a:r>
              <a:rPr lang="en-US" dirty="0"/>
              <a:t>Can be used to communicate with a bus bridge </a:t>
            </a:r>
          </a:p>
          <a:p>
            <a:pPr lvl="1"/>
            <a:r>
              <a:rPr lang="en-US" dirty="0"/>
              <a:t>The </a:t>
            </a:r>
            <a:r>
              <a:rPr lang="en-US" dirty="0" err="1"/>
              <a:t>Vivado</a:t>
            </a:r>
            <a:r>
              <a:rPr lang="en-US" dirty="0"/>
              <a:t> HLS bus protocol is principally used to connect to adapters</a:t>
            </a:r>
          </a:p>
          <a:p>
            <a:r>
              <a:rPr lang="en-US" dirty="0"/>
              <a:t>The Bus IO protocol supports </a:t>
            </a:r>
            <a:r>
              <a:rPr lang="en-US" dirty="0" err="1"/>
              <a:t>memcpy</a:t>
            </a:r>
            <a:r>
              <a:rPr lang="en-US" dirty="0"/>
              <a:t> </a:t>
            </a:r>
          </a:p>
          <a:p>
            <a:pPr lvl="1"/>
            <a:r>
              <a:rPr lang="en-US" dirty="0"/>
              <a:t>The bus IO protocol supports the C function </a:t>
            </a:r>
            <a:r>
              <a:rPr lang="en-US" dirty="0" err="1"/>
              <a:t>memcpy</a:t>
            </a:r>
            <a:endParaRPr lang="en-US" dirty="0"/>
          </a:p>
          <a:p>
            <a:pPr lvl="1"/>
            <a:r>
              <a:rPr lang="en-US" dirty="0"/>
              <a:t>This provides a high performance interface for bursting data in a DMA like fashion</a:t>
            </a:r>
          </a:p>
          <a:p>
            <a:r>
              <a:rPr lang="en-US" dirty="0"/>
              <a:t>The Bus IO protocol supports complex pointer arithmetic at the IO</a:t>
            </a:r>
          </a:p>
          <a:p>
            <a:pPr lvl="1"/>
            <a:r>
              <a:rPr lang="en-US" dirty="0"/>
              <a:t>Pointers at the IO can be synthesized to ap_fifo or ap_bus</a:t>
            </a:r>
          </a:p>
          <a:p>
            <a:pPr lvl="2"/>
            <a:r>
              <a:rPr lang="en-US" dirty="0"/>
              <a:t>If using ap_fifo, the accesses must be sequential</a:t>
            </a:r>
          </a:p>
          <a:p>
            <a:pPr lvl="2"/>
            <a:r>
              <a:rPr lang="en-US" dirty="0"/>
              <a:t>If pointer arithmetic is used, the port must use ap_bus</a:t>
            </a:r>
          </a:p>
        </p:txBody>
      </p:sp>
      <p:sp>
        <p:nvSpPr>
          <p:cNvPr id="6"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70</a:t>
            </a:fld>
            <a:endParaRPr lang="en-US" sz="1000" dirty="0">
              <a:solidFill>
                <a:srgbClr val="FFFFFF"/>
              </a:solidFill>
              <a:latin typeface="Arial" charset="0"/>
              <a:ea typeface="ＭＳ Ｐゴシック" pitchFamily="34" charset="-128"/>
              <a:cs typeface="Arial"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Standard and Burst Mode</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71</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lstStyle/>
          <a:p>
            <a:r>
              <a:rPr lang="en-US" dirty="0"/>
              <a:t>Standard Mode</a:t>
            </a:r>
          </a:p>
          <a:p>
            <a:pPr lvl="1"/>
            <a:r>
              <a:rPr lang="en-US" dirty="0"/>
              <a:t>Each access to the bus results in a request then a read or write operation</a:t>
            </a:r>
          </a:p>
          <a:p>
            <a:pPr lvl="1"/>
            <a:r>
              <a:rPr lang="en-US" dirty="0"/>
              <a:t>Multiple read or writes can be performed in a single transaction</a:t>
            </a:r>
          </a:p>
          <a:p>
            <a:endParaRPr lang="en-US" dirty="0"/>
          </a:p>
          <a:p>
            <a:endParaRPr lang="en-US" dirty="0"/>
          </a:p>
          <a:p>
            <a:endParaRPr lang="en-US" dirty="0"/>
          </a:p>
          <a:p>
            <a:r>
              <a:rPr lang="en-US" dirty="0"/>
              <a:t>Burst Mode</a:t>
            </a:r>
          </a:p>
          <a:p>
            <a:pPr lvl="1"/>
            <a:r>
              <a:rPr lang="en-US" dirty="0"/>
              <a:t>Use the </a:t>
            </a:r>
            <a:r>
              <a:rPr lang="en-US" dirty="0" err="1"/>
              <a:t>memcpy</a:t>
            </a:r>
            <a:r>
              <a:rPr lang="en-US" dirty="0"/>
              <a:t> command</a:t>
            </a:r>
          </a:p>
          <a:p>
            <a:pPr lvl="1"/>
            <a:r>
              <a:rPr lang="en-US" dirty="0"/>
              <a:t>Copies data between array &amp; a pointer argument</a:t>
            </a:r>
          </a:p>
          <a:p>
            <a:pPr lvl="1"/>
            <a:r>
              <a:rPr lang="en-US" dirty="0"/>
              <a:t>The pointer argument can be a bus interface</a:t>
            </a:r>
          </a:p>
          <a:p>
            <a:pPr lvl="2"/>
            <a:r>
              <a:rPr lang="en-US" dirty="0"/>
              <a:t>This example uses a size of 4</a:t>
            </a:r>
          </a:p>
          <a:p>
            <a:pPr lvl="2"/>
            <a:r>
              <a:rPr lang="en-US" dirty="0"/>
              <a:t>This is more efficient for higher values</a:t>
            </a:r>
          </a:p>
          <a:p>
            <a:pPr lvl="1"/>
            <a:endParaRPr lang="en-US" dirty="0"/>
          </a:p>
        </p:txBody>
      </p:sp>
      <p:sp>
        <p:nvSpPr>
          <p:cNvPr id="14"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71</a:t>
            </a:fld>
            <a:endParaRPr lang="en-US" sz="1000" dirty="0">
              <a:solidFill>
                <a:srgbClr val="FFFFFF"/>
              </a:solidFill>
              <a:latin typeface="Arial" charset="0"/>
              <a:ea typeface="ＭＳ Ｐゴシック" pitchFamily="34" charset="-128"/>
              <a:cs typeface="Arial" charset="0"/>
            </a:endParaRPr>
          </a:p>
        </p:txBody>
      </p:sp>
      <p:sp>
        <p:nvSpPr>
          <p:cNvPr id="13" name="TextBox 12">
            <a:extLst>
              <a:ext uri="{FF2B5EF4-FFF2-40B4-BE49-F238E27FC236}">
                <a16:creationId xmlns:a16="http://schemas.microsoft.com/office/drawing/2014/main" id="{4C16BD5A-6C03-49D7-8A07-9051757C9E20}"/>
              </a:ext>
            </a:extLst>
          </p:cNvPr>
          <p:cNvSpPr txBox="1"/>
          <p:nvPr/>
        </p:nvSpPr>
        <p:spPr>
          <a:xfrm>
            <a:off x="8316703" y="4178532"/>
            <a:ext cx="2610860" cy="2031325"/>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t>
            </a:r>
            <a:r>
              <a:rPr lang="en-US" sz="900" b="1" kern="0" dirty="0" err="1">
                <a:solidFill>
                  <a:srgbClr val="000000"/>
                </a:solidFill>
                <a:latin typeface="Arial"/>
              </a:rPr>
              <a:t>bus.h</a:t>
            </a:r>
            <a:r>
              <a:rPr lang="en-US" sz="900" b="1" kern="0" dirty="0">
                <a:solidFill>
                  <a:srgbClr val="000000"/>
                </a:solidFill>
                <a:latin typeface="Arial"/>
              </a:rPr>
              <a:t>"</a:t>
            </a:r>
          </a:p>
          <a:p>
            <a:pPr defTabSz="914400" fontAlgn="base">
              <a:spcBef>
                <a:spcPct val="0"/>
              </a:spcBef>
              <a:spcAft>
                <a:spcPct val="0"/>
              </a:spcAft>
              <a:defRPr/>
            </a:pPr>
            <a:endParaRPr lang="en-US" sz="900" b="1" kern="0" dirty="0">
              <a:solidFill>
                <a:srgbClr val="000000"/>
              </a:solidFill>
              <a:latin typeface="Arial"/>
            </a:endParaRPr>
          </a:p>
          <a:p>
            <a:pPr defTabSz="914400" fontAlgn="base">
              <a:spcBef>
                <a:spcPct val="0"/>
              </a:spcBef>
              <a:spcAft>
                <a:spcPct val="0"/>
              </a:spcAft>
              <a:defRPr/>
            </a:pPr>
            <a:r>
              <a:rPr lang="en-US" sz="900" b="1" kern="0" dirty="0">
                <a:solidFill>
                  <a:srgbClr val="000000"/>
                </a:solidFill>
                <a:latin typeface="Arial"/>
              </a:rPr>
              <a:t>void </a:t>
            </a:r>
            <a:r>
              <a:rPr lang="en-US" sz="900" b="1" kern="0" dirty="0" err="1">
                <a:solidFill>
                  <a:srgbClr val="000000"/>
                </a:solidFill>
                <a:latin typeface="Arial"/>
              </a:rPr>
              <a:t>foo</a:t>
            </a:r>
            <a:r>
              <a:rPr lang="en-US" sz="900" b="1" kern="0" dirty="0">
                <a:solidFill>
                  <a:srgbClr val="000000"/>
                </a:solidFill>
                <a:latin typeface="Arial"/>
              </a:rPr>
              <a:t> (int *d) {</a:t>
            </a:r>
          </a:p>
          <a:p>
            <a:pPr defTabSz="914400" fontAlgn="base">
              <a:spcBef>
                <a:spcPct val="0"/>
              </a:spcBef>
              <a:spcAft>
                <a:spcPct val="0"/>
              </a:spcAf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buf1[4], buf2[4];</a:t>
            </a:r>
          </a:p>
          <a:p>
            <a:pPr defTabSz="914400" fontAlgn="base">
              <a:spcBef>
                <a:spcPct val="0"/>
              </a:spcBef>
              <a:spcAft>
                <a:spcPct val="0"/>
              </a:spcAf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a:t>
            </a:r>
            <a:r>
              <a:rPr lang="en-US" sz="900" b="1" kern="0" dirty="0" err="1">
                <a:solidFill>
                  <a:srgbClr val="000000"/>
                </a:solidFill>
                <a:latin typeface="Arial"/>
              </a:rPr>
              <a:t>i</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  </a:t>
            </a:r>
            <a:r>
              <a:rPr lang="en-US" sz="900" b="1" kern="0" dirty="0" err="1">
                <a:solidFill>
                  <a:srgbClr val="000000"/>
                </a:solidFill>
                <a:latin typeface="Arial"/>
              </a:rPr>
              <a:t>memcpy</a:t>
            </a:r>
            <a:r>
              <a:rPr lang="en-US" sz="900" b="1" kern="0" dirty="0">
                <a:solidFill>
                  <a:srgbClr val="000000"/>
                </a:solidFill>
                <a:latin typeface="Arial"/>
              </a:rPr>
              <a:t>(buf1,d,4*</a:t>
            </a:r>
            <a:r>
              <a:rPr lang="en-US" sz="900" b="1" kern="0" dirty="0" err="1">
                <a:solidFill>
                  <a:srgbClr val="000000"/>
                </a:solidFill>
                <a:latin typeface="Arial"/>
              </a:rPr>
              <a:t>sizeof</a:t>
            </a:r>
            <a:r>
              <a:rPr lang="en-US" sz="900" b="1" kern="0" dirty="0">
                <a:solidFill>
                  <a:srgbClr val="000000"/>
                </a:solidFill>
                <a:latin typeface="Arial"/>
              </a:rPr>
              <a:t>(</a:t>
            </a:r>
            <a:r>
              <a:rPr lang="en-US" sz="900" b="1" kern="0" dirty="0" err="1">
                <a:solidFill>
                  <a:srgbClr val="000000"/>
                </a:solidFill>
                <a:latin typeface="Arial"/>
              </a:rPr>
              <a:t>int</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  for (</a:t>
            </a:r>
            <a:r>
              <a:rPr lang="en-US" sz="900" b="1" kern="0" dirty="0" err="1">
                <a:solidFill>
                  <a:srgbClr val="000000"/>
                </a:solidFill>
                <a:latin typeface="Arial"/>
              </a:rPr>
              <a:t>i</a:t>
            </a:r>
            <a:r>
              <a:rPr lang="en-US" sz="900" b="1" kern="0" dirty="0">
                <a:solidFill>
                  <a:srgbClr val="000000"/>
                </a:solidFill>
                <a:latin typeface="Arial"/>
              </a:rPr>
              <a:t>=0;i&lt;4;i++) {</a:t>
            </a:r>
          </a:p>
          <a:p>
            <a:pPr defTabSz="914400" fontAlgn="base">
              <a:spcBef>
                <a:spcPct val="0"/>
              </a:spcBef>
              <a:spcAft>
                <a:spcPct val="0"/>
              </a:spcAft>
              <a:defRPr/>
            </a:pPr>
            <a:r>
              <a:rPr lang="en-US" sz="900" b="1" kern="0" dirty="0">
                <a:solidFill>
                  <a:srgbClr val="000000"/>
                </a:solidFill>
                <a:latin typeface="Arial"/>
              </a:rPr>
              <a:t>    buf2[</a:t>
            </a:r>
            <a:r>
              <a:rPr lang="en-US" sz="900" b="1" kern="0" dirty="0" err="1">
                <a:solidFill>
                  <a:srgbClr val="000000"/>
                </a:solidFill>
                <a:latin typeface="Arial"/>
              </a:rPr>
              <a:t>i</a:t>
            </a:r>
            <a:r>
              <a:rPr lang="en-US" sz="900" b="1" kern="0" dirty="0">
                <a:solidFill>
                  <a:srgbClr val="000000"/>
                </a:solidFill>
                <a:latin typeface="Arial"/>
              </a:rPr>
              <a:t>] = buf1[3-i];</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  </a:t>
            </a:r>
            <a:r>
              <a:rPr lang="en-US" sz="900" b="1" kern="0" dirty="0" err="1">
                <a:solidFill>
                  <a:srgbClr val="000000"/>
                </a:solidFill>
                <a:latin typeface="Arial"/>
              </a:rPr>
              <a:t>memcpy</a:t>
            </a:r>
            <a:r>
              <a:rPr lang="en-US" sz="900" b="1" kern="0" dirty="0">
                <a:solidFill>
                  <a:srgbClr val="000000"/>
                </a:solidFill>
                <a:latin typeface="Arial"/>
              </a:rPr>
              <a:t>(d,buf2,4*</a:t>
            </a:r>
            <a:r>
              <a:rPr lang="en-US" sz="900" b="1" kern="0" dirty="0" err="1">
                <a:solidFill>
                  <a:srgbClr val="000000"/>
                </a:solidFill>
                <a:latin typeface="Arial"/>
              </a:rPr>
              <a:t>sizeof</a:t>
            </a:r>
            <a:r>
              <a:rPr lang="en-US" sz="900" b="1" kern="0" dirty="0">
                <a:solidFill>
                  <a:srgbClr val="000000"/>
                </a:solidFill>
                <a:latin typeface="Arial"/>
              </a:rPr>
              <a:t>(</a:t>
            </a:r>
            <a:r>
              <a:rPr lang="en-US" sz="900" b="1" kern="0" dirty="0" err="1">
                <a:solidFill>
                  <a:srgbClr val="000000"/>
                </a:solidFill>
                <a:latin typeface="Arial"/>
              </a:rPr>
              <a:t>int</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a:t>
            </a:r>
          </a:p>
        </p:txBody>
      </p:sp>
      <p:sp>
        <p:nvSpPr>
          <p:cNvPr id="15" name="TextBox 14">
            <a:extLst>
              <a:ext uri="{FF2B5EF4-FFF2-40B4-BE49-F238E27FC236}">
                <a16:creationId xmlns:a16="http://schemas.microsoft.com/office/drawing/2014/main" id="{D8833455-AF04-46F0-8740-35F21D371194}"/>
              </a:ext>
            </a:extLst>
          </p:cNvPr>
          <p:cNvSpPr txBox="1"/>
          <p:nvPr/>
        </p:nvSpPr>
        <p:spPr>
          <a:xfrm>
            <a:off x="7497611" y="2498290"/>
            <a:ext cx="1894153" cy="161582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t>
            </a:r>
            <a:r>
              <a:rPr lang="en-US" sz="900" b="1" kern="0" dirty="0" err="1">
                <a:solidFill>
                  <a:srgbClr val="000000"/>
                </a:solidFill>
                <a:latin typeface="Arial"/>
              </a:rPr>
              <a:t>bus.h</a:t>
            </a:r>
            <a:r>
              <a:rPr lang="en-US" sz="900" b="1" kern="0" dirty="0">
                <a:solidFill>
                  <a:srgbClr val="000000"/>
                </a:solidFill>
                <a:latin typeface="Arial"/>
              </a:rPr>
              <a:t>"</a:t>
            </a:r>
          </a:p>
          <a:p>
            <a:pPr defTabSz="914400" fontAlgn="base">
              <a:spcBef>
                <a:spcPct val="0"/>
              </a:spcBef>
              <a:spcAft>
                <a:spcPct val="0"/>
              </a:spcAft>
              <a:defRPr/>
            </a:pPr>
            <a:endParaRPr lang="en-US" sz="900" b="1" kern="0" dirty="0">
              <a:solidFill>
                <a:srgbClr val="000000"/>
              </a:solidFill>
              <a:latin typeface="Arial"/>
            </a:endParaRPr>
          </a:p>
          <a:p>
            <a:pPr defTabSz="914400" fontAlgn="base">
              <a:spcBef>
                <a:spcPct val="0"/>
              </a:spcBef>
              <a:spcAft>
                <a:spcPct val="0"/>
              </a:spcAft>
              <a:defRPr/>
            </a:pPr>
            <a:r>
              <a:rPr lang="en-US" sz="900" b="1" kern="0" dirty="0">
                <a:solidFill>
                  <a:srgbClr val="000000"/>
                </a:solidFill>
                <a:latin typeface="Arial"/>
              </a:rPr>
              <a:t>void </a:t>
            </a:r>
            <a:r>
              <a:rPr lang="en-US" sz="900" b="1" kern="0" dirty="0" err="1">
                <a:solidFill>
                  <a:srgbClr val="000000"/>
                </a:solidFill>
                <a:latin typeface="Arial"/>
              </a:rPr>
              <a:t>foo</a:t>
            </a:r>
            <a:r>
              <a:rPr lang="en-US" sz="900" b="1" kern="0" dirty="0">
                <a:solidFill>
                  <a:srgbClr val="000000"/>
                </a:solidFill>
                <a:latin typeface="Arial"/>
              </a:rPr>
              <a:t> (int *d) {</a:t>
            </a:r>
          </a:p>
          <a:p>
            <a:pPr defTabSz="914400" fontAlgn="base">
              <a:spcBef>
                <a:spcPct val="0"/>
              </a:spcBef>
              <a:spcAft>
                <a:spcPct val="0"/>
              </a:spcAft>
              <a:defRPr/>
            </a:pPr>
            <a:r>
              <a:rPr lang="en-US" sz="900" b="1" kern="0" dirty="0">
                <a:solidFill>
                  <a:srgbClr val="000000"/>
                </a:solidFill>
                <a:latin typeface="Arial"/>
              </a:rPr>
              <a:t>  static </a:t>
            </a:r>
            <a:r>
              <a:rPr lang="en-US" sz="900" b="1" kern="0" dirty="0" err="1">
                <a:solidFill>
                  <a:srgbClr val="000000"/>
                </a:solidFill>
                <a:latin typeface="Arial"/>
              </a:rPr>
              <a:t>int</a:t>
            </a:r>
            <a:r>
              <a:rPr lang="en-US" sz="900" b="1" kern="0" dirty="0">
                <a:solidFill>
                  <a:srgbClr val="000000"/>
                </a:solidFill>
                <a:latin typeface="Arial"/>
              </a:rPr>
              <a:t> acc = 0;</a:t>
            </a:r>
          </a:p>
          <a:p>
            <a:pPr defTabSz="914400" fontAlgn="base">
              <a:spcBef>
                <a:spcPct val="0"/>
              </a:spcBef>
              <a:spcAft>
                <a:spcPct val="0"/>
              </a:spcAf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a:t>
            </a:r>
            <a:r>
              <a:rPr lang="en-US" sz="900" b="1" kern="0" dirty="0" err="1">
                <a:solidFill>
                  <a:srgbClr val="000000"/>
                </a:solidFill>
                <a:latin typeface="Arial"/>
              </a:rPr>
              <a:t>i</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  for (</a:t>
            </a:r>
            <a:r>
              <a:rPr lang="en-US" sz="900" b="1" kern="0" dirty="0" err="1">
                <a:solidFill>
                  <a:srgbClr val="000000"/>
                </a:solidFill>
                <a:latin typeface="Arial"/>
              </a:rPr>
              <a:t>i</a:t>
            </a:r>
            <a:r>
              <a:rPr lang="en-US" sz="900" b="1" kern="0" dirty="0">
                <a:solidFill>
                  <a:srgbClr val="000000"/>
                </a:solidFill>
                <a:latin typeface="Arial"/>
              </a:rPr>
              <a:t>=0;i&lt;4;i++) {</a:t>
            </a:r>
          </a:p>
          <a:p>
            <a:pPr defTabSz="914400" fontAlgn="base">
              <a:spcBef>
                <a:spcPct val="0"/>
              </a:spcBef>
              <a:spcAft>
                <a:spcPct val="0"/>
              </a:spcAft>
              <a:defRPr/>
            </a:pPr>
            <a:r>
              <a:rPr lang="en-US" sz="900" b="1" kern="0" dirty="0">
                <a:solidFill>
                  <a:srgbClr val="000000"/>
                </a:solidFill>
                <a:latin typeface="Arial"/>
              </a:rPr>
              <a:t>    acc += d[</a:t>
            </a:r>
            <a:r>
              <a:rPr lang="en-US" sz="900" b="1" kern="0" dirty="0" err="1">
                <a:solidFill>
                  <a:srgbClr val="000000"/>
                </a:solidFill>
                <a:latin typeface="Arial"/>
              </a:rPr>
              <a:t>i</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    d[</a:t>
            </a:r>
            <a:r>
              <a:rPr lang="en-US" sz="900" b="1" kern="0" dirty="0" err="1">
                <a:solidFill>
                  <a:srgbClr val="000000"/>
                </a:solidFill>
                <a:latin typeface="Arial"/>
              </a:rPr>
              <a:t>i</a:t>
            </a:r>
            <a:r>
              <a:rPr lang="en-US" sz="900" b="1" kern="0" dirty="0">
                <a:solidFill>
                  <a:srgbClr val="000000"/>
                </a:solidFill>
                <a:latin typeface="Arial"/>
              </a:rPr>
              <a:t>] = acc;</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a:t>
            </a:r>
          </a:p>
        </p:txBody>
      </p:sp>
      <p:sp>
        <p:nvSpPr>
          <p:cNvPr id="16" name="TextBox 15">
            <a:extLst>
              <a:ext uri="{FF2B5EF4-FFF2-40B4-BE49-F238E27FC236}">
                <a16:creationId xmlns:a16="http://schemas.microsoft.com/office/drawing/2014/main" id="{063F7E34-F562-42B3-954A-4860C57B7F8B}"/>
              </a:ext>
            </a:extLst>
          </p:cNvPr>
          <p:cNvSpPr txBox="1"/>
          <p:nvPr/>
        </p:nvSpPr>
        <p:spPr>
          <a:xfrm>
            <a:off x="9596537" y="2498290"/>
            <a:ext cx="1894153" cy="161582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t>
            </a:r>
            <a:r>
              <a:rPr lang="en-US" sz="900" b="1" kern="0" dirty="0" err="1">
                <a:solidFill>
                  <a:srgbClr val="000000"/>
                </a:solidFill>
                <a:latin typeface="Arial"/>
              </a:rPr>
              <a:t>bus.h</a:t>
            </a:r>
            <a:r>
              <a:rPr lang="en-US" sz="900" b="1" kern="0" dirty="0">
                <a:solidFill>
                  <a:srgbClr val="000000"/>
                </a:solidFill>
                <a:latin typeface="Arial"/>
              </a:rPr>
              <a:t>"</a:t>
            </a:r>
          </a:p>
          <a:p>
            <a:pPr defTabSz="914400" fontAlgn="base">
              <a:spcBef>
                <a:spcPct val="0"/>
              </a:spcBef>
              <a:spcAft>
                <a:spcPct val="0"/>
              </a:spcAft>
              <a:defRPr/>
            </a:pPr>
            <a:endParaRPr lang="en-US" sz="900" b="1" kern="0" dirty="0">
              <a:solidFill>
                <a:srgbClr val="000000"/>
              </a:solidFill>
              <a:latin typeface="Arial"/>
            </a:endParaRPr>
          </a:p>
          <a:p>
            <a:pPr defTabSz="914400" fontAlgn="base">
              <a:spcBef>
                <a:spcPct val="0"/>
              </a:spcBef>
              <a:spcAft>
                <a:spcPct val="0"/>
              </a:spcAft>
              <a:defRPr/>
            </a:pPr>
            <a:r>
              <a:rPr lang="en-US" sz="900" b="1" kern="0" dirty="0">
                <a:solidFill>
                  <a:srgbClr val="000000"/>
                </a:solidFill>
                <a:latin typeface="Arial"/>
              </a:rPr>
              <a:t>void </a:t>
            </a:r>
            <a:r>
              <a:rPr lang="en-US" sz="900" b="1" kern="0" dirty="0" err="1">
                <a:solidFill>
                  <a:srgbClr val="000000"/>
                </a:solidFill>
                <a:latin typeface="Arial"/>
              </a:rPr>
              <a:t>foo</a:t>
            </a:r>
            <a:r>
              <a:rPr lang="en-US" sz="900" b="1" kern="0" dirty="0">
                <a:solidFill>
                  <a:srgbClr val="000000"/>
                </a:solidFill>
                <a:latin typeface="Arial"/>
              </a:rPr>
              <a:t> (int *d) {</a:t>
            </a:r>
          </a:p>
          <a:p>
            <a:pPr defTabSz="914400" fontAlgn="base">
              <a:spcBef>
                <a:spcPct val="0"/>
              </a:spcBef>
              <a:spcAft>
                <a:spcPct val="0"/>
              </a:spcAft>
              <a:defRPr/>
            </a:pPr>
            <a:r>
              <a:rPr lang="en-US" sz="900" b="1" kern="0" dirty="0">
                <a:solidFill>
                  <a:srgbClr val="000000"/>
                </a:solidFill>
                <a:latin typeface="Arial"/>
              </a:rPr>
              <a:t>  static </a:t>
            </a:r>
            <a:r>
              <a:rPr lang="en-US" sz="900" b="1" kern="0" dirty="0" err="1">
                <a:solidFill>
                  <a:srgbClr val="000000"/>
                </a:solidFill>
                <a:latin typeface="Arial"/>
              </a:rPr>
              <a:t>int</a:t>
            </a:r>
            <a:r>
              <a:rPr lang="en-US" sz="900" b="1" kern="0" dirty="0">
                <a:solidFill>
                  <a:srgbClr val="000000"/>
                </a:solidFill>
                <a:latin typeface="Arial"/>
              </a:rPr>
              <a:t> acc = 0;</a:t>
            </a:r>
          </a:p>
          <a:p>
            <a:pPr defTabSz="914400" fontAlgn="base">
              <a:spcBef>
                <a:spcPct val="0"/>
              </a:spcBef>
              <a:spcAft>
                <a:spcPct val="0"/>
              </a:spcAf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a:t>
            </a:r>
            <a:r>
              <a:rPr lang="en-US" sz="900" b="1" kern="0" dirty="0" err="1">
                <a:solidFill>
                  <a:srgbClr val="000000"/>
                </a:solidFill>
                <a:latin typeface="Arial"/>
              </a:rPr>
              <a:t>i</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  for (</a:t>
            </a:r>
            <a:r>
              <a:rPr lang="en-US" sz="900" b="1" kern="0" dirty="0" err="1">
                <a:solidFill>
                  <a:srgbClr val="000000"/>
                </a:solidFill>
                <a:latin typeface="Arial"/>
              </a:rPr>
              <a:t>i</a:t>
            </a:r>
            <a:r>
              <a:rPr lang="en-US" sz="900" b="1" kern="0" dirty="0">
                <a:solidFill>
                  <a:srgbClr val="000000"/>
                </a:solidFill>
                <a:latin typeface="Arial"/>
              </a:rPr>
              <a:t>=0;i&lt;4;i++) {</a:t>
            </a:r>
          </a:p>
          <a:p>
            <a:pPr defTabSz="914400" fontAlgn="base">
              <a:spcBef>
                <a:spcPct val="0"/>
              </a:spcBef>
              <a:spcAft>
                <a:spcPct val="0"/>
              </a:spcAft>
              <a:defRPr/>
            </a:pPr>
            <a:r>
              <a:rPr lang="en-US" sz="900" b="1" kern="0" dirty="0">
                <a:solidFill>
                  <a:srgbClr val="000000"/>
                </a:solidFill>
                <a:latin typeface="Arial"/>
              </a:rPr>
              <a:t>    acc += *(</a:t>
            </a:r>
            <a:r>
              <a:rPr lang="en-US" sz="900" b="1" kern="0" dirty="0" err="1">
                <a:solidFill>
                  <a:srgbClr val="000000"/>
                </a:solidFill>
                <a:latin typeface="Arial"/>
              </a:rPr>
              <a:t>d+i</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    *(</a:t>
            </a:r>
            <a:r>
              <a:rPr lang="en-US" sz="900" b="1" kern="0" dirty="0" err="1">
                <a:solidFill>
                  <a:srgbClr val="000000"/>
                </a:solidFill>
                <a:latin typeface="Arial"/>
              </a:rPr>
              <a:t>d+i</a:t>
            </a:r>
            <a:r>
              <a:rPr lang="en-US" sz="900" b="1" kern="0" dirty="0">
                <a:solidFill>
                  <a:srgbClr val="000000"/>
                </a:solidFill>
                <a:latin typeface="Arial"/>
              </a:rPr>
              <a:t>) = acc;</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a:t>
            </a:r>
          </a:p>
        </p:txBody>
      </p:sp>
      <p:sp>
        <p:nvSpPr>
          <p:cNvPr id="17" name="TextBox 16">
            <a:extLst>
              <a:ext uri="{FF2B5EF4-FFF2-40B4-BE49-F238E27FC236}">
                <a16:creationId xmlns:a16="http://schemas.microsoft.com/office/drawing/2014/main" id="{7F627BBB-9460-4E5A-B6E6-468EEAB7C489}"/>
              </a:ext>
            </a:extLst>
          </p:cNvPr>
          <p:cNvSpPr txBox="1"/>
          <p:nvPr/>
        </p:nvSpPr>
        <p:spPr>
          <a:xfrm>
            <a:off x="3619784" y="2791303"/>
            <a:ext cx="1894153" cy="1338828"/>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t>
            </a:r>
            <a:r>
              <a:rPr lang="en-US" sz="900" b="1" kern="0" dirty="0" err="1">
                <a:solidFill>
                  <a:srgbClr val="000000"/>
                </a:solidFill>
                <a:latin typeface="Arial"/>
              </a:rPr>
              <a:t>bus.h</a:t>
            </a:r>
            <a:r>
              <a:rPr lang="en-US" sz="900" b="1" kern="0" dirty="0">
                <a:solidFill>
                  <a:srgbClr val="000000"/>
                </a:solidFill>
                <a:latin typeface="Arial"/>
              </a:rPr>
              <a:t>"</a:t>
            </a:r>
          </a:p>
          <a:p>
            <a:pPr defTabSz="914400" fontAlgn="base">
              <a:spcBef>
                <a:spcPct val="0"/>
              </a:spcBef>
              <a:spcAft>
                <a:spcPct val="0"/>
              </a:spcAft>
              <a:defRPr/>
            </a:pPr>
            <a:endParaRPr lang="en-US" sz="900" b="1" kern="0" dirty="0">
              <a:solidFill>
                <a:srgbClr val="000000"/>
              </a:solidFill>
              <a:latin typeface="Arial"/>
            </a:endParaRPr>
          </a:p>
          <a:p>
            <a:pPr defTabSz="914400" fontAlgn="base">
              <a:spcBef>
                <a:spcPct val="0"/>
              </a:spcBef>
              <a:spcAft>
                <a:spcPct val="0"/>
              </a:spcAft>
              <a:defRPr/>
            </a:pPr>
            <a:r>
              <a:rPr lang="en-US" sz="900" b="1" kern="0" dirty="0">
                <a:solidFill>
                  <a:srgbClr val="000000"/>
                </a:solidFill>
                <a:latin typeface="Arial"/>
              </a:rPr>
              <a:t>void </a:t>
            </a:r>
            <a:r>
              <a:rPr lang="en-US" sz="900" b="1" kern="0" dirty="0" err="1">
                <a:solidFill>
                  <a:srgbClr val="000000"/>
                </a:solidFill>
                <a:latin typeface="Arial"/>
              </a:rPr>
              <a:t>foo</a:t>
            </a:r>
            <a:r>
              <a:rPr lang="en-US" sz="900" b="1" kern="0" dirty="0">
                <a:solidFill>
                  <a:srgbClr val="000000"/>
                </a:solidFill>
                <a:latin typeface="Arial"/>
              </a:rPr>
              <a:t> (int *d) {</a:t>
            </a:r>
          </a:p>
          <a:p>
            <a:pPr defTabSz="914400" fontAlgn="base">
              <a:spcBef>
                <a:spcPct val="0"/>
              </a:spcBef>
              <a:spcAft>
                <a:spcPct val="0"/>
              </a:spcAft>
              <a:defRPr/>
            </a:pPr>
            <a:r>
              <a:rPr lang="en-US" sz="900" b="1" kern="0" dirty="0">
                <a:solidFill>
                  <a:srgbClr val="000000"/>
                </a:solidFill>
                <a:latin typeface="Arial"/>
              </a:rPr>
              <a:t>  static </a:t>
            </a:r>
            <a:r>
              <a:rPr lang="en-US" sz="900" b="1" kern="0" dirty="0" err="1">
                <a:solidFill>
                  <a:srgbClr val="000000"/>
                </a:solidFill>
                <a:latin typeface="Arial"/>
              </a:rPr>
              <a:t>int</a:t>
            </a:r>
            <a:r>
              <a:rPr lang="en-US" sz="900" b="1" kern="0" dirty="0">
                <a:solidFill>
                  <a:srgbClr val="000000"/>
                </a:solidFill>
                <a:latin typeface="Arial"/>
              </a:rPr>
              <a:t> acc = 0;</a:t>
            </a:r>
          </a:p>
          <a:p>
            <a:pPr defTabSz="914400" fontAlgn="base">
              <a:spcBef>
                <a:spcPct val="0"/>
              </a:spcBef>
              <a:spcAft>
                <a:spcPct val="0"/>
              </a:spcAf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a:t>
            </a:r>
            <a:r>
              <a:rPr lang="en-US" sz="900" b="1" kern="0" dirty="0" err="1">
                <a:solidFill>
                  <a:srgbClr val="000000"/>
                </a:solidFill>
                <a:latin typeface="Arial"/>
              </a:rPr>
              <a:t>i</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    acc += d[</a:t>
            </a:r>
            <a:r>
              <a:rPr lang="en-US" sz="900" b="1" kern="0" dirty="0" err="1">
                <a:solidFill>
                  <a:srgbClr val="000000"/>
                </a:solidFill>
                <a:latin typeface="Arial"/>
              </a:rPr>
              <a:t>i</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    d[</a:t>
            </a:r>
            <a:r>
              <a:rPr lang="en-US" sz="900" b="1" kern="0" dirty="0" err="1">
                <a:solidFill>
                  <a:srgbClr val="000000"/>
                </a:solidFill>
                <a:latin typeface="Arial"/>
              </a:rPr>
              <a:t>i</a:t>
            </a:r>
            <a:r>
              <a:rPr lang="en-US" sz="900" b="1" kern="0" dirty="0">
                <a:solidFill>
                  <a:srgbClr val="000000"/>
                </a:solidFill>
                <a:latin typeface="Arial"/>
              </a:rPr>
              <a:t>] = acc;</a:t>
            </a:r>
          </a:p>
          <a:p>
            <a:pPr defTabSz="914400" fontAlgn="base">
              <a:spcBef>
                <a:spcPct val="0"/>
              </a:spcBef>
              <a:spcAft>
                <a:spcPct val="0"/>
              </a:spcAft>
              <a:defRPr/>
            </a:pPr>
            <a:r>
              <a:rPr lang="en-US" sz="900" b="1" kern="0" dirty="0">
                <a:solidFill>
                  <a:srgbClr val="000000"/>
                </a:solidFill>
                <a:latin typeface="Arial"/>
              </a:rPr>
              <a:t>}</a:t>
            </a:r>
          </a:p>
        </p:txBody>
      </p:sp>
      <p:sp>
        <p:nvSpPr>
          <p:cNvPr id="18" name="TextBox 17">
            <a:extLst>
              <a:ext uri="{FF2B5EF4-FFF2-40B4-BE49-F238E27FC236}">
                <a16:creationId xmlns:a16="http://schemas.microsoft.com/office/drawing/2014/main" id="{1663208F-0C36-4665-B2D2-21B53858736C}"/>
              </a:ext>
            </a:extLst>
          </p:cNvPr>
          <p:cNvSpPr txBox="1"/>
          <p:nvPr/>
        </p:nvSpPr>
        <p:spPr>
          <a:xfrm>
            <a:off x="3312623" y="2522470"/>
            <a:ext cx="2406087" cy="461665"/>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kern="0" dirty="0">
                <a:solidFill>
                  <a:srgbClr val="000000"/>
                </a:solidFill>
                <a:latin typeface="Arial"/>
              </a:rPr>
              <a:t>Single read and write in Standard Mode</a:t>
            </a:r>
          </a:p>
        </p:txBody>
      </p:sp>
      <p:sp>
        <p:nvSpPr>
          <p:cNvPr id="19" name="TextBox 18">
            <a:extLst>
              <a:ext uri="{FF2B5EF4-FFF2-40B4-BE49-F238E27FC236}">
                <a16:creationId xmlns:a16="http://schemas.microsoft.com/office/drawing/2014/main" id="{6ED8E34D-E5E4-46CC-A05C-C0B4CC3F9EE2}"/>
              </a:ext>
            </a:extLst>
          </p:cNvPr>
          <p:cNvSpPr txBox="1"/>
          <p:nvPr/>
        </p:nvSpPr>
        <p:spPr>
          <a:xfrm>
            <a:off x="7753577" y="2331055"/>
            <a:ext cx="3020407" cy="461665"/>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kern="0" dirty="0">
                <a:solidFill>
                  <a:srgbClr val="000000"/>
                </a:solidFill>
                <a:latin typeface="Arial"/>
              </a:rPr>
              <a:t>Multiple reads and writes in Standard Mode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Bus IO Protocol: Ports Generated</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72</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lstStyle/>
          <a:p>
            <a:r>
              <a:rPr lang="en-US" dirty="0"/>
              <a:t>Bus request then access protocol</a:t>
            </a:r>
          </a:p>
          <a:p>
            <a:pPr lvl="1"/>
            <a:r>
              <a:rPr lang="en-US" dirty="0"/>
              <a:t>The protocol will request a read/write bus access</a:t>
            </a:r>
          </a:p>
          <a:p>
            <a:pPr lvl="1"/>
            <a:r>
              <a:rPr lang="en-US" dirty="0"/>
              <a:t>Then read or write data in single or burst mode</a:t>
            </a:r>
          </a:p>
        </p:txBody>
      </p:sp>
      <p:sp>
        <p:nvSpPr>
          <p:cNvPr id="32"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72</a:t>
            </a:fld>
            <a:endParaRPr lang="en-US" sz="1000" dirty="0">
              <a:solidFill>
                <a:srgbClr val="FFFFFF"/>
              </a:solidFill>
              <a:latin typeface="Arial" charset="0"/>
              <a:ea typeface="ＭＳ Ｐゴシック" pitchFamily="34" charset="-128"/>
              <a:cs typeface="Arial" charset="0"/>
            </a:endParaRPr>
          </a:p>
        </p:txBody>
      </p:sp>
      <p:sp>
        <p:nvSpPr>
          <p:cNvPr id="33" name="TextBox 32">
            <a:extLst>
              <a:ext uri="{FF2B5EF4-FFF2-40B4-BE49-F238E27FC236}">
                <a16:creationId xmlns:a16="http://schemas.microsoft.com/office/drawing/2014/main" id="{2234A448-4371-4337-BF21-8CB95A949B26}"/>
              </a:ext>
            </a:extLst>
          </p:cNvPr>
          <p:cNvSpPr txBox="1"/>
          <p:nvPr/>
        </p:nvSpPr>
        <p:spPr>
          <a:xfrm>
            <a:off x="2717242" y="2723790"/>
            <a:ext cx="1791767" cy="784830"/>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t>
            </a:r>
            <a:r>
              <a:rPr lang="en-US" sz="900" b="1" kern="0" dirty="0" err="1">
                <a:solidFill>
                  <a:srgbClr val="000000"/>
                </a:solidFill>
                <a:latin typeface="Arial"/>
              </a:rPr>
              <a:t>foo.h</a:t>
            </a:r>
            <a:r>
              <a:rPr lang="en-US" sz="900" b="1" kern="0" dirty="0">
                <a:solidFill>
                  <a:srgbClr val="000000"/>
                </a:solidFill>
                <a:latin typeface="Arial"/>
              </a:rPr>
              <a:t>"</a:t>
            </a:r>
          </a:p>
          <a:p>
            <a:pPr defTabSz="914400" fontAlgn="base">
              <a:spcBef>
                <a:spcPct val="0"/>
              </a:spcBef>
              <a:spcAft>
                <a:spcPct val="0"/>
              </a:spcAft>
              <a:defRPr/>
            </a:pPr>
            <a:endParaRPr lang="en-US" sz="900" b="1" kern="0" dirty="0">
              <a:solidFill>
                <a:srgbClr val="000000"/>
              </a:solidFill>
              <a:latin typeface="Arial"/>
            </a:endParaRPr>
          </a:p>
          <a:p>
            <a:pPr defTabSz="914400" fontAlgn="base">
              <a:spcBef>
                <a:spcPct val="0"/>
              </a:spcBef>
              <a:spcAft>
                <a:spcPct val="0"/>
              </a:spcAft>
              <a:defRPr/>
            </a:pPr>
            <a:r>
              <a:rPr lang="en-US" sz="900" b="1" kern="0" dirty="0">
                <a:solidFill>
                  <a:srgbClr val="000000"/>
                </a:solidFill>
                <a:latin typeface="Arial"/>
              </a:rPr>
              <a:t>void </a:t>
            </a:r>
            <a:r>
              <a:rPr lang="en-US" sz="900" b="1" kern="0" dirty="0" err="1">
                <a:solidFill>
                  <a:srgbClr val="000000"/>
                </a:solidFill>
                <a:latin typeface="Arial"/>
              </a:rPr>
              <a:t>foo</a:t>
            </a:r>
            <a:r>
              <a:rPr lang="en-US" sz="900" b="1" kern="0" dirty="0">
                <a:solidFill>
                  <a:srgbClr val="000000"/>
                </a:solidFill>
                <a:latin typeface="Arial"/>
              </a:rPr>
              <a:t> (int *d)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a:t>
            </a:r>
          </a:p>
        </p:txBody>
      </p:sp>
      <p:sp>
        <p:nvSpPr>
          <p:cNvPr id="34" name="Rectangle 33">
            <a:extLst>
              <a:ext uri="{FF2B5EF4-FFF2-40B4-BE49-F238E27FC236}">
                <a16:creationId xmlns:a16="http://schemas.microsoft.com/office/drawing/2014/main" id="{10B5A7DA-154B-42A9-8776-88591C6801D4}"/>
              </a:ext>
            </a:extLst>
          </p:cNvPr>
          <p:cNvSpPr/>
          <p:nvPr/>
        </p:nvSpPr>
        <p:spPr>
          <a:xfrm>
            <a:off x="8194929" y="2008017"/>
            <a:ext cx="1791767" cy="1497795"/>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35" name="TextBox 34">
            <a:extLst>
              <a:ext uri="{FF2B5EF4-FFF2-40B4-BE49-F238E27FC236}">
                <a16:creationId xmlns:a16="http://schemas.microsoft.com/office/drawing/2014/main" id="{69292CA3-BEC4-4F7D-9977-BECC30A375A5}"/>
              </a:ext>
            </a:extLst>
          </p:cNvPr>
          <p:cNvSpPr txBox="1"/>
          <p:nvPr/>
        </p:nvSpPr>
        <p:spPr>
          <a:xfrm>
            <a:off x="8833024" y="2008015"/>
            <a:ext cx="404277"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err="1">
                <a:solidFill>
                  <a:srgbClr val="000000"/>
                </a:solidFill>
                <a:latin typeface="Arial"/>
              </a:rPr>
              <a:t>foo</a:t>
            </a:r>
            <a:endParaRPr lang="en-US" sz="1100" b="1" kern="0" dirty="0">
              <a:solidFill>
                <a:srgbClr val="000000"/>
              </a:solidFill>
              <a:latin typeface="Arial"/>
            </a:endParaRPr>
          </a:p>
        </p:txBody>
      </p:sp>
      <p:sp>
        <p:nvSpPr>
          <p:cNvPr id="36" name="TextBox 35">
            <a:extLst>
              <a:ext uri="{FF2B5EF4-FFF2-40B4-BE49-F238E27FC236}">
                <a16:creationId xmlns:a16="http://schemas.microsoft.com/office/drawing/2014/main" id="{28731F2A-43D1-4C56-A271-F8ECC06977B5}"/>
              </a:ext>
            </a:extLst>
          </p:cNvPr>
          <p:cNvSpPr txBox="1"/>
          <p:nvPr/>
        </p:nvSpPr>
        <p:spPr>
          <a:xfrm>
            <a:off x="10001157" y="2046421"/>
            <a:ext cx="1162498" cy="261610"/>
          </a:xfrm>
          <a:prstGeom prst="rect">
            <a:avLst/>
          </a:prstGeom>
          <a:noFill/>
        </p:spPr>
        <p:txBody>
          <a:bodyPr wrap="none" rtlCol="0">
            <a:spAutoFit/>
          </a:bodyPr>
          <a:lstStyle/>
          <a:p>
            <a:pPr algn="ctr" defTabSz="914400" fontAlgn="base">
              <a:spcBef>
                <a:spcPct val="0"/>
              </a:spcBef>
              <a:spcAft>
                <a:spcPct val="0"/>
              </a:spcAft>
              <a:defRPr/>
            </a:pPr>
            <a:r>
              <a:rPr lang="en-US" sz="1100" kern="0" dirty="0" err="1">
                <a:solidFill>
                  <a:srgbClr val="000000"/>
                </a:solidFill>
                <a:latin typeface="Arial"/>
              </a:rPr>
              <a:t>d_dataout</a:t>
            </a:r>
            <a:r>
              <a:rPr lang="en-US" sz="1100" kern="0" dirty="0">
                <a:solidFill>
                  <a:srgbClr val="000000"/>
                </a:solidFill>
                <a:latin typeface="Arial"/>
              </a:rPr>
              <a:t>[31:0]</a:t>
            </a:r>
            <a:endParaRPr lang="en-US" sz="1100" b="1" kern="0" dirty="0">
              <a:solidFill>
                <a:srgbClr val="000000"/>
              </a:solidFill>
              <a:latin typeface="Arial"/>
            </a:endParaRPr>
          </a:p>
        </p:txBody>
      </p:sp>
      <p:sp>
        <p:nvSpPr>
          <p:cNvPr id="37" name="TextBox 36">
            <a:extLst>
              <a:ext uri="{FF2B5EF4-FFF2-40B4-BE49-F238E27FC236}">
                <a16:creationId xmlns:a16="http://schemas.microsoft.com/office/drawing/2014/main" id="{2C03C59A-4179-442E-A2E7-4C2DC09C1FFA}"/>
              </a:ext>
            </a:extLst>
          </p:cNvPr>
          <p:cNvSpPr txBox="1"/>
          <p:nvPr/>
        </p:nvSpPr>
        <p:spPr>
          <a:xfrm>
            <a:off x="7198850" y="2345092"/>
            <a:ext cx="1040670" cy="253916"/>
          </a:xfrm>
          <a:prstGeom prst="rect">
            <a:avLst/>
          </a:prstGeom>
          <a:noFill/>
        </p:spPr>
        <p:txBody>
          <a:bodyPr wrap="none" rtlCol="0">
            <a:spAutoFit/>
          </a:bodyPr>
          <a:lstStyle/>
          <a:p>
            <a:pPr algn="r" defTabSz="914400" fontAlgn="base">
              <a:spcBef>
                <a:spcPct val="0"/>
              </a:spcBef>
              <a:spcAft>
                <a:spcPct val="0"/>
              </a:spcAft>
              <a:defRPr/>
            </a:pPr>
            <a:r>
              <a:rPr lang="en-US" sz="1050" kern="0" dirty="0" err="1">
                <a:solidFill>
                  <a:srgbClr val="000000"/>
                </a:solidFill>
                <a:latin typeface="Arial"/>
              </a:rPr>
              <a:t>d_datain</a:t>
            </a:r>
            <a:r>
              <a:rPr lang="en-US" sz="1050" kern="0" dirty="0">
                <a:solidFill>
                  <a:srgbClr val="000000"/>
                </a:solidFill>
                <a:latin typeface="Arial"/>
              </a:rPr>
              <a:t>[31:0]</a:t>
            </a:r>
            <a:endParaRPr lang="en-US" sz="1050" b="1" kern="0" dirty="0">
              <a:solidFill>
                <a:srgbClr val="000000"/>
              </a:solidFill>
              <a:latin typeface="Arial"/>
            </a:endParaRPr>
          </a:p>
        </p:txBody>
      </p:sp>
      <p:cxnSp>
        <p:nvCxnSpPr>
          <p:cNvPr id="38" name="Straight Arrow Connector 37">
            <a:extLst>
              <a:ext uri="{FF2B5EF4-FFF2-40B4-BE49-F238E27FC236}">
                <a16:creationId xmlns:a16="http://schemas.microsoft.com/office/drawing/2014/main" id="{852496B5-25B0-4A17-8378-E2A04D460CBE}"/>
              </a:ext>
            </a:extLst>
          </p:cNvPr>
          <p:cNvCxnSpPr/>
          <p:nvPr/>
        </p:nvCxnSpPr>
        <p:spPr>
          <a:xfrm>
            <a:off x="8188327" y="246030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39" name="Straight Arrow Connector 38">
            <a:extLst>
              <a:ext uri="{FF2B5EF4-FFF2-40B4-BE49-F238E27FC236}">
                <a16:creationId xmlns:a16="http://schemas.microsoft.com/office/drawing/2014/main" id="{906BED2C-9A4B-4A52-AE56-8E33343A56AD}"/>
              </a:ext>
            </a:extLst>
          </p:cNvPr>
          <p:cNvCxnSpPr/>
          <p:nvPr/>
        </p:nvCxnSpPr>
        <p:spPr>
          <a:xfrm>
            <a:off x="9614357" y="216163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0" name="TextBox 39">
            <a:extLst>
              <a:ext uri="{FF2B5EF4-FFF2-40B4-BE49-F238E27FC236}">
                <a16:creationId xmlns:a16="http://schemas.microsoft.com/office/drawing/2014/main" id="{5A287FE6-691E-43C1-B90D-E33AEE37BB42}"/>
              </a:ext>
            </a:extLst>
          </p:cNvPr>
          <p:cNvSpPr txBox="1"/>
          <p:nvPr/>
        </p:nvSpPr>
        <p:spPr>
          <a:xfrm>
            <a:off x="9996728" y="2315256"/>
            <a:ext cx="891591" cy="253916"/>
          </a:xfrm>
          <a:prstGeom prst="rect">
            <a:avLst/>
          </a:prstGeom>
          <a:noFill/>
        </p:spPr>
        <p:txBody>
          <a:bodyPr wrap="none" rtlCol="0">
            <a:spAutoFit/>
          </a:bodyPr>
          <a:lstStyle/>
          <a:p>
            <a:pPr algn="ctr" defTabSz="914400" fontAlgn="base">
              <a:spcBef>
                <a:spcPct val="0"/>
              </a:spcBef>
              <a:spcAft>
                <a:spcPct val="0"/>
              </a:spcAft>
              <a:defRPr/>
            </a:pPr>
            <a:r>
              <a:rPr lang="en-US" sz="1050" kern="0" dirty="0" err="1">
                <a:solidFill>
                  <a:srgbClr val="000000"/>
                </a:solidFill>
                <a:latin typeface="Arial"/>
              </a:rPr>
              <a:t>d_req_write</a:t>
            </a:r>
            <a:endParaRPr lang="en-US" sz="1050" b="1" kern="0" dirty="0">
              <a:solidFill>
                <a:srgbClr val="000000"/>
              </a:solidFill>
              <a:latin typeface="Arial"/>
            </a:endParaRPr>
          </a:p>
        </p:txBody>
      </p:sp>
      <p:sp>
        <p:nvSpPr>
          <p:cNvPr id="41" name="TextBox 40">
            <a:extLst>
              <a:ext uri="{FF2B5EF4-FFF2-40B4-BE49-F238E27FC236}">
                <a16:creationId xmlns:a16="http://schemas.microsoft.com/office/drawing/2014/main" id="{F22BD2FA-F70D-484C-8724-152663D3D36F}"/>
              </a:ext>
            </a:extLst>
          </p:cNvPr>
          <p:cNvSpPr txBox="1"/>
          <p:nvPr/>
        </p:nvSpPr>
        <p:spPr>
          <a:xfrm>
            <a:off x="10005692" y="2489903"/>
            <a:ext cx="869148" cy="253916"/>
          </a:xfrm>
          <a:prstGeom prst="rect">
            <a:avLst/>
          </a:prstGeom>
          <a:noFill/>
        </p:spPr>
        <p:txBody>
          <a:bodyPr wrap="none" rtlCol="0">
            <a:spAutoFit/>
          </a:bodyPr>
          <a:lstStyle/>
          <a:p>
            <a:pPr algn="ctr" defTabSz="914400" fontAlgn="base">
              <a:spcBef>
                <a:spcPct val="0"/>
              </a:spcBef>
              <a:spcAft>
                <a:spcPct val="0"/>
              </a:spcAft>
              <a:defRPr/>
            </a:pPr>
            <a:r>
              <a:rPr lang="en-US" sz="1050" kern="0" dirty="0" err="1">
                <a:solidFill>
                  <a:srgbClr val="000000"/>
                </a:solidFill>
                <a:latin typeface="Arial"/>
              </a:rPr>
              <a:t>d_rsp_read</a:t>
            </a:r>
            <a:endParaRPr lang="en-US" sz="1050" b="1" kern="0" dirty="0">
              <a:solidFill>
                <a:srgbClr val="000000"/>
              </a:solidFill>
              <a:latin typeface="Arial"/>
            </a:endParaRPr>
          </a:p>
        </p:txBody>
      </p:sp>
      <p:cxnSp>
        <p:nvCxnSpPr>
          <p:cNvPr id="42" name="Straight Arrow Connector 41">
            <a:extLst>
              <a:ext uri="{FF2B5EF4-FFF2-40B4-BE49-F238E27FC236}">
                <a16:creationId xmlns:a16="http://schemas.microsoft.com/office/drawing/2014/main" id="{11BDF82E-74E2-4AA0-99CD-B6EEDAA2705B}"/>
              </a:ext>
            </a:extLst>
          </p:cNvPr>
          <p:cNvCxnSpPr/>
          <p:nvPr/>
        </p:nvCxnSpPr>
        <p:spPr>
          <a:xfrm>
            <a:off x="9604546" y="262249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43" name="Straight Arrow Connector 42">
            <a:extLst>
              <a:ext uri="{FF2B5EF4-FFF2-40B4-BE49-F238E27FC236}">
                <a16:creationId xmlns:a16="http://schemas.microsoft.com/office/drawing/2014/main" id="{7725FDCC-5802-46F8-A5A6-0CEF5606143B}"/>
              </a:ext>
            </a:extLst>
          </p:cNvPr>
          <p:cNvCxnSpPr/>
          <p:nvPr/>
        </p:nvCxnSpPr>
        <p:spPr>
          <a:xfrm>
            <a:off x="9601793" y="246887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4" name="TextBox 43">
            <a:extLst>
              <a:ext uri="{FF2B5EF4-FFF2-40B4-BE49-F238E27FC236}">
                <a16:creationId xmlns:a16="http://schemas.microsoft.com/office/drawing/2014/main" id="{3E8A87DE-069E-46FA-BC56-5224BABEC2C1}"/>
              </a:ext>
            </a:extLst>
          </p:cNvPr>
          <p:cNvSpPr txBox="1"/>
          <p:nvPr/>
        </p:nvSpPr>
        <p:spPr>
          <a:xfrm>
            <a:off x="10004156" y="2675820"/>
            <a:ext cx="787395" cy="253916"/>
          </a:xfrm>
          <a:prstGeom prst="rect">
            <a:avLst/>
          </a:prstGeom>
          <a:noFill/>
        </p:spPr>
        <p:txBody>
          <a:bodyPr wrap="none" rtlCol="0">
            <a:spAutoFit/>
          </a:bodyPr>
          <a:lstStyle/>
          <a:p>
            <a:pPr algn="ctr" defTabSz="914400" fontAlgn="base">
              <a:spcBef>
                <a:spcPct val="0"/>
              </a:spcBef>
              <a:spcAft>
                <a:spcPct val="0"/>
              </a:spcAft>
              <a:defRPr/>
            </a:pPr>
            <a:r>
              <a:rPr lang="en-US" sz="1050" kern="0" dirty="0" err="1">
                <a:solidFill>
                  <a:srgbClr val="000000"/>
                </a:solidFill>
                <a:latin typeface="Arial"/>
              </a:rPr>
              <a:t>d_req_din</a:t>
            </a:r>
            <a:endParaRPr lang="en-US" sz="1050" b="1" kern="0" dirty="0">
              <a:solidFill>
                <a:srgbClr val="000000"/>
              </a:solidFill>
              <a:latin typeface="Arial"/>
            </a:endParaRPr>
          </a:p>
        </p:txBody>
      </p:sp>
      <p:cxnSp>
        <p:nvCxnSpPr>
          <p:cNvPr id="45" name="Straight Arrow Connector 44">
            <a:extLst>
              <a:ext uri="{FF2B5EF4-FFF2-40B4-BE49-F238E27FC236}">
                <a16:creationId xmlns:a16="http://schemas.microsoft.com/office/drawing/2014/main" id="{5CDA8D45-3231-49DF-8407-39963F32EE84}"/>
              </a:ext>
            </a:extLst>
          </p:cNvPr>
          <p:cNvCxnSpPr/>
          <p:nvPr/>
        </p:nvCxnSpPr>
        <p:spPr>
          <a:xfrm>
            <a:off x="9603921" y="280841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6" name="TextBox 45">
            <a:extLst>
              <a:ext uri="{FF2B5EF4-FFF2-40B4-BE49-F238E27FC236}">
                <a16:creationId xmlns:a16="http://schemas.microsoft.com/office/drawing/2014/main" id="{5EDABEA6-57DB-452E-B9C6-317165080A9D}"/>
              </a:ext>
            </a:extLst>
          </p:cNvPr>
          <p:cNvSpPr txBox="1"/>
          <p:nvPr/>
        </p:nvSpPr>
        <p:spPr>
          <a:xfrm>
            <a:off x="9999867" y="2950763"/>
            <a:ext cx="1152880" cy="253916"/>
          </a:xfrm>
          <a:prstGeom prst="rect">
            <a:avLst/>
          </a:prstGeom>
          <a:noFill/>
        </p:spPr>
        <p:txBody>
          <a:bodyPr wrap="none" rtlCol="0">
            <a:spAutoFit/>
          </a:bodyPr>
          <a:lstStyle/>
          <a:p>
            <a:pPr algn="ctr" defTabSz="914400" fontAlgn="base">
              <a:spcBef>
                <a:spcPct val="0"/>
              </a:spcBef>
              <a:spcAft>
                <a:spcPct val="0"/>
              </a:spcAft>
              <a:defRPr/>
            </a:pPr>
            <a:r>
              <a:rPr lang="en-US" sz="1050" kern="0" dirty="0" err="1">
                <a:solidFill>
                  <a:srgbClr val="000000"/>
                </a:solidFill>
                <a:latin typeface="Arial"/>
              </a:rPr>
              <a:t>d_address</a:t>
            </a:r>
            <a:r>
              <a:rPr lang="en-US" sz="1050" kern="0" dirty="0">
                <a:solidFill>
                  <a:srgbClr val="000000"/>
                </a:solidFill>
                <a:latin typeface="Arial"/>
              </a:rPr>
              <a:t>[31:0]</a:t>
            </a:r>
            <a:endParaRPr lang="en-US" sz="1050" b="1" kern="0" dirty="0">
              <a:solidFill>
                <a:srgbClr val="000000"/>
              </a:solidFill>
              <a:latin typeface="Arial"/>
            </a:endParaRPr>
          </a:p>
        </p:txBody>
      </p:sp>
      <p:cxnSp>
        <p:nvCxnSpPr>
          <p:cNvPr id="47" name="Straight Arrow Connector 46">
            <a:extLst>
              <a:ext uri="{FF2B5EF4-FFF2-40B4-BE49-F238E27FC236}">
                <a16:creationId xmlns:a16="http://schemas.microsoft.com/office/drawing/2014/main" id="{61592A4A-41B3-4D44-B61E-78595765F7B8}"/>
              </a:ext>
            </a:extLst>
          </p:cNvPr>
          <p:cNvCxnSpPr/>
          <p:nvPr/>
        </p:nvCxnSpPr>
        <p:spPr>
          <a:xfrm>
            <a:off x="9614983" y="308335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8" name="TextBox 47">
            <a:extLst>
              <a:ext uri="{FF2B5EF4-FFF2-40B4-BE49-F238E27FC236}">
                <a16:creationId xmlns:a16="http://schemas.microsoft.com/office/drawing/2014/main" id="{54370F8F-E601-4AE6-A502-4F868D44B0B9}"/>
              </a:ext>
            </a:extLst>
          </p:cNvPr>
          <p:cNvSpPr txBox="1"/>
          <p:nvPr/>
        </p:nvSpPr>
        <p:spPr>
          <a:xfrm>
            <a:off x="9997310" y="3136680"/>
            <a:ext cx="912429" cy="253916"/>
          </a:xfrm>
          <a:prstGeom prst="rect">
            <a:avLst/>
          </a:prstGeom>
          <a:noFill/>
        </p:spPr>
        <p:txBody>
          <a:bodyPr wrap="none" rtlCol="0">
            <a:spAutoFit/>
          </a:bodyPr>
          <a:lstStyle/>
          <a:p>
            <a:pPr algn="ctr" defTabSz="914400" fontAlgn="base">
              <a:spcBef>
                <a:spcPct val="0"/>
              </a:spcBef>
              <a:spcAft>
                <a:spcPct val="0"/>
              </a:spcAft>
              <a:defRPr/>
            </a:pPr>
            <a:r>
              <a:rPr lang="en-US" sz="1050" kern="0" dirty="0" err="1">
                <a:solidFill>
                  <a:srgbClr val="000000"/>
                </a:solidFill>
                <a:latin typeface="Arial"/>
              </a:rPr>
              <a:t>d_size</a:t>
            </a:r>
            <a:r>
              <a:rPr lang="en-US" sz="1050" kern="0" dirty="0">
                <a:solidFill>
                  <a:srgbClr val="000000"/>
                </a:solidFill>
                <a:latin typeface="Arial"/>
              </a:rPr>
              <a:t>[31:0]</a:t>
            </a:r>
            <a:endParaRPr lang="en-US" sz="1050" b="1" kern="0" dirty="0">
              <a:solidFill>
                <a:srgbClr val="000000"/>
              </a:solidFill>
              <a:latin typeface="Arial"/>
            </a:endParaRPr>
          </a:p>
        </p:txBody>
      </p:sp>
      <p:cxnSp>
        <p:nvCxnSpPr>
          <p:cNvPr id="49" name="Straight Arrow Connector 48">
            <a:extLst>
              <a:ext uri="{FF2B5EF4-FFF2-40B4-BE49-F238E27FC236}">
                <a16:creationId xmlns:a16="http://schemas.microsoft.com/office/drawing/2014/main" id="{1C99AC00-0BE1-4CC7-BEAA-A07E30FA7EBE}"/>
              </a:ext>
            </a:extLst>
          </p:cNvPr>
          <p:cNvCxnSpPr/>
          <p:nvPr/>
        </p:nvCxnSpPr>
        <p:spPr>
          <a:xfrm>
            <a:off x="9614358" y="326927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50" name="TextBox 49">
            <a:extLst>
              <a:ext uri="{FF2B5EF4-FFF2-40B4-BE49-F238E27FC236}">
                <a16:creationId xmlns:a16="http://schemas.microsoft.com/office/drawing/2014/main" id="{A6658561-19E0-41DA-850D-6FC9CC6860BC}"/>
              </a:ext>
            </a:extLst>
          </p:cNvPr>
          <p:cNvSpPr txBox="1"/>
          <p:nvPr/>
        </p:nvSpPr>
        <p:spPr>
          <a:xfrm>
            <a:off x="7314966" y="2628847"/>
            <a:ext cx="930062" cy="253916"/>
          </a:xfrm>
          <a:prstGeom prst="rect">
            <a:avLst/>
          </a:prstGeom>
          <a:noFill/>
        </p:spPr>
        <p:txBody>
          <a:bodyPr wrap="none" rtlCol="0">
            <a:spAutoFit/>
          </a:bodyPr>
          <a:lstStyle/>
          <a:p>
            <a:pPr algn="r" defTabSz="914400" fontAlgn="base">
              <a:spcBef>
                <a:spcPct val="0"/>
              </a:spcBef>
              <a:spcAft>
                <a:spcPct val="0"/>
              </a:spcAft>
              <a:defRPr/>
            </a:pPr>
            <a:r>
              <a:rPr lang="en-US" sz="1050" kern="0" dirty="0" err="1">
                <a:solidFill>
                  <a:srgbClr val="000000"/>
                </a:solidFill>
                <a:latin typeface="Arial"/>
              </a:rPr>
              <a:t>d_req_full_n</a:t>
            </a:r>
            <a:endParaRPr lang="en-US" sz="1050" b="1" kern="0" dirty="0">
              <a:solidFill>
                <a:srgbClr val="000000"/>
              </a:solidFill>
              <a:latin typeface="Arial"/>
            </a:endParaRPr>
          </a:p>
        </p:txBody>
      </p:sp>
      <p:cxnSp>
        <p:nvCxnSpPr>
          <p:cNvPr id="51" name="Straight Arrow Connector 50">
            <a:extLst>
              <a:ext uri="{FF2B5EF4-FFF2-40B4-BE49-F238E27FC236}">
                <a16:creationId xmlns:a16="http://schemas.microsoft.com/office/drawing/2014/main" id="{179D17AD-3FA0-48C0-B73A-2DE31A2144AE}"/>
              </a:ext>
            </a:extLst>
          </p:cNvPr>
          <p:cNvCxnSpPr/>
          <p:nvPr/>
        </p:nvCxnSpPr>
        <p:spPr>
          <a:xfrm>
            <a:off x="8193835" y="2744061"/>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52" name="TextBox 51">
            <a:extLst>
              <a:ext uri="{FF2B5EF4-FFF2-40B4-BE49-F238E27FC236}">
                <a16:creationId xmlns:a16="http://schemas.microsoft.com/office/drawing/2014/main" id="{F9754343-4ED3-4EFA-BA44-6D79577F7ACA}"/>
              </a:ext>
            </a:extLst>
          </p:cNvPr>
          <p:cNvSpPr txBox="1"/>
          <p:nvPr/>
        </p:nvSpPr>
        <p:spPr>
          <a:xfrm>
            <a:off x="7130111" y="2805952"/>
            <a:ext cx="1116010" cy="253916"/>
          </a:xfrm>
          <a:prstGeom prst="rect">
            <a:avLst/>
          </a:prstGeom>
          <a:noFill/>
        </p:spPr>
        <p:txBody>
          <a:bodyPr wrap="none" rtlCol="0">
            <a:spAutoFit/>
          </a:bodyPr>
          <a:lstStyle/>
          <a:p>
            <a:pPr algn="r" defTabSz="914400" fontAlgn="base">
              <a:spcBef>
                <a:spcPct val="0"/>
              </a:spcBef>
              <a:spcAft>
                <a:spcPct val="0"/>
              </a:spcAft>
              <a:defRPr/>
            </a:pPr>
            <a:r>
              <a:rPr lang="en-US" sz="1050" kern="0" dirty="0" err="1">
                <a:solidFill>
                  <a:srgbClr val="000000"/>
                </a:solidFill>
                <a:latin typeface="Arial"/>
              </a:rPr>
              <a:t>d_rsp_empty_n</a:t>
            </a:r>
            <a:endParaRPr lang="en-US" sz="1050" b="1" kern="0" dirty="0">
              <a:solidFill>
                <a:srgbClr val="000000"/>
              </a:solidFill>
              <a:latin typeface="Arial"/>
            </a:endParaRPr>
          </a:p>
        </p:txBody>
      </p:sp>
      <p:cxnSp>
        <p:nvCxnSpPr>
          <p:cNvPr id="53" name="Straight Arrow Connector 52">
            <a:extLst>
              <a:ext uri="{FF2B5EF4-FFF2-40B4-BE49-F238E27FC236}">
                <a16:creationId xmlns:a16="http://schemas.microsoft.com/office/drawing/2014/main" id="{BB72986C-E13D-423D-A9C6-F0BB4DD3F9CB}"/>
              </a:ext>
            </a:extLst>
          </p:cNvPr>
          <p:cNvCxnSpPr/>
          <p:nvPr/>
        </p:nvCxnSpPr>
        <p:spPr>
          <a:xfrm>
            <a:off x="8194381" y="292116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54" name="TextBox 53">
            <a:extLst>
              <a:ext uri="{FF2B5EF4-FFF2-40B4-BE49-F238E27FC236}">
                <a16:creationId xmlns:a16="http://schemas.microsoft.com/office/drawing/2014/main" id="{D6C0ADF5-8F85-4AF0-AB54-EC8A302A2AA6}"/>
              </a:ext>
            </a:extLst>
          </p:cNvPr>
          <p:cNvSpPr txBox="1"/>
          <p:nvPr/>
        </p:nvSpPr>
        <p:spPr>
          <a:xfrm>
            <a:off x="7384989" y="2983059"/>
            <a:ext cx="861133" cy="253916"/>
          </a:xfrm>
          <a:prstGeom prst="rect">
            <a:avLst/>
          </a:prstGeom>
          <a:noFill/>
        </p:spPr>
        <p:txBody>
          <a:bodyPr wrap="none" rtlCol="0">
            <a:spAutoFit/>
          </a:bodyPr>
          <a:lstStyle/>
          <a:p>
            <a:pPr algn="r" defTabSz="914400" fontAlgn="base">
              <a:spcBef>
                <a:spcPct val="0"/>
              </a:spcBef>
              <a:spcAft>
                <a:spcPct val="0"/>
              </a:spcAft>
              <a:defRPr/>
            </a:pPr>
            <a:r>
              <a:rPr lang="en-US" sz="1050" kern="0" dirty="0" err="1">
                <a:solidFill>
                  <a:srgbClr val="000000"/>
                </a:solidFill>
                <a:latin typeface="Arial"/>
              </a:rPr>
              <a:t>d_rsp_dout</a:t>
            </a:r>
            <a:endParaRPr lang="en-US" sz="1050" b="1" kern="0" dirty="0">
              <a:solidFill>
                <a:srgbClr val="000000"/>
              </a:solidFill>
              <a:latin typeface="Arial"/>
            </a:endParaRPr>
          </a:p>
        </p:txBody>
      </p:sp>
      <p:cxnSp>
        <p:nvCxnSpPr>
          <p:cNvPr id="55" name="Straight Arrow Connector 54">
            <a:extLst>
              <a:ext uri="{FF2B5EF4-FFF2-40B4-BE49-F238E27FC236}">
                <a16:creationId xmlns:a16="http://schemas.microsoft.com/office/drawing/2014/main" id="{8E54E03A-1F2A-4DDE-AF3C-841D7BE4967F}"/>
              </a:ext>
            </a:extLst>
          </p:cNvPr>
          <p:cNvCxnSpPr/>
          <p:nvPr/>
        </p:nvCxnSpPr>
        <p:spPr>
          <a:xfrm>
            <a:off x="8194928" y="3098273"/>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graphicFrame>
        <p:nvGraphicFramePr>
          <p:cNvPr id="56" name="Table 55">
            <a:extLst>
              <a:ext uri="{FF2B5EF4-FFF2-40B4-BE49-F238E27FC236}">
                <a16:creationId xmlns:a16="http://schemas.microsoft.com/office/drawing/2014/main" id="{2AF783D3-7351-4F2F-826E-80F08AAE33DC}"/>
              </a:ext>
            </a:extLst>
          </p:cNvPr>
          <p:cNvGraphicFramePr>
            <a:graphicFrameLocks noGrp="1"/>
          </p:cNvGraphicFramePr>
          <p:nvPr/>
        </p:nvGraphicFramePr>
        <p:xfrm>
          <a:off x="362347" y="3544215"/>
          <a:ext cx="5272914" cy="1493520"/>
        </p:xfrm>
        <a:graphic>
          <a:graphicData uri="http://schemas.openxmlformats.org/drawingml/2006/table">
            <a:tbl>
              <a:tblPr firstRow="1" bandRow="1"/>
              <a:tblGrid>
                <a:gridCol w="1673090">
                  <a:extLst>
                    <a:ext uri="{9D8B030D-6E8A-4147-A177-3AD203B41FA5}">
                      <a16:colId xmlns:a16="http://schemas.microsoft.com/office/drawing/2014/main" val="20000"/>
                    </a:ext>
                  </a:extLst>
                </a:gridCol>
                <a:gridCol w="3599824">
                  <a:extLst>
                    <a:ext uri="{9D8B030D-6E8A-4147-A177-3AD203B41FA5}">
                      <a16:colId xmlns:a16="http://schemas.microsoft.com/office/drawing/2014/main" val="20001"/>
                    </a:ext>
                  </a:extLst>
                </a:gridCol>
              </a:tblGrid>
              <a:tr h="215681">
                <a:tc>
                  <a:txBody>
                    <a:bodyPr/>
                    <a:lstStyle>
                      <a:lvl1pPr marL="0" algn="l" defTabSz="914126" rtl="0" eaLnBrk="1" latinLnBrk="0" hangingPunct="1">
                        <a:defRPr sz="1799" b="1" kern="1200">
                          <a:solidFill>
                            <a:schemeClr val="lt1"/>
                          </a:solidFill>
                          <a:latin typeface="Arial"/>
                        </a:defRPr>
                      </a:lvl1pPr>
                      <a:lvl2pPr marL="457063" algn="l" defTabSz="914126" rtl="0" eaLnBrk="1" latinLnBrk="0" hangingPunct="1">
                        <a:defRPr sz="1799" b="1" kern="1200">
                          <a:solidFill>
                            <a:schemeClr val="lt1"/>
                          </a:solidFill>
                          <a:latin typeface="Arial"/>
                        </a:defRPr>
                      </a:lvl2pPr>
                      <a:lvl3pPr marL="914126" algn="l" defTabSz="914126" rtl="0" eaLnBrk="1" latinLnBrk="0" hangingPunct="1">
                        <a:defRPr sz="1799" b="1" kern="1200">
                          <a:solidFill>
                            <a:schemeClr val="lt1"/>
                          </a:solidFill>
                          <a:latin typeface="Arial"/>
                        </a:defRPr>
                      </a:lvl3pPr>
                      <a:lvl4pPr marL="1371189" algn="l" defTabSz="914126" rtl="0" eaLnBrk="1" latinLnBrk="0" hangingPunct="1">
                        <a:defRPr sz="1799" b="1" kern="1200">
                          <a:solidFill>
                            <a:schemeClr val="lt1"/>
                          </a:solidFill>
                          <a:latin typeface="Arial"/>
                        </a:defRPr>
                      </a:lvl4pPr>
                      <a:lvl5pPr marL="1828251" algn="l" defTabSz="914126" rtl="0" eaLnBrk="1" latinLnBrk="0" hangingPunct="1">
                        <a:defRPr sz="1799" b="1" kern="1200">
                          <a:solidFill>
                            <a:schemeClr val="lt1"/>
                          </a:solidFill>
                          <a:latin typeface="Arial"/>
                        </a:defRPr>
                      </a:lvl5pPr>
                      <a:lvl6pPr marL="2285314" algn="l" defTabSz="914126" rtl="0" eaLnBrk="1" latinLnBrk="0" hangingPunct="1">
                        <a:defRPr sz="1799" b="1" kern="1200">
                          <a:solidFill>
                            <a:schemeClr val="lt1"/>
                          </a:solidFill>
                          <a:latin typeface="Arial"/>
                        </a:defRPr>
                      </a:lvl6pPr>
                      <a:lvl7pPr marL="2742377" algn="l" defTabSz="914126" rtl="0" eaLnBrk="1" latinLnBrk="0" hangingPunct="1">
                        <a:defRPr sz="1799" b="1" kern="1200">
                          <a:solidFill>
                            <a:schemeClr val="lt1"/>
                          </a:solidFill>
                          <a:latin typeface="Arial"/>
                        </a:defRPr>
                      </a:lvl7pPr>
                      <a:lvl8pPr marL="3199440" algn="l" defTabSz="914126" rtl="0" eaLnBrk="1" latinLnBrk="0" hangingPunct="1">
                        <a:defRPr sz="1799" b="1" kern="1200">
                          <a:solidFill>
                            <a:schemeClr val="lt1"/>
                          </a:solidFill>
                          <a:latin typeface="Arial"/>
                        </a:defRPr>
                      </a:lvl8pPr>
                      <a:lvl9pPr marL="3656503" algn="l" defTabSz="914126" rtl="0" eaLnBrk="1" latinLnBrk="0" hangingPunct="1">
                        <a:defRPr sz="1799" b="1" kern="1200">
                          <a:solidFill>
                            <a:schemeClr val="lt1"/>
                          </a:solidFill>
                          <a:latin typeface="Arial"/>
                        </a:defRPr>
                      </a:lvl9pPr>
                    </a:lstStyle>
                    <a:p>
                      <a:r>
                        <a:rPr lang="en-US" sz="1400" dirty="0"/>
                        <a:t>Input</a:t>
                      </a:r>
                      <a:r>
                        <a:rPr lang="en-US" sz="1400" baseline="0" dirty="0"/>
                        <a:t> Ports</a:t>
                      </a:r>
                      <a:endParaRPr lang="en-US" sz="1400" dirty="0"/>
                    </a:p>
                  </a:txBody>
                  <a:tcPr marL="121888" marR="12188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8CA8"/>
                    </a:solidFill>
                  </a:tcPr>
                </a:tc>
                <a:tc>
                  <a:txBody>
                    <a:bodyPr/>
                    <a:lstStyle>
                      <a:lvl1pPr marL="0" algn="l" defTabSz="914126" rtl="0" eaLnBrk="1" latinLnBrk="0" hangingPunct="1">
                        <a:defRPr sz="1799" b="1" kern="1200">
                          <a:solidFill>
                            <a:schemeClr val="lt1"/>
                          </a:solidFill>
                          <a:latin typeface="Arial"/>
                        </a:defRPr>
                      </a:lvl1pPr>
                      <a:lvl2pPr marL="457063" algn="l" defTabSz="914126" rtl="0" eaLnBrk="1" latinLnBrk="0" hangingPunct="1">
                        <a:defRPr sz="1799" b="1" kern="1200">
                          <a:solidFill>
                            <a:schemeClr val="lt1"/>
                          </a:solidFill>
                          <a:latin typeface="Arial"/>
                        </a:defRPr>
                      </a:lvl2pPr>
                      <a:lvl3pPr marL="914126" algn="l" defTabSz="914126" rtl="0" eaLnBrk="1" latinLnBrk="0" hangingPunct="1">
                        <a:defRPr sz="1799" b="1" kern="1200">
                          <a:solidFill>
                            <a:schemeClr val="lt1"/>
                          </a:solidFill>
                          <a:latin typeface="Arial"/>
                        </a:defRPr>
                      </a:lvl3pPr>
                      <a:lvl4pPr marL="1371189" algn="l" defTabSz="914126" rtl="0" eaLnBrk="1" latinLnBrk="0" hangingPunct="1">
                        <a:defRPr sz="1799" b="1" kern="1200">
                          <a:solidFill>
                            <a:schemeClr val="lt1"/>
                          </a:solidFill>
                          <a:latin typeface="Arial"/>
                        </a:defRPr>
                      </a:lvl4pPr>
                      <a:lvl5pPr marL="1828251" algn="l" defTabSz="914126" rtl="0" eaLnBrk="1" latinLnBrk="0" hangingPunct="1">
                        <a:defRPr sz="1799" b="1" kern="1200">
                          <a:solidFill>
                            <a:schemeClr val="lt1"/>
                          </a:solidFill>
                          <a:latin typeface="Arial"/>
                        </a:defRPr>
                      </a:lvl5pPr>
                      <a:lvl6pPr marL="2285314" algn="l" defTabSz="914126" rtl="0" eaLnBrk="1" latinLnBrk="0" hangingPunct="1">
                        <a:defRPr sz="1799" b="1" kern="1200">
                          <a:solidFill>
                            <a:schemeClr val="lt1"/>
                          </a:solidFill>
                          <a:latin typeface="Arial"/>
                        </a:defRPr>
                      </a:lvl6pPr>
                      <a:lvl7pPr marL="2742377" algn="l" defTabSz="914126" rtl="0" eaLnBrk="1" latinLnBrk="0" hangingPunct="1">
                        <a:defRPr sz="1799" b="1" kern="1200">
                          <a:solidFill>
                            <a:schemeClr val="lt1"/>
                          </a:solidFill>
                          <a:latin typeface="Arial"/>
                        </a:defRPr>
                      </a:lvl7pPr>
                      <a:lvl8pPr marL="3199440" algn="l" defTabSz="914126" rtl="0" eaLnBrk="1" latinLnBrk="0" hangingPunct="1">
                        <a:defRPr sz="1799" b="1" kern="1200">
                          <a:solidFill>
                            <a:schemeClr val="lt1"/>
                          </a:solidFill>
                          <a:latin typeface="Arial"/>
                        </a:defRPr>
                      </a:lvl8pPr>
                      <a:lvl9pPr marL="3656503" algn="l" defTabSz="914126" rtl="0" eaLnBrk="1" latinLnBrk="0" hangingPunct="1">
                        <a:defRPr sz="1799" b="1" kern="1200">
                          <a:solidFill>
                            <a:schemeClr val="lt1"/>
                          </a:solidFill>
                          <a:latin typeface="Arial"/>
                        </a:defRPr>
                      </a:lvl9pPr>
                    </a:lstStyle>
                    <a:p>
                      <a:r>
                        <a:rPr lang="en-US" sz="1400" dirty="0"/>
                        <a:t>Description</a:t>
                      </a:r>
                    </a:p>
                  </a:txBody>
                  <a:tcPr marL="121888" marR="12188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8CA8"/>
                    </a:solidFill>
                  </a:tcPr>
                </a:tc>
                <a:extLst>
                  <a:ext uri="{0D108BD9-81ED-4DB2-BD59-A6C34878D82A}">
                    <a16:rowId xmlns:a16="http://schemas.microsoft.com/office/drawing/2014/main" val="10000"/>
                  </a:ext>
                </a:extLst>
              </a:tr>
              <a:tr h="215681">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err="1">
                          <a:latin typeface="+mn-lt"/>
                        </a:rPr>
                        <a:t>d_datain</a:t>
                      </a:r>
                      <a:endParaRPr lang="en-US" sz="1200" dirty="0"/>
                    </a:p>
                  </a:txBody>
                  <a:tcPr marL="121888" marR="12188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40000"/>
                      </a:srgbClr>
                    </a:solidFill>
                  </a:tcPr>
                </a:tc>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a:t>Input data.</a:t>
                      </a:r>
                    </a:p>
                  </a:txBody>
                  <a:tcPr marL="121888" marR="12188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40000"/>
                      </a:srgbClr>
                    </a:solidFill>
                  </a:tcPr>
                </a:tc>
                <a:extLst>
                  <a:ext uri="{0D108BD9-81ED-4DB2-BD59-A6C34878D82A}">
                    <a16:rowId xmlns:a16="http://schemas.microsoft.com/office/drawing/2014/main" val="10001"/>
                  </a:ext>
                </a:extLst>
              </a:tr>
              <a:tr h="372271">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err="1">
                          <a:latin typeface="+mn-lt"/>
                        </a:rPr>
                        <a:t>d_req_full_n</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20000"/>
                      </a:srgbClr>
                    </a:solidFill>
                  </a:tcPr>
                </a:tc>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a:t>Active low</a:t>
                      </a:r>
                      <a:r>
                        <a:rPr lang="en-US" sz="1200" baseline="0" dirty="0"/>
                        <a:t> signal i</a:t>
                      </a:r>
                      <a:r>
                        <a:rPr lang="en-US" sz="1200" dirty="0"/>
                        <a:t>ndicates the bus bridge</a:t>
                      </a:r>
                      <a:r>
                        <a:rPr lang="en-US" sz="1200" baseline="0" dirty="0"/>
                        <a:t> is full. The design will stall, waiting to write.</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20000"/>
                      </a:srgbClr>
                    </a:solidFill>
                  </a:tcPr>
                </a:tc>
                <a:extLst>
                  <a:ext uri="{0D108BD9-81ED-4DB2-BD59-A6C34878D82A}">
                    <a16:rowId xmlns:a16="http://schemas.microsoft.com/office/drawing/2014/main" val="10002"/>
                  </a:ext>
                </a:extLst>
              </a:tr>
              <a:tr h="372271">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err="1">
                          <a:latin typeface="+mn-lt"/>
                        </a:rPr>
                        <a:t>d_rsp_empty_n</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40000"/>
                      </a:srgbClr>
                    </a:solidFill>
                  </a:tcPr>
                </a:tc>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a:t>Active low</a:t>
                      </a:r>
                      <a:r>
                        <a:rPr lang="en-US" sz="1200" baseline="0" dirty="0"/>
                        <a:t> signal i</a:t>
                      </a:r>
                      <a:r>
                        <a:rPr lang="en-US" sz="1200" dirty="0"/>
                        <a:t>ndicates the bus bridge</a:t>
                      </a:r>
                      <a:r>
                        <a:rPr lang="en-US" sz="1200" baseline="0" dirty="0"/>
                        <a:t> is empty and can accept data.</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40000"/>
                      </a:srgbClr>
                    </a:solidFill>
                  </a:tcPr>
                </a:tc>
                <a:extLst>
                  <a:ext uri="{0D108BD9-81ED-4DB2-BD59-A6C34878D82A}">
                    <a16:rowId xmlns:a16="http://schemas.microsoft.com/office/drawing/2014/main" val="10003"/>
                  </a:ext>
                </a:extLst>
              </a:tr>
            </a:tbl>
          </a:graphicData>
        </a:graphic>
      </p:graphicFrame>
      <p:graphicFrame>
        <p:nvGraphicFramePr>
          <p:cNvPr id="57" name="Table 56">
            <a:extLst>
              <a:ext uri="{FF2B5EF4-FFF2-40B4-BE49-F238E27FC236}">
                <a16:creationId xmlns:a16="http://schemas.microsoft.com/office/drawing/2014/main" id="{8FA1178C-F3E1-45F5-BC41-6F437DC20568}"/>
              </a:ext>
            </a:extLst>
          </p:cNvPr>
          <p:cNvGraphicFramePr>
            <a:graphicFrameLocks noGrp="1"/>
          </p:cNvGraphicFramePr>
          <p:nvPr/>
        </p:nvGraphicFramePr>
        <p:xfrm>
          <a:off x="5788842" y="3544215"/>
          <a:ext cx="6194393" cy="2702560"/>
        </p:xfrm>
        <a:graphic>
          <a:graphicData uri="http://schemas.openxmlformats.org/drawingml/2006/table">
            <a:tbl>
              <a:tblPr firstRow="1" bandRow="1"/>
              <a:tblGrid>
                <a:gridCol w="1912219">
                  <a:extLst>
                    <a:ext uri="{9D8B030D-6E8A-4147-A177-3AD203B41FA5}">
                      <a16:colId xmlns:a16="http://schemas.microsoft.com/office/drawing/2014/main" val="20000"/>
                    </a:ext>
                  </a:extLst>
                </a:gridCol>
                <a:gridCol w="4282174">
                  <a:extLst>
                    <a:ext uri="{9D8B030D-6E8A-4147-A177-3AD203B41FA5}">
                      <a16:colId xmlns:a16="http://schemas.microsoft.com/office/drawing/2014/main" val="20001"/>
                    </a:ext>
                  </a:extLst>
                </a:gridCol>
              </a:tblGrid>
              <a:tr h="0">
                <a:tc>
                  <a:txBody>
                    <a:bodyPr/>
                    <a:lstStyle>
                      <a:lvl1pPr marL="0" algn="l" defTabSz="914126" rtl="0" eaLnBrk="1" latinLnBrk="0" hangingPunct="1">
                        <a:defRPr sz="1799" b="1" kern="1200">
                          <a:solidFill>
                            <a:schemeClr val="lt1"/>
                          </a:solidFill>
                          <a:latin typeface="Arial"/>
                        </a:defRPr>
                      </a:lvl1pPr>
                      <a:lvl2pPr marL="457063" algn="l" defTabSz="914126" rtl="0" eaLnBrk="1" latinLnBrk="0" hangingPunct="1">
                        <a:defRPr sz="1799" b="1" kern="1200">
                          <a:solidFill>
                            <a:schemeClr val="lt1"/>
                          </a:solidFill>
                          <a:latin typeface="Arial"/>
                        </a:defRPr>
                      </a:lvl2pPr>
                      <a:lvl3pPr marL="914126" algn="l" defTabSz="914126" rtl="0" eaLnBrk="1" latinLnBrk="0" hangingPunct="1">
                        <a:defRPr sz="1799" b="1" kern="1200">
                          <a:solidFill>
                            <a:schemeClr val="lt1"/>
                          </a:solidFill>
                          <a:latin typeface="Arial"/>
                        </a:defRPr>
                      </a:lvl3pPr>
                      <a:lvl4pPr marL="1371189" algn="l" defTabSz="914126" rtl="0" eaLnBrk="1" latinLnBrk="0" hangingPunct="1">
                        <a:defRPr sz="1799" b="1" kern="1200">
                          <a:solidFill>
                            <a:schemeClr val="lt1"/>
                          </a:solidFill>
                          <a:latin typeface="Arial"/>
                        </a:defRPr>
                      </a:lvl4pPr>
                      <a:lvl5pPr marL="1828251" algn="l" defTabSz="914126" rtl="0" eaLnBrk="1" latinLnBrk="0" hangingPunct="1">
                        <a:defRPr sz="1799" b="1" kern="1200">
                          <a:solidFill>
                            <a:schemeClr val="lt1"/>
                          </a:solidFill>
                          <a:latin typeface="Arial"/>
                        </a:defRPr>
                      </a:lvl5pPr>
                      <a:lvl6pPr marL="2285314" algn="l" defTabSz="914126" rtl="0" eaLnBrk="1" latinLnBrk="0" hangingPunct="1">
                        <a:defRPr sz="1799" b="1" kern="1200">
                          <a:solidFill>
                            <a:schemeClr val="lt1"/>
                          </a:solidFill>
                          <a:latin typeface="Arial"/>
                        </a:defRPr>
                      </a:lvl6pPr>
                      <a:lvl7pPr marL="2742377" algn="l" defTabSz="914126" rtl="0" eaLnBrk="1" latinLnBrk="0" hangingPunct="1">
                        <a:defRPr sz="1799" b="1" kern="1200">
                          <a:solidFill>
                            <a:schemeClr val="lt1"/>
                          </a:solidFill>
                          <a:latin typeface="Arial"/>
                        </a:defRPr>
                      </a:lvl7pPr>
                      <a:lvl8pPr marL="3199440" algn="l" defTabSz="914126" rtl="0" eaLnBrk="1" latinLnBrk="0" hangingPunct="1">
                        <a:defRPr sz="1799" b="1" kern="1200">
                          <a:solidFill>
                            <a:schemeClr val="lt1"/>
                          </a:solidFill>
                          <a:latin typeface="Arial"/>
                        </a:defRPr>
                      </a:lvl8pPr>
                      <a:lvl9pPr marL="3656503" algn="l" defTabSz="914126" rtl="0" eaLnBrk="1" latinLnBrk="0" hangingPunct="1">
                        <a:defRPr sz="1799" b="1" kern="1200">
                          <a:solidFill>
                            <a:schemeClr val="lt1"/>
                          </a:solidFill>
                          <a:latin typeface="Arial"/>
                        </a:defRPr>
                      </a:lvl9pPr>
                    </a:lstStyle>
                    <a:p>
                      <a:r>
                        <a:rPr lang="en-US" sz="1400" dirty="0"/>
                        <a:t>Output Ports</a:t>
                      </a:r>
                    </a:p>
                  </a:txBody>
                  <a:tcPr marL="121888" marR="12188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8CA8"/>
                    </a:solidFill>
                  </a:tcPr>
                </a:tc>
                <a:tc>
                  <a:txBody>
                    <a:bodyPr/>
                    <a:lstStyle>
                      <a:lvl1pPr marL="0" algn="l" defTabSz="914126" rtl="0" eaLnBrk="1" latinLnBrk="0" hangingPunct="1">
                        <a:defRPr sz="1799" b="1" kern="1200">
                          <a:solidFill>
                            <a:schemeClr val="lt1"/>
                          </a:solidFill>
                          <a:latin typeface="Arial"/>
                        </a:defRPr>
                      </a:lvl1pPr>
                      <a:lvl2pPr marL="457063" algn="l" defTabSz="914126" rtl="0" eaLnBrk="1" latinLnBrk="0" hangingPunct="1">
                        <a:defRPr sz="1799" b="1" kern="1200">
                          <a:solidFill>
                            <a:schemeClr val="lt1"/>
                          </a:solidFill>
                          <a:latin typeface="Arial"/>
                        </a:defRPr>
                      </a:lvl2pPr>
                      <a:lvl3pPr marL="914126" algn="l" defTabSz="914126" rtl="0" eaLnBrk="1" latinLnBrk="0" hangingPunct="1">
                        <a:defRPr sz="1799" b="1" kern="1200">
                          <a:solidFill>
                            <a:schemeClr val="lt1"/>
                          </a:solidFill>
                          <a:latin typeface="Arial"/>
                        </a:defRPr>
                      </a:lvl3pPr>
                      <a:lvl4pPr marL="1371189" algn="l" defTabSz="914126" rtl="0" eaLnBrk="1" latinLnBrk="0" hangingPunct="1">
                        <a:defRPr sz="1799" b="1" kern="1200">
                          <a:solidFill>
                            <a:schemeClr val="lt1"/>
                          </a:solidFill>
                          <a:latin typeface="Arial"/>
                        </a:defRPr>
                      </a:lvl4pPr>
                      <a:lvl5pPr marL="1828251" algn="l" defTabSz="914126" rtl="0" eaLnBrk="1" latinLnBrk="0" hangingPunct="1">
                        <a:defRPr sz="1799" b="1" kern="1200">
                          <a:solidFill>
                            <a:schemeClr val="lt1"/>
                          </a:solidFill>
                          <a:latin typeface="Arial"/>
                        </a:defRPr>
                      </a:lvl5pPr>
                      <a:lvl6pPr marL="2285314" algn="l" defTabSz="914126" rtl="0" eaLnBrk="1" latinLnBrk="0" hangingPunct="1">
                        <a:defRPr sz="1799" b="1" kern="1200">
                          <a:solidFill>
                            <a:schemeClr val="lt1"/>
                          </a:solidFill>
                          <a:latin typeface="Arial"/>
                        </a:defRPr>
                      </a:lvl6pPr>
                      <a:lvl7pPr marL="2742377" algn="l" defTabSz="914126" rtl="0" eaLnBrk="1" latinLnBrk="0" hangingPunct="1">
                        <a:defRPr sz="1799" b="1" kern="1200">
                          <a:solidFill>
                            <a:schemeClr val="lt1"/>
                          </a:solidFill>
                          <a:latin typeface="Arial"/>
                        </a:defRPr>
                      </a:lvl7pPr>
                      <a:lvl8pPr marL="3199440" algn="l" defTabSz="914126" rtl="0" eaLnBrk="1" latinLnBrk="0" hangingPunct="1">
                        <a:defRPr sz="1799" b="1" kern="1200">
                          <a:solidFill>
                            <a:schemeClr val="lt1"/>
                          </a:solidFill>
                          <a:latin typeface="Arial"/>
                        </a:defRPr>
                      </a:lvl8pPr>
                      <a:lvl9pPr marL="3656503" algn="l" defTabSz="914126" rtl="0" eaLnBrk="1" latinLnBrk="0" hangingPunct="1">
                        <a:defRPr sz="1799" b="1" kern="1200">
                          <a:solidFill>
                            <a:schemeClr val="lt1"/>
                          </a:solidFill>
                          <a:latin typeface="Arial"/>
                        </a:defRPr>
                      </a:lvl9pPr>
                    </a:lstStyle>
                    <a:p>
                      <a:r>
                        <a:rPr lang="en-US" sz="1400" dirty="0"/>
                        <a:t>Description</a:t>
                      </a:r>
                    </a:p>
                  </a:txBody>
                  <a:tcPr marL="121888" marR="12188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8CA8"/>
                    </a:solidFill>
                  </a:tcPr>
                </a:tc>
                <a:extLst>
                  <a:ext uri="{0D108BD9-81ED-4DB2-BD59-A6C34878D82A}">
                    <a16:rowId xmlns:a16="http://schemas.microsoft.com/office/drawing/2014/main" val="10000"/>
                  </a:ext>
                </a:extLst>
              </a:tr>
              <a:tr h="370840">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err="1">
                          <a:latin typeface="+mn-lt"/>
                        </a:rPr>
                        <a:t>d_dataout</a:t>
                      </a:r>
                      <a:endParaRPr lang="en-US" sz="1200" dirty="0"/>
                    </a:p>
                  </a:txBody>
                  <a:tcPr marL="121888" marR="12188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40000"/>
                      </a:srgbClr>
                    </a:solidFill>
                  </a:tcPr>
                </a:tc>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a:t>Output data.</a:t>
                      </a:r>
                    </a:p>
                  </a:txBody>
                  <a:tcPr marL="121888" marR="12188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40000"/>
                      </a:srgbClr>
                    </a:solidFill>
                  </a:tcPr>
                </a:tc>
                <a:extLst>
                  <a:ext uri="{0D108BD9-81ED-4DB2-BD59-A6C34878D82A}">
                    <a16:rowId xmlns:a16="http://schemas.microsoft.com/office/drawing/2014/main" val="10001"/>
                  </a:ext>
                </a:extLst>
              </a:tr>
              <a:tr h="370840">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err="1">
                          <a:latin typeface="+mn-lt"/>
                        </a:rPr>
                        <a:t>d_req_write</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20000"/>
                      </a:srgbClr>
                    </a:solidFill>
                  </a:tcPr>
                </a:tc>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a:t>Asserted to initiate a bus access.</a:t>
                      </a:r>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20000"/>
                      </a:srgbClr>
                    </a:solidFill>
                  </a:tcPr>
                </a:tc>
                <a:extLst>
                  <a:ext uri="{0D108BD9-81ED-4DB2-BD59-A6C34878D82A}">
                    <a16:rowId xmlns:a16="http://schemas.microsoft.com/office/drawing/2014/main" val="10002"/>
                  </a:ext>
                </a:extLst>
              </a:tr>
              <a:tr h="370840">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err="1">
                          <a:latin typeface="+mn-lt"/>
                        </a:rPr>
                        <a:t>d_req_din</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40000"/>
                      </a:srgbClr>
                    </a:solidFill>
                  </a:tcPr>
                </a:tc>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a:t>Asserted if the bus </a:t>
                      </a:r>
                      <a:r>
                        <a:rPr lang="en-US" sz="1200" baseline="0" dirty="0"/>
                        <a:t>access </a:t>
                      </a:r>
                      <a:r>
                        <a:rPr lang="en-US" sz="1200" dirty="0"/>
                        <a:t>is to</a:t>
                      </a:r>
                      <a:r>
                        <a:rPr lang="en-US" sz="1200" baseline="0" dirty="0"/>
                        <a:t> write. Remains low if the access it to read.</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40000"/>
                      </a:srgbClr>
                    </a:solidFill>
                  </a:tcPr>
                </a:tc>
                <a:extLst>
                  <a:ext uri="{0D108BD9-81ED-4DB2-BD59-A6C34878D82A}">
                    <a16:rowId xmlns:a16="http://schemas.microsoft.com/office/drawing/2014/main" val="10003"/>
                  </a:ext>
                </a:extLst>
              </a:tr>
              <a:tr h="370840">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err="1">
                          <a:latin typeface="+mn-lt"/>
                        </a:rPr>
                        <a:t>d_rsp_read</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20000"/>
                      </a:srgbClr>
                    </a:solidFill>
                  </a:tcPr>
                </a:tc>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a:t>Asserted to start a bus read (completes</a:t>
                      </a:r>
                      <a:r>
                        <a:rPr lang="en-US" sz="1200" baseline="0" dirty="0"/>
                        <a:t> a bus access request and starts reading data)</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20000"/>
                      </a:srgbClr>
                    </a:solidFill>
                  </a:tcPr>
                </a:tc>
                <a:extLst>
                  <a:ext uri="{0D108BD9-81ED-4DB2-BD59-A6C34878D82A}">
                    <a16:rowId xmlns:a16="http://schemas.microsoft.com/office/drawing/2014/main" val="10004"/>
                  </a:ext>
                </a:extLst>
              </a:tr>
              <a:tr h="370840">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err="1">
                          <a:latin typeface="+mn-lt"/>
                        </a:rPr>
                        <a:t>d_address</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40000"/>
                      </a:srgbClr>
                    </a:solidFill>
                  </a:tcPr>
                </a:tc>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a:t>Offset for the base address.</a:t>
                      </a:r>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40000"/>
                      </a:srgbClr>
                    </a:solidFill>
                  </a:tcPr>
                </a:tc>
                <a:extLst>
                  <a:ext uri="{0D108BD9-81ED-4DB2-BD59-A6C34878D82A}">
                    <a16:rowId xmlns:a16="http://schemas.microsoft.com/office/drawing/2014/main" val="10005"/>
                  </a:ext>
                </a:extLst>
              </a:tr>
              <a:tr h="370840">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err="1">
                          <a:latin typeface="+mn-lt"/>
                        </a:rPr>
                        <a:t>d_size</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20000"/>
                      </a:srgbClr>
                    </a:solidFill>
                  </a:tcPr>
                </a:tc>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a:t>Indicates the </a:t>
                      </a:r>
                      <a:r>
                        <a:rPr lang="en-US" sz="1200" baseline="0" dirty="0"/>
                        <a:t>burst (read or write) size.</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20000"/>
                      </a:srgbClr>
                    </a:solidFill>
                  </a:tcPr>
                </a:tc>
                <a:extLst>
                  <a:ext uri="{0D108BD9-81ED-4DB2-BD59-A6C34878D82A}">
                    <a16:rowId xmlns:a16="http://schemas.microsoft.com/office/drawing/2014/main" val="10006"/>
                  </a:ext>
                </a:extLst>
              </a:tr>
            </a:tbl>
          </a:graphicData>
        </a:graphic>
      </p:graphicFrame>
      <p:sp>
        <p:nvSpPr>
          <p:cNvPr id="58" name="TextBox 57">
            <a:extLst>
              <a:ext uri="{FF2B5EF4-FFF2-40B4-BE49-F238E27FC236}">
                <a16:creationId xmlns:a16="http://schemas.microsoft.com/office/drawing/2014/main" id="{4FEFBECA-32EA-4FA1-B6AD-7AA802A53322}"/>
              </a:ext>
            </a:extLst>
          </p:cNvPr>
          <p:cNvSpPr txBox="1"/>
          <p:nvPr/>
        </p:nvSpPr>
        <p:spPr>
          <a:xfrm>
            <a:off x="669508" y="5401867"/>
            <a:ext cx="4760980" cy="461665"/>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u="sng" kern="0" dirty="0">
                <a:solidFill>
                  <a:srgbClr val="000000"/>
                </a:solidFill>
                <a:latin typeface="Arial"/>
              </a:rPr>
              <a:t>Standard Mode</a:t>
            </a:r>
            <a:r>
              <a:rPr lang="en-US" sz="1200" b="1" kern="0" dirty="0">
                <a:solidFill>
                  <a:srgbClr val="000000"/>
                </a:solidFill>
                <a:latin typeface="Arial"/>
              </a:rPr>
              <a:t>: The address port gives the index address e.g. *(</a:t>
            </a:r>
            <a:r>
              <a:rPr lang="en-US" sz="1200" b="1" kern="0" dirty="0" err="1">
                <a:solidFill>
                  <a:srgbClr val="000000"/>
                </a:solidFill>
                <a:latin typeface="Arial"/>
              </a:rPr>
              <a:t>d+i</a:t>
            </a:r>
            <a:r>
              <a:rPr lang="en-US" sz="1200" b="1" kern="0" dirty="0">
                <a:solidFill>
                  <a:srgbClr val="000000"/>
                </a:solidFill>
                <a:latin typeface="Arial"/>
              </a:rPr>
              <a:t>), </a:t>
            </a:r>
            <a:r>
              <a:rPr lang="en-US" sz="1200" b="1" kern="0" dirty="0" err="1">
                <a:solidFill>
                  <a:srgbClr val="000000"/>
                </a:solidFill>
                <a:latin typeface="Arial"/>
              </a:rPr>
              <a:t>addr</a:t>
            </a:r>
            <a:r>
              <a:rPr lang="en-US" sz="1200" b="1" kern="0" dirty="0">
                <a:solidFill>
                  <a:srgbClr val="000000"/>
                </a:solidFill>
                <a:latin typeface="Arial"/>
              </a:rPr>
              <a:t> = value of “</a:t>
            </a:r>
            <a:r>
              <a:rPr lang="en-US" sz="1200" b="1" kern="0" dirty="0" err="1">
                <a:solidFill>
                  <a:srgbClr val="000000"/>
                </a:solidFill>
                <a:latin typeface="Arial"/>
              </a:rPr>
              <a:t>i</a:t>
            </a:r>
            <a:r>
              <a:rPr lang="en-US" sz="1200" b="1" kern="0" dirty="0">
                <a:solidFill>
                  <a:srgbClr val="000000"/>
                </a:solidFill>
                <a:latin typeface="Arial"/>
              </a:rPr>
              <a:t>”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EC0642A-15C4-475F-807C-96CF7A09036F}"/>
              </a:ext>
            </a:extLst>
          </p:cNvPr>
          <p:cNvSpPr/>
          <p:nvPr/>
        </p:nvSpPr>
        <p:spPr>
          <a:xfrm>
            <a:off x="259962" y="1393535"/>
            <a:ext cx="10801793"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3" name="Rectangle 2"/>
          <p:cNvSpPr/>
          <p:nvPr/>
        </p:nvSpPr>
        <p:spPr>
          <a:xfrm>
            <a:off x="10115129" y="325615"/>
            <a:ext cx="1643284" cy="1569660"/>
          </a:xfrm>
          <a:prstGeom prst="rect">
            <a:avLst/>
          </a:prstGeom>
          <a:solidFill>
            <a:schemeClr val="bg1"/>
          </a:solidFill>
        </p:spPr>
        <p:txBody>
          <a:bodyPr wrap="square">
            <a:spAutoFit/>
          </a:bodyPr>
          <a:lstStyle/>
          <a:p>
            <a:pPr defTabSz="914400"/>
            <a:r>
              <a:rPr lang="en-US" sz="1200" dirty="0">
                <a:solidFill>
                  <a:srgbClr val="0C0C0C"/>
                </a:solidFill>
                <a:latin typeface="Arial"/>
              </a:rPr>
              <a:t>void foo (</a:t>
            </a:r>
            <a:r>
              <a:rPr lang="en-US" sz="1200" dirty="0" err="1">
                <a:solidFill>
                  <a:srgbClr val="0C0C0C"/>
                </a:solidFill>
                <a:latin typeface="Arial"/>
              </a:rPr>
              <a:t>int</a:t>
            </a:r>
            <a:r>
              <a:rPr lang="en-US" sz="1200" dirty="0">
                <a:solidFill>
                  <a:srgbClr val="0C0C0C"/>
                </a:solidFill>
                <a:latin typeface="Arial"/>
              </a:rPr>
              <a:t> *d) {</a:t>
            </a:r>
          </a:p>
          <a:p>
            <a:pPr defTabSz="914400"/>
            <a:r>
              <a:rPr lang="en-US" sz="1200" dirty="0">
                <a:solidFill>
                  <a:srgbClr val="0C0C0C"/>
                </a:solidFill>
                <a:latin typeface="Arial"/>
              </a:rPr>
              <a:t>    static </a:t>
            </a:r>
            <a:r>
              <a:rPr lang="en-US" sz="1200" dirty="0" err="1">
                <a:solidFill>
                  <a:srgbClr val="0C0C0C"/>
                </a:solidFill>
                <a:latin typeface="Arial"/>
              </a:rPr>
              <a:t>int</a:t>
            </a:r>
            <a:r>
              <a:rPr lang="en-US" sz="1200" dirty="0">
                <a:solidFill>
                  <a:srgbClr val="0C0C0C"/>
                </a:solidFill>
                <a:latin typeface="Arial"/>
              </a:rPr>
              <a:t> </a:t>
            </a:r>
            <a:r>
              <a:rPr lang="en-US" sz="1200" dirty="0" err="1">
                <a:solidFill>
                  <a:srgbClr val="0C0C0C"/>
                </a:solidFill>
                <a:latin typeface="Arial"/>
              </a:rPr>
              <a:t>acc</a:t>
            </a:r>
            <a:r>
              <a:rPr lang="en-US" sz="1200" dirty="0">
                <a:solidFill>
                  <a:srgbClr val="0C0C0C"/>
                </a:solidFill>
                <a:latin typeface="Arial"/>
              </a:rPr>
              <a:t> = 0;</a:t>
            </a:r>
          </a:p>
          <a:p>
            <a:pPr defTabSz="914400"/>
            <a:r>
              <a:rPr lang="en-US" sz="1200" dirty="0">
                <a:solidFill>
                  <a:srgbClr val="0C0C0C"/>
                </a:solidFill>
                <a:latin typeface="Arial"/>
              </a:rPr>
              <a:t>    </a:t>
            </a:r>
            <a:r>
              <a:rPr lang="en-US" sz="1200" dirty="0" err="1">
                <a:solidFill>
                  <a:srgbClr val="0C0C0C"/>
                </a:solidFill>
                <a:latin typeface="Arial"/>
              </a:rPr>
              <a:t>int</a:t>
            </a:r>
            <a:r>
              <a:rPr lang="en-US" sz="1200" dirty="0">
                <a:solidFill>
                  <a:srgbClr val="0C0C0C"/>
                </a:solidFill>
                <a:latin typeface="Arial"/>
              </a:rPr>
              <a:t> i;</a:t>
            </a:r>
          </a:p>
          <a:p>
            <a:pPr defTabSz="914400"/>
            <a:r>
              <a:rPr lang="en-US" sz="1200" dirty="0">
                <a:solidFill>
                  <a:srgbClr val="0C0C0C"/>
                </a:solidFill>
                <a:latin typeface="Arial"/>
              </a:rPr>
              <a:t>    for (i=0;i&lt;4;i++) {</a:t>
            </a:r>
          </a:p>
          <a:p>
            <a:pPr defTabSz="914400"/>
            <a:r>
              <a:rPr lang="en-US" sz="1200" dirty="0">
                <a:solidFill>
                  <a:srgbClr val="0C0C0C"/>
                </a:solidFill>
                <a:latin typeface="Arial"/>
              </a:rPr>
              <a:t>          </a:t>
            </a:r>
            <a:r>
              <a:rPr lang="en-US" sz="1200" dirty="0" err="1">
                <a:solidFill>
                  <a:srgbClr val="0C0C0C"/>
                </a:solidFill>
                <a:latin typeface="Arial"/>
              </a:rPr>
              <a:t>acc</a:t>
            </a:r>
            <a:r>
              <a:rPr lang="en-US" sz="1200" dirty="0">
                <a:solidFill>
                  <a:srgbClr val="0C0C0C"/>
                </a:solidFill>
                <a:latin typeface="Arial"/>
              </a:rPr>
              <a:t> += d[i+1];</a:t>
            </a:r>
          </a:p>
          <a:p>
            <a:pPr defTabSz="914400"/>
            <a:r>
              <a:rPr lang="en-US" sz="1200" dirty="0">
                <a:solidFill>
                  <a:srgbClr val="0C0C0C"/>
                </a:solidFill>
                <a:latin typeface="Arial"/>
              </a:rPr>
              <a:t>          d[i] = </a:t>
            </a:r>
            <a:r>
              <a:rPr lang="en-US" sz="1200" dirty="0" err="1">
                <a:solidFill>
                  <a:srgbClr val="0C0C0C"/>
                </a:solidFill>
                <a:latin typeface="Arial"/>
              </a:rPr>
              <a:t>acc</a:t>
            </a:r>
            <a:r>
              <a:rPr lang="en-US" sz="1200" dirty="0">
                <a:solidFill>
                  <a:srgbClr val="0C0C0C"/>
                </a:solidFill>
                <a:latin typeface="Arial"/>
              </a:rPr>
              <a:t>;</a:t>
            </a:r>
          </a:p>
          <a:p>
            <a:pPr defTabSz="914400"/>
            <a:r>
              <a:rPr lang="en-US" sz="1200" dirty="0">
                <a:solidFill>
                  <a:srgbClr val="0C0C0C"/>
                </a:solidFill>
                <a:latin typeface="Arial"/>
              </a:rPr>
              <a:t>     }</a:t>
            </a:r>
          </a:p>
          <a:p>
            <a:pPr defTabSz="914400"/>
            <a:r>
              <a:rPr lang="en-US" sz="1200" dirty="0">
                <a:solidFill>
                  <a:srgbClr val="0C0C0C"/>
                </a:solidFill>
                <a:latin typeface="Arial"/>
              </a:rPr>
              <a:t>}</a:t>
            </a:r>
          </a:p>
        </p:txBody>
      </p:sp>
      <p:sp>
        <p:nvSpPr>
          <p:cNvPr id="2" name="Title 1"/>
          <p:cNvSpPr>
            <a:spLocks noGrp="1"/>
          </p:cNvSpPr>
          <p:nvPr>
            <p:ph type="title"/>
          </p:nvPr>
        </p:nvSpPr>
        <p:spPr/>
        <p:txBody>
          <a:bodyPr/>
          <a:lstStyle/>
          <a:p>
            <a:r>
              <a:rPr lang="en-US" strike="sngStrike" dirty="0"/>
              <a:t>Bus IO Protocol (Standard, Read)</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73</a:t>
            </a:fld>
            <a:endParaRPr lang="en-US" dirty="0">
              <a:solidFill>
                <a:srgbClr val="0C0C0C">
                  <a:tint val="75000"/>
                </a:srgbClr>
              </a:solidFill>
              <a:latin typeface="Arial"/>
            </a:endParaRPr>
          </a:p>
        </p:txBody>
      </p:sp>
      <p:sp>
        <p:nvSpPr>
          <p:cNvPr id="10"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73</a:t>
            </a:fld>
            <a:endParaRPr lang="en-US" sz="1000" dirty="0">
              <a:solidFill>
                <a:srgbClr val="FFFFFF"/>
              </a:solidFill>
              <a:latin typeface="Arial" charset="0"/>
              <a:ea typeface="ＭＳ Ｐゴシック" pitchFamily="34" charset="-128"/>
              <a:cs typeface="Arial" charset="0"/>
            </a:endParaRPr>
          </a:p>
        </p:txBody>
      </p:sp>
      <p:pic>
        <p:nvPicPr>
          <p:cNvPr id="13" name="Picture 12" descr="AESL_Port_Level_IO_BusRead_stall.PNG">
            <a:extLst>
              <a:ext uri="{FF2B5EF4-FFF2-40B4-BE49-F238E27FC236}">
                <a16:creationId xmlns:a16="http://schemas.microsoft.com/office/drawing/2014/main" id="{ABC71971-0DCE-43F0-878C-82DD81AFAD27}"/>
              </a:ext>
            </a:extLst>
          </p:cNvPr>
          <p:cNvPicPr>
            <a:picLocks noChangeAspect="1"/>
          </p:cNvPicPr>
          <p:nvPr/>
        </p:nvPicPr>
        <p:blipFill>
          <a:blip r:embed="rId2"/>
          <a:stretch>
            <a:fillRect/>
          </a:stretch>
        </p:blipFill>
        <p:spPr>
          <a:xfrm>
            <a:off x="335188" y="1802552"/>
            <a:ext cx="8497716" cy="4032524"/>
          </a:xfrm>
          <a:prstGeom prst="rect">
            <a:avLst/>
          </a:prstGeom>
        </p:spPr>
      </p:pic>
      <p:sp>
        <p:nvSpPr>
          <p:cNvPr id="14" name="Content Placeholder 2">
            <a:extLst>
              <a:ext uri="{FF2B5EF4-FFF2-40B4-BE49-F238E27FC236}">
                <a16:creationId xmlns:a16="http://schemas.microsoft.com/office/drawing/2014/main" id="{3229C547-812D-4C8A-A38D-4663FDF6F8F7}"/>
              </a:ext>
            </a:extLst>
          </p:cNvPr>
          <p:cNvSpPr txBox="1">
            <a:spLocks/>
          </p:cNvSpPr>
          <p:nvPr/>
        </p:nvSpPr>
        <p:spPr bwMode="auto">
          <a:xfrm>
            <a:off x="7734189" y="1904328"/>
            <a:ext cx="4249047" cy="3840480"/>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9144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After start, idle goes low and the RTL operates </a:t>
            </a:r>
            <a:r>
              <a:rPr lang="en-US" sz="1400" i="1" u="sng" kern="0" dirty="0">
                <a:solidFill>
                  <a:srgbClr val="000000"/>
                </a:solidFill>
                <a:latin typeface="Arial"/>
                <a:ea typeface="ＭＳ Ｐゴシック" pitchFamily="24" charset="-128"/>
                <a:cs typeface="ＭＳ Ｐゴシック" pitchFamily="24" charset="-128"/>
              </a:rPr>
              <a:t>until a read is required</a:t>
            </a: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 </a:t>
            </a:r>
            <a:r>
              <a:rPr lang="en-US" sz="1400" kern="0" dirty="0" err="1">
                <a:solidFill>
                  <a:srgbClr val="000000"/>
                </a:solidFill>
                <a:latin typeface="Arial"/>
                <a:ea typeface="ＭＳ Ｐゴシック" pitchFamily="24" charset="-128"/>
                <a:cs typeface="ＭＳ Ｐゴシック" pitchFamily="24" charset="-128"/>
              </a:rPr>
              <a:t>req_write</a:t>
            </a:r>
            <a:r>
              <a:rPr lang="en-US" sz="1400" kern="0" dirty="0">
                <a:solidFill>
                  <a:srgbClr val="000000"/>
                </a:solidFill>
                <a:latin typeface="Arial"/>
                <a:ea typeface="ＭＳ Ｐゴシック" pitchFamily="24" charset="-128"/>
                <a:cs typeface="ＭＳ Ｐゴシック" pitchFamily="24" charset="-128"/>
              </a:rPr>
              <a:t> high with </a:t>
            </a:r>
            <a:r>
              <a:rPr lang="en-US" sz="1400" kern="0" dirty="0" err="1">
                <a:solidFill>
                  <a:srgbClr val="000000"/>
                </a:solidFill>
                <a:latin typeface="Arial"/>
                <a:ea typeface="ＭＳ Ｐゴシック" pitchFamily="24" charset="-128"/>
                <a:cs typeface="ＭＳ Ｐゴシック" pitchFamily="24" charset="-128"/>
              </a:rPr>
              <a:t>req_din</a:t>
            </a:r>
            <a:r>
              <a:rPr lang="en-US" sz="1400" kern="0" dirty="0">
                <a:solidFill>
                  <a:srgbClr val="000000"/>
                </a:solidFill>
                <a:latin typeface="Arial"/>
                <a:ea typeface="ＭＳ Ｐゴシック" pitchFamily="24" charset="-128"/>
                <a:cs typeface="ＭＳ Ｐゴシック" pitchFamily="24" charset="-128"/>
              </a:rPr>
              <a:t> low indicates a read request</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 read address is supplied: value is the pointer index value</a:t>
            </a:r>
          </a:p>
          <a:p>
            <a:pPr marL="342900" indent="-342900" defTabSz="9144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RTL will stall (wait) until the </a:t>
            </a:r>
            <a:r>
              <a:rPr lang="en-US" sz="1400" kern="0" dirty="0" err="1">
                <a:solidFill>
                  <a:srgbClr val="000000"/>
                </a:solidFill>
                <a:latin typeface="Arial"/>
                <a:ea typeface="ＭＳ Ｐゴシック" pitchFamily="24" charset="-128"/>
                <a:cs typeface="ＭＳ Ｐゴシック" pitchFamily="24" charset="-128"/>
              </a:rPr>
              <a:t>empty_n</a:t>
            </a:r>
            <a:r>
              <a:rPr lang="en-US" sz="1400" kern="0" dirty="0">
                <a:solidFill>
                  <a:srgbClr val="000000"/>
                </a:solidFill>
                <a:latin typeface="Arial"/>
                <a:ea typeface="ＭＳ Ｐゴシック" pitchFamily="24" charset="-128"/>
                <a:cs typeface="ＭＳ Ｐゴシック" pitchFamily="24" charset="-128"/>
              </a:rPr>
              <a:t> is asserted high to indicate data is available</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As soon as data is available, </a:t>
            </a:r>
            <a:r>
              <a:rPr lang="en-US" sz="1400" kern="0" dirty="0" err="1">
                <a:solidFill>
                  <a:srgbClr val="000000"/>
                </a:solidFill>
                <a:latin typeface="Arial"/>
                <a:ea typeface="ＭＳ Ｐゴシック" pitchFamily="24" charset="-128"/>
                <a:cs typeface="ＭＳ Ｐゴシック" pitchFamily="24" charset="-128"/>
              </a:rPr>
              <a:t>rsp_read</a:t>
            </a:r>
            <a:r>
              <a:rPr lang="en-US" sz="1400" kern="0" dirty="0">
                <a:solidFill>
                  <a:srgbClr val="000000"/>
                </a:solidFill>
                <a:latin typeface="Arial"/>
                <a:ea typeface="ＭＳ Ｐゴシック" pitchFamily="24" charset="-128"/>
                <a:cs typeface="ＭＳ Ｐゴシック" pitchFamily="24" charset="-128"/>
              </a:rPr>
              <a:t> will go high</a:t>
            </a:r>
          </a:p>
          <a:p>
            <a:pPr marL="342900" indent="-342900" defTabSz="9144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Reads will occur when required, so long as data is available (</a:t>
            </a:r>
            <a:r>
              <a:rPr lang="en-US" sz="1400" kern="0" dirty="0" err="1">
                <a:solidFill>
                  <a:srgbClr val="000000"/>
                </a:solidFill>
                <a:latin typeface="Arial"/>
                <a:ea typeface="ＭＳ Ｐゴシック" pitchFamily="24" charset="-128"/>
                <a:cs typeface="ＭＳ Ｐゴシック" pitchFamily="24" charset="-128"/>
              </a:rPr>
              <a:t>empty_n</a:t>
            </a:r>
            <a:r>
              <a:rPr lang="en-US" sz="1400" kern="0" dirty="0">
                <a:solidFill>
                  <a:srgbClr val="000000"/>
                </a:solidFill>
                <a:latin typeface="Arial"/>
                <a:ea typeface="ＭＳ Ｐゴシック" pitchFamily="24" charset="-128"/>
                <a:cs typeface="ＭＳ Ｐゴシック" pitchFamily="24" charset="-128"/>
              </a:rPr>
              <a:t> is high)</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ABEE36-2C95-4B03-A89C-AC191F2224CA}"/>
              </a:ext>
            </a:extLst>
          </p:cNvPr>
          <p:cNvSpPr/>
          <p:nvPr/>
        </p:nvSpPr>
        <p:spPr>
          <a:xfrm>
            <a:off x="259962" y="1393535"/>
            <a:ext cx="10801793"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2" name="Title 1"/>
          <p:cNvSpPr>
            <a:spLocks noGrp="1"/>
          </p:cNvSpPr>
          <p:nvPr>
            <p:ph type="title"/>
          </p:nvPr>
        </p:nvSpPr>
        <p:spPr/>
        <p:txBody>
          <a:bodyPr/>
          <a:lstStyle/>
          <a:p>
            <a:r>
              <a:rPr lang="en-US" strike="sngStrike" dirty="0"/>
              <a:t>Bus IO Protocol (Standard, Write)</a:t>
            </a:r>
          </a:p>
        </p:txBody>
      </p:sp>
      <p:sp>
        <p:nvSpPr>
          <p:cNvPr id="3" name="Slide Number Placeholder 2"/>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74</a:t>
            </a:fld>
            <a:endParaRPr lang="en-US" dirty="0">
              <a:solidFill>
                <a:srgbClr val="0C0C0C">
                  <a:tint val="75000"/>
                </a:srgbClr>
              </a:solidFill>
              <a:latin typeface="Arial"/>
            </a:endParaRPr>
          </a:p>
        </p:txBody>
      </p:sp>
      <p:sp>
        <p:nvSpPr>
          <p:cNvPr id="9"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74</a:t>
            </a:fld>
            <a:endParaRPr lang="en-US" sz="1000" dirty="0">
              <a:solidFill>
                <a:srgbClr val="FFFFFF"/>
              </a:solidFill>
              <a:latin typeface="Arial" charset="0"/>
              <a:ea typeface="ＭＳ Ｐゴシック" pitchFamily="34" charset="-128"/>
              <a:cs typeface="Arial" charset="0"/>
            </a:endParaRPr>
          </a:p>
        </p:txBody>
      </p:sp>
      <p:sp>
        <p:nvSpPr>
          <p:cNvPr id="14" name="Rectangle 13"/>
          <p:cNvSpPr/>
          <p:nvPr/>
        </p:nvSpPr>
        <p:spPr>
          <a:xfrm>
            <a:off x="10413893" y="207926"/>
            <a:ext cx="1643284" cy="1569660"/>
          </a:xfrm>
          <a:prstGeom prst="rect">
            <a:avLst/>
          </a:prstGeom>
          <a:solidFill>
            <a:schemeClr val="bg1"/>
          </a:solidFill>
        </p:spPr>
        <p:txBody>
          <a:bodyPr wrap="square">
            <a:spAutoFit/>
          </a:bodyPr>
          <a:lstStyle/>
          <a:p>
            <a:pPr defTabSz="914400"/>
            <a:r>
              <a:rPr lang="en-US" sz="1200" dirty="0">
                <a:solidFill>
                  <a:srgbClr val="0C0C0C"/>
                </a:solidFill>
                <a:latin typeface="Arial"/>
              </a:rPr>
              <a:t>void foo (</a:t>
            </a:r>
            <a:r>
              <a:rPr lang="en-US" sz="1200" dirty="0" err="1">
                <a:solidFill>
                  <a:srgbClr val="0C0C0C"/>
                </a:solidFill>
                <a:latin typeface="Arial"/>
              </a:rPr>
              <a:t>int</a:t>
            </a:r>
            <a:r>
              <a:rPr lang="en-US" sz="1200" dirty="0">
                <a:solidFill>
                  <a:srgbClr val="0C0C0C"/>
                </a:solidFill>
                <a:latin typeface="Arial"/>
              </a:rPr>
              <a:t> *d) {</a:t>
            </a:r>
          </a:p>
          <a:p>
            <a:pPr defTabSz="914400"/>
            <a:r>
              <a:rPr lang="en-US" sz="1200" dirty="0">
                <a:solidFill>
                  <a:srgbClr val="0C0C0C"/>
                </a:solidFill>
                <a:latin typeface="Arial"/>
              </a:rPr>
              <a:t>    static </a:t>
            </a:r>
            <a:r>
              <a:rPr lang="en-US" sz="1200" dirty="0" err="1">
                <a:solidFill>
                  <a:srgbClr val="0C0C0C"/>
                </a:solidFill>
                <a:latin typeface="Arial"/>
              </a:rPr>
              <a:t>int</a:t>
            </a:r>
            <a:r>
              <a:rPr lang="en-US" sz="1200" dirty="0">
                <a:solidFill>
                  <a:srgbClr val="0C0C0C"/>
                </a:solidFill>
                <a:latin typeface="Arial"/>
              </a:rPr>
              <a:t> </a:t>
            </a:r>
            <a:r>
              <a:rPr lang="en-US" sz="1200" dirty="0" err="1">
                <a:solidFill>
                  <a:srgbClr val="0C0C0C"/>
                </a:solidFill>
                <a:latin typeface="Arial"/>
              </a:rPr>
              <a:t>acc</a:t>
            </a:r>
            <a:r>
              <a:rPr lang="en-US" sz="1200" dirty="0">
                <a:solidFill>
                  <a:srgbClr val="0C0C0C"/>
                </a:solidFill>
                <a:latin typeface="Arial"/>
              </a:rPr>
              <a:t> = 0;</a:t>
            </a:r>
          </a:p>
          <a:p>
            <a:pPr defTabSz="914400"/>
            <a:r>
              <a:rPr lang="en-US" sz="1200" dirty="0">
                <a:solidFill>
                  <a:srgbClr val="0C0C0C"/>
                </a:solidFill>
                <a:latin typeface="Arial"/>
              </a:rPr>
              <a:t>    </a:t>
            </a:r>
            <a:r>
              <a:rPr lang="en-US" sz="1200" dirty="0" err="1">
                <a:solidFill>
                  <a:srgbClr val="0C0C0C"/>
                </a:solidFill>
                <a:latin typeface="Arial"/>
              </a:rPr>
              <a:t>int</a:t>
            </a:r>
            <a:r>
              <a:rPr lang="en-US" sz="1200" dirty="0">
                <a:solidFill>
                  <a:srgbClr val="0C0C0C"/>
                </a:solidFill>
                <a:latin typeface="Arial"/>
              </a:rPr>
              <a:t> i;</a:t>
            </a:r>
          </a:p>
          <a:p>
            <a:pPr defTabSz="914400"/>
            <a:r>
              <a:rPr lang="en-US" sz="1200" dirty="0">
                <a:solidFill>
                  <a:srgbClr val="0C0C0C"/>
                </a:solidFill>
                <a:latin typeface="Arial"/>
              </a:rPr>
              <a:t>    for (i=0;i&lt;4;i++) {</a:t>
            </a:r>
          </a:p>
          <a:p>
            <a:pPr defTabSz="914400"/>
            <a:r>
              <a:rPr lang="en-US" sz="1200" dirty="0">
                <a:solidFill>
                  <a:srgbClr val="0C0C0C"/>
                </a:solidFill>
                <a:latin typeface="Arial"/>
              </a:rPr>
              <a:t>          </a:t>
            </a:r>
            <a:r>
              <a:rPr lang="en-US" sz="1200" dirty="0" err="1">
                <a:solidFill>
                  <a:srgbClr val="0C0C0C"/>
                </a:solidFill>
                <a:latin typeface="Arial"/>
              </a:rPr>
              <a:t>acc</a:t>
            </a:r>
            <a:r>
              <a:rPr lang="en-US" sz="1200" dirty="0">
                <a:solidFill>
                  <a:srgbClr val="0C0C0C"/>
                </a:solidFill>
                <a:latin typeface="Arial"/>
              </a:rPr>
              <a:t> += d[i+1];</a:t>
            </a:r>
          </a:p>
          <a:p>
            <a:pPr defTabSz="914400"/>
            <a:r>
              <a:rPr lang="en-US" sz="1200" dirty="0">
                <a:solidFill>
                  <a:srgbClr val="0C0C0C"/>
                </a:solidFill>
                <a:latin typeface="Arial"/>
              </a:rPr>
              <a:t>          d[i] = </a:t>
            </a:r>
            <a:r>
              <a:rPr lang="en-US" sz="1200" dirty="0" err="1">
                <a:solidFill>
                  <a:srgbClr val="0C0C0C"/>
                </a:solidFill>
                <a:latin typeface="Arial"/>
              </a:rPr>
              <a:t>acc</a:t>
            </a:r>
            <a:r>
              <a:rPr lang="en-US" sz="1200" dirty="0">
                <a:solidFill>
                  <a:srgbClr val="0C0C0C"/>
                </a:solidFill>
                <a:latin typeface="Arial"/>
              </a:rPr>
              <a:t>;</a:t>
            </a:r>
          </a:p>
          <a:p>
            <a:pPr defTabSz="914400"/>
            <a:r>
              <a:rPr lang="en-US" sz="1200" dirty="0">
                <a:solidFill>
                  <a:srgbClr val="0C0C0C"/>
                </a:solidFill>
                <a:latin typeface="Arial"/>
              </a:rPr>
              <a:t>     }</a:t>
            </a:r>
          </a:p>
          <a:p>
            <a:pPr defTabSz="914400"/>
            <a:r>
              <a:rPr lang="en-US" sz="1200" dirty="0">
                <a:solidFill>
                  <a:srgbClr val="0C0C0C"/>
                </a:solidFill>
                <a:latin typeface="Arial"/>
              </a:rPr>
              <a:t>}</a:t>
            </a:r>
          </a:p>
        </p:txBody>
      </p:sp>
      <p:pic>
        <p:nvPicPr>
          <p:cNvPr id="13" name="Picture 12" descr="AESL_Port_Level_IO_BusWrite_stall.PNG">
            <a:extLst>
              <a:ext uri="{FF2B5EF4-FFF2-40B4-BE49-F238E27FC236}">
                <a16:creationId xmlns:a16="http://schemas.microsoft.com/office/drawing/2014/main" id="{7396AF7D-0117-47DA-8885-4590FF9660C0}"/>
              </a:ext>
            </a:extLst>
          </p:cNvPr>
          <p:cNvPicPr>
            <a:picLocks noChangeAspect="1"/>
          </p:cNvPicPr>
          <p:nvPr/>
        </p:nvPicPr>
        <p:blipFill>
          <a:blip r:embed="rId2"/>
          <a:stretch>
            <a:fillRect/>
          </a:stretch>
        </p:blipFill>
        <p:spPr>
          <a:xfrm>
            <a:off x="464736" y="1739180"/>
            <a:ext cx="8373673" cy="3994120"/>
          </a:xfrm>
          <a:prstGeom prst="rect">
            <a:avLst/>
          </a:prstGeom>
        </p:spPr>
      </p:pic>
      <p:sp>
        <p:nvSpPr>
          <p:cNvPr id="15" name="Content Placeholder 2">
            <a:extLst>
              <a:ext uri="{FF2B5EF4-FFF2-40B4-BE49-F238E27FC236}">
                <a16:creationId xmlns:a16="http://schemas.microsoft.com/office/drawing/2014/main" id="{ABD96B7F-C647-46F5-9D1D-1F66E3DC2F53}"/>
              </a:ext>
            </a:extLst>
          </p:cNvPr>
          <p:cNvSpPr txBox="1">
            <a:spLocks/>
          </p:cNvSpPr>
          <p:nvPr/>
        </p:nvSpPr>
        <p:spPr bwMode="auto">
          <a:xfrm>
            <a:off x="7427029" y="1777586"/>
            <a:ext cx="4249047" cy="4206240"/>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9144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After start, idle goes low and the RTL operates </a:t>
            </a:r>
            <a:r>
              <a:rPr lang="en-US" sz="1400" i="1" u="sng" kern="0" dirty="0">
                <a:solidFill>
                  <a:srgbClr val="000000"/>
                </a:solidFill>
                <a:latin typeface="Arial"/>
                <a:ea typeface="ＭＳ Ｐゴシック" pitchFamily="24" charset="-128"/>
                <a:cs typeface="ＭＳ Ｐゴシック" pitchFamily="24" charset="-128"/>
              </a:rPr>
              <a:t>until a write is required</a:t>
            </a: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When a write is required, data and address are applied</a:t>
            </a:r>
          </a:p>
          <a:p>
            <a:pPr marL="342900" indent="-342900" defTabSz="9144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RTL will stall (wait) until the </a:t>
            </a:r>
            <a:r>
              <a:rPr lang="en-US" sz="1400" kern="0" dirty="0" err="1">
                <a:solidFill>
                  <a:srgbClr val="000000"/>
                </a:solidFill>
                <a:latin typeface="Arial"/>
                <a:ea typeface="ＭＳ Ｐゴシック" pitchFamily="24" charset="-128"/>
                <a:cs typeface="ＭＳ Ｐゴシック" pitchFamily="24" charset="-128"/>
              </a:rPr>
              <a:t>full_n</a:t>
            </a:r>
            <a:r>
              <a:rPr lang="en-US" sz="1400" kern="0" dirty="0">
                <a:solidFill>
                  <a:srgbClr val="000000"/>
                </a:solidFill>
                <a:latin typeface="Arial"/>
                <a:ea typeface="ＭＳ Ｐゴシック" pitchFamily="24" charset="-128"/>
                <a:cs typeface="ＭＳ Ｐゴシック" pitchFamily="24" charset="-128"/>
              </a:rPr>
              <a:t> is asserted high to indicate space is available</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As soon as data is available, </a:t>
            </a:r>
            <a:r>
              <a:rPr lang="en-US" sz="1400" kern="0" dirty="0" err="1">
                <a:solidFill>
                  <a:srgbClr val="000000"/>
                </a:solidFill>
                <a:latin typeface="Arial"/>
                <a:ea typeface="ＭＳ Ｐゴシック" pitchFamily="24" charset="-128"/>
                <a:cs typeface="ＭＳ Ｐゴシック" pitchFamily="24" charset="-128"/>
              </a:rPr>
              <a:t>rsp_write</a:t>
            </a:r>
            <a:r>
              <a:rPr lang="en-US" sz="1400" kern="0" dirty="0">
                <a:solidFill>
                  <a:srgbClr val="000000"/>
                </a:solidFill>
                <a:latin typeface="Arial"/>
                <a:ea typeface="ＭＳ Ｐゴシック" pitchFamily="24" charset="-128"/>
                <a:cs typeface="ＭＳ Ｐゴシック" pitchFamily="24" charset="-128"/>
              </a:rPr>
              <a:t> and </a:t>
            </a:r>
            <a:r>
              <a:rPr lang="en-US" sz="1400" kern="0" dirty="0" err="1">
                <a:solidFill>
                  <a:srgbClr val="000000"/>
                </a:solidFill>
                <a:latin typeface="Arial"/>
                <a:ea typeface="ＭＳ Ｐゴシック" pitchFamily="24" charset="-128"/>
                <a:cs typeface="ＭＳ Ｐゴシック" pitchFamily="24" charset="-128"/>
              </a:rPr>
              <a:t>req</a:t>
            </a:r>
            <a:r>
              <a:rPr lang="en-US" sz="1400" kern="0" dirty="0">
                <a:solidFill>
                  <a:srgbClr val="000000"/>
                </a:solidFill>
                <a:latin typeface="Arial"/>
                <a:ea typeface="ＭＳ Ｐゴシック" pitchFamily="24" charset="-128"/>
                <a:cs typeface="ＭＳ Ｐゴシック" pitchFamily="24" charset="-128"/>
              </a:rPr>
              <a:t>-din will go high</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 </a:t>
            </a:r>
            <a:r>
              <a:rPr lang="en-US" sz="1400" kern="0" dirty="0" err="1">
                <a:solidFill>
                  <a:srgbClr val="000000"/>
                </a:solidFill>
                <a:latin typeface="Arial"/>
                <a:ea typeface="ＭＳ Ｐゴシック" pitchFamily="24" charset="-128"/>
                <a:cs typeface="ＭＳ Ｐゴシック" pitchFamily="24" charset="-128"/>
              </a:rPr>
              <a:t>req_write</a:t>
            </a:r>
            <a:r>
              <a:rPr lang="en-US" sz="1400" kern="0" dirty="0">
                <a:solidFill>
                  <a:srgbClr val="000000"/>
                </a:solidFill>
                <a:latin typeface="Arial"/>
                <a:ea typeface="ＭＳ Ｐゴシック" pitchFamily="24" charset="-128"/>
                <a:cs typeface="ＭＳ Ｐゴシック" pitchFamily="24" charset="-128"/>
              </a:rPr>
              <a:t> high with </a:t>
            </a:r>
            <a:r>
              <a:rPr lang="en-US" sz="1400" kern="0" dirty="0" err="1">
                <a:solidFill>
                  <a:srgbClr val="000000"/>
                </a:solidFill>
                <a:latin typeface="Arial"/>
                <a:ea typeface="ＭＳ Ｐゴシック" pitchFamily="24" charset="-128"/>
                <a:cs typeface="ＭＳ Ｐゴシック" pitchFamily="24" charset="-128"/>
              </a:rPr>
              <a:t>req_din</a:t>
            </a:r>
            <a:r>
              <a:rPr lang="en-US" sz="1400" kern="0" dirty="0">
                <a:solidFill>
                  <a:srgbClr val="000000"/>
                </a:solidFill>
                <a:latin typeface="Arial"/>
                <a:ea typeface="ＭＳ Ｐゴシック" pitchFamily="24" charset="-128"/>
                <a:cs typeface="ＭＳ Ｐゴシック" pitchFamily="24" charset="-128"/>
              </a:rPr>
              <a:t> high indicates a write request</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There is no acknowledge for writes in this </a:t>
            </a:r>
            <a:r>
              <a:rPr lang="en-US" sz="1400" kern="0" dirty="0" err="1">
                <a:solidFill>
                  <a:srgbClr val="000000"/>
                </a:solidFill>
                <a:latin typeface="Arial"/>
                <a:ea typeface="ＭＳ Ｐゴシック" pitchFamily="24" charset="-128"/>
                <a:cs typeface="ＭＳ Ｐゴシック" pitchFamily="24" charset="-128"/>
              </a:rPr>
              <a:t>interace</a:t>
            </a: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Write will occur when required, so long as data is available (</a:t>
            </a:r>
            <a:r>
              <a:rPr lang="en-US" sz="1400" kern="0" dirty="0" err="1">
                <a:solidFill>
                  <a:srgbClr val="000000"/>
                </a:solidFill>
                <a:latin typeface="Arial"/>
                <a:ea typeface="ＭＳ Ｐゴシック" pitchFamily="24" charset="-128"/>
                <a:cs typeface="ＭＳ Ｐゴシック" pitchFamily="24" charset="-128"/>
              </a:rPr>
              <a:t>full_n</a:t>
            </a:r>
            <a:r>
              <a:rPr lang="en-US" sz="1400" kern="0" dirty="0">
                <a:solidFill>
                  <a:srgbClr val="000000"/>
                </a:solidFill>
                <a:latin typeface="Arial"/>
                <a:ea typeface="ＭＳ Ｐゴシック" pitchFamily="24" charset="-128"/>
                <a:cs typeface="ＭＳ Ｐゴシック" pitchFamily="24" charset="-128"/>
              </a:rPr>
              <a:t> is high)</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F75681-4169-4ADF-B3FC-E41C28A0BA67}"/>
              </a:ext>
            </a:extLst>
          </p:cNvPr>
          <p:cNvSpPr/>
          <p:nvPr/>
        </p:nvSpPr>
        <p:spPr>
          <a:xfrm>
            <a:off x="259962" y="1393535"/>
            <a:ext cx="10801793"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2" name="Title 1"/>
          <p:cNvSpPr>
            <a:spLocks noGrp="1"/>
          </p:cNvSpPr>
          <p:nvPr>
            <p:ph type="title"/>
          </p:nvPr>
        </p:nvSpPr>
        <p:spPr/>
        <p:txBody>
          <a:bodyPr/>
          <a:lstStyle/>
          <a:p>
            <a:r>
              <a:rPr lang="en-US" strike="sngStrike" dirty="0"/>
              <a:t>Bus IO Protocol (Burst, Read)</a:t>
            </a:r>
          </a:p>
        </p:txBody>
      </p:sp>
      <p:sp>
        <p:nvSpPr>
          <p:cNvPr id="3" name="Slide Number Placeholder 2"/>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75</a:t>
            </a:fld>
            <a:endParaRPr lang="en-US" dirty="0">
              <a:solidFill>
                <a:srgbClr val="0C0C0C">
                  <a:tint val="75000"/>
                </a:srgbClr>
              </a:solidFill>
              <a:latin typeface="Arial"/>
            </a:endParaRPr>
          </a:p>
        </p:txBody>
      </p:sp>
      <p:sp>
        <p:nvSpPr>
          <p:cNvPr id="14" name="Rectangle 13"/>
          <p:cNvSpPr/>
          <p:nvPr/>
        </p:nvSpPr>
        <p:spPr>
          <a:xfrm>
            <a:off x="9100320" y="549482"/>
            <a:ext cx="2616452" cy="1938992"/>
          </a:xfrm>
          <a:prstGeom prst="rect">
            <a:avLst/>
          </a:prstGeom>
          <a:solidFill>
            <a:schemeClr val="bg1"/>
          </a:solidFill>
        </p:spPr>
        <p:txBody>
          <a:bodyPr wrap="square">
            <a:spAutoFit/>
          </a:bodyPr>
          <a:lstStyle/>
          <a:p>
            <a:pPr defTabSz="914400"/>
            <a:r>
              <a:rPr lang="en-US" sz="1200" dirty="0">
                <a:solidFill>
                  <a:srgbClr val="0C0C0C"/>
                </a:solidFill>
                <a:latin typeface="Arial"/>
              </a:rPr>
              <a:t>void foo (</a:t>
            </a:r>
            <a:r>
              <a:rPr lang="en-US" sz="1200" dirty="0" err="1">
                <a:solidFill>
                  <a:srgbClr val="0C0C0C"/>
                </a:solidFill>
                <a:latin typeface="Arial"/>
              </a:rPr>
              <a:t>int</a:t>
            </a:r>
            <a:r>
              <a:rPr lang="en-US" sz="1200" dirty="0">
                <a:solidFill>
                  <a:srgbClr val="0C0C0C"/>
                </a:solidFill>
                <a:latin typeface="Arial"/>
              </a:rPr>
              <a:t> *d) {</a:t>
            </a:r>
          </a:p>
          <a:p>
            <a:pPr defTabSz="914400"/>
            <a:r>
              <a:rPr lang="en-US" sz="1200" dirty="0">
                <a:solidFill>
                  <a:srgbClr val="0C0C0C"/>
                </a:solidFill>
                <a:latin typeface="Arial"/>
              </a:rPr>
              <a:t>    </a:t>
            </a:r>
            <a:r>
              <a:rPr lang="en-US" sz="1200" dirty="0" err="1">
                <a:solidFill>
                  <a:srgbClr val="0C0C0C"/>
                </a:solidFill>
                <a:latin typeface="Arial"/>
              </a:rPr>
              <a:t>int</a:t>
            </a:r>
            <a:r>
              <a:rPr lang="en-US" sz="1200" dirty="0">
                <a:solidFill>
                  <a:srgbClr val="0C0C0C"/>
                </a:solidFill>
                <a:latin typeface="Arial"/>
              </a:rPr>
              <a:t> buf1[4], buf2[4];</a:t>
            </a:r>
          </a:p>
          <a:p>
            <a:pPr defTabSz="914400"/>
            <a:r>
              <a:rPr lang="en-US" sz="1200" dirty="0">
                <a:solidFill>
                  <a:srgbClr val="0C0C0C"/>
                </a:solidFill>
                <a:latin typeface="Arial"/>
              </a:rPr>
              <a:t>    </a:t>
            </a:r>
            <a:r>
              <a:rPr lang="en-US" sz="1200" dirty="0" err="1">
                <a:solidFill>
                  <a:srgbClr val="0C0C0C"/>
                </a:solidFill>
                <a:latin typeface="Arial"/>
              </a:rPr>
              <a:t>int</a:t>
            </a:r>
            <a:r>
              <a:rPr lang="en-US" sz="1200" dirty="0">
                <a:solidFill>
                  <a:srgbClr val="0C0C0C"/>
                </a:solidFill>
                <a:latin typeface="Arial"/>
              </a:rPr>
              <a:t> i;</a:t>
            </a:r>
          </a:p>
          <a:p>
            <a:pPr defTabSz="914400"/>
            <a:r>
              <a:rPr lang="en-US" sz="1200" dirty="0">
                <a:solidFill>
                  <a:srgbClr val="0C0C0C"/>
                </a:solidFill>
                <a:latin typeface="Arial"/>
              </a:rPr>
              <a:t>    </a:t>
            </a:r>
            <a:r>
              <a:rPr lang="en-US" sz="1200" b="1" dirty="0" err="1">
                <a:solidFill>
                  <a:srgbClr val="0C0C0C"/>
                </a:solidFill>
                <a:latin typeface="Arial"/>
              </a:rPr>
              <a:t>memcpy</a:t>
            </a:r>
            <a:r>
              <a:rPr lang="en-US" sz="1200" b="1" dirty="0">
                <a:solidFill>
                  <a:srgbClr val="0C0C0C"/>
                </a:solidFill>
                <a:latin typeface="Arial"/>
              </a:rPr>
              <a:t>(buf1,d,4*</a:t>
            </a:r>
            <a:r>
              <a:rPr lang="en-US" sz="1200" b="1" dirty="0" err="1">
                <a:solidFill>
                  <a:srgbClr val="0C0C0C"/>
                </a:solidFill>
                <a:latin typeface="Arial"/>
              </a:rPr>
              <a:t>sizeof</a:t>
            </a:r>
            <a:r>
              <a:rPr lang="en-US" sz="1200" b="1" dirty="0">
                <a:solidFill>
                  <a:srgbClr val="0C0C0C"/>
                </a:solidFill>
                <a:latin typeface="Arial"/>
              </a:rPr>
              <a:t>(</a:t>
            </a:r>
            <a:r>
              <a:rPr lang="en-US" sz="1200" b="1" dirty="0" err="1">
                <a:solidFill>
                  <a:srgbClr val="0C0C0C"/>
                </a:solidFill>
                <a:latin typeface="Arial"/>
              </a:rPr>
              <a:t>int</a:t>
            </a:r>
            <a:r>
              <a:rPr lang="en-US" sz="1200" b="1" dirty="0">
                <a:solidFill>
                  <a:srgbClr val="0C0C0C"/>
                </a:solidFill>
                <a:latin typeface="Arial"/>
              </a:rPr>
              <a:t>));</a:t>
            </a:r>
          </a:p>
          <a:p>
            <a:pPr defTabSz="914400"/>
            <a:endParaRPr lang="en-US" sz="1200" dirty="0">
              <a:solidFill>
                <a:srgbClr val="0C0C0C"/>
              </a:solidFill>
              <a:latin typeface="Arial"/>
            </a:endParaRPr>
          </a:p>
          <a:p>
            <a:pPr defTabSz="914400"/>
            <a:r>
              <a:rPr lang="en-US" sz="1200" dirty="0">
                <a:solidFill>
                  <a:srgbClr val="0C0C0C"/>
                </a:solidFill>
                <a:latin typeface="Arial"/>
              </a:rPr>
              <a:t>    for (i=0;i&lt;4;i++) {</a:t>
            </a:r>
          </a:p>
          <a:p>
            <a:pPr defTabSz="914400"/>
            <a:r>
              <a:rPr lang="en-US" sz="1200" dirty="0">
                <a:solidFill>
                  <a:srgbClr val="0C0C0C"/>
                </a:solidFill>
                <a:latin typeface="Arial"/>
              </a:rPr>
              <a:t>           buf2[i] = buf1[3-i];</a:t>
            </a:r>
          </a:p>
          <a:p>
            <a:pPr defTabSz="914400"/>
            <a:r>
              <a:rPr lang="en-US" sz="1200" dirty="0">
                <a:solidFill>
                  <a:srgbClr val="0C0C0C"/>
                </a:solidFill>
                <a:latin typeface="Arial"/>
              </a:rPr>
              <a:t>     }</a:t>
            </a:r>
          </a:p>
          <a:p>
            <a:pPr defTabSz="914400"/>
            <a:r>
              <a:rPr lang="en-US" sz="1200" dirty="0">
                <a:solidFill>
                  <a:srgbClr val="0C0C0C"/>
                </a:solidFill>
                <a:latin typeface="Arial"/>
              </a:rPr>
              <a:t>     </a:t>
            </a:r>
            <a:r>
              <a:rPr lang="en-US" sz="1200" dirty="0" err="1">
                <a:solidFill>
                  <a:srgbClr val="0C0C0C"/>
                </a:solidFill>
                <a:latin typeface="Arial"/>
              </a:rPr>
              <a:t>memcpy</a:t>
            </a:r>
            <a:r>
              <a:rPr lang="en-US" sz="1200" dirty="0">
                <a:solidFill>
                  <a:srgbClr val="0C0C0C"/>
                </a:solidFill>
                <a:latin typeface="Arial"/>
              </a:rPr>
              <a:t>(d,buf2,4*</a:t>
            </a:r>
            <a:r>
              <a:rPr lang="en-US" sz="1200" dirty="0" err="1">
                <a:solidFill>
                  <a:srgbClr val="0C0C0C"/>
                </a:solidFill>
                <a:latin typeface="Arial"/>
              </a:rPr>
              <a:t>sizeof</a:t>
            </a:r>
            <a:r>
              <a:rPr lang="en-US" sz="1200" dirty="0">
                <a:solidFill>
                  <a:srgbClr val="0C0C0C"/>
                </a:solidFill>
                <a:latin typeface="Arial"/>
              </a:rPr>
              <a:t>(</a:t>
            </a:r>
            <a:r>
              <a:rPr lang="en-US" sz="1200" dirty="0" err="1">
                <a:solidFill>
                  <a:srgbClr val="0C0C0C"/>
                </a:solidFill>
                <a:latin typeface="Arial"/>
              </a:rPr>
              <a:t>int</a:t>
            </a:r>
            <a:r>
              <a:rPr lang="en-US" sz="1200" dirty="0">
                <a:solidFill>
                  <a:srgbClr val="0C0C0C"/>
                </a:solidFill>
                <a:latin typeface="Arial"/>
              </a:rPr>
              <a:t>));</a:t>
            </a:r>
          </a:p>
          <a:p>
            <a:pPr defTabSz="914400"/>
            <a:r>
              <a:rPr lang="en-US" sz="1200" dirty="0">
                <a:solidFill>
                  <a:srgbClr val="0C0C0C"/>
                </a:solidFill>
                <a:latin typeface="Arial"/>
              </a:rPr>
              <a:t>}</a:t>
            </a:r>
          </a:p>
        </p:txBody>
      </p:sp>
      <p:pic>
        <p:nvPicPr>
          <p:cNvPr id="13" name="Picture 12" descr="AESL_Port_Level_IO_BusReadBurst_stall.PNG">
            <a:extLst>
              <a:ext uri="{FF2B5EF4-FFF2-40B4-BE49-F238E27FC236}">
                <a16:creationId xmlns:a16="http://schemas.microsoft.com/office/drawing/2014/main" id="{91B99890-E801-4077-BD62-8C0C6EC92CE4}"/>
              </a:ext>
            </a:extLst>
          </p:cNvPr>
          <p:cNvPicPr>
            <a:picLocks noChangeAspect="1"/>
          </p:cNvPicPr>
          <p:nvPr/>
        </p:nvPicPr>
        <p:blipFill>
          <a:blip r:embed="rId2"/>
          <a:stretch>
            <a:fillRect/>
          </a:stretch>
        </p:blipFill>
        <p:spPr>
          <a:xfrm>
            <a:off x="362349" y="1739182"/>
            <a:ext cx="8328563" cy="4032525"/>
          </a:xfrm>
          <a:prstGeom prst="rect">
            <a:avLst/>
          </a:prstGeom>
        </p:spPr>
      </p:pic>
      <p:sp>
        <p:nvSpPr>
          <p:cNvPr id="15" name="Content Placeholder 2">
            <a:extLst>
              <a:ext uri="{FF2B5EF4-FFF2-40B4-BE49-F238E27FC236}">
                <a16:creationId xmlns:a16="http://schemas.microsoft.com/office/drawing/2014/main" id="{69598984-514E-4E8B-9F4B-AAAB1AA73506}"/>
              </a:ext>
            </a:extLst>
          </p:cNvPr>
          <p:cNvSpPr txBox="1">
            <a:spLocks/>
          </p:cNvSpPr>
          <p:nvPr/>
        </p:nvSpPr>
        <p:spPr bwMode="auto">
          <a:xfrm>
            <a:off x="7631802" y="2507280"/>
            <a:ext cx="4249047" cy="2726754"/>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9144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Similar to a Standard Mode</a:t>
            </a:r>
          </a:p>
          <a:p>
            <a:pPr marL="342900" indent="-342900" defTabSz="9144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This example uses a burst=4</a:t>
            </a:r>
          </a:p>
          <a:p>
            <a:pPr marL="342900" indent="-342900" defTabSz="914400" fontAlgn="base">
              <a:spcBef>
                <a:spcPct val="20000"/>
              </a:spcBef>
              <a:spcAft>
                <a:spcPct val="0"/>
              </a:spcAft>
              <a:buFont typeface="Arial" charset="0"/>
              <a:buChar char="•"/>
              <a:defRPr/>
            </a:pPr>
            <a:endParaRPr lang="en-US" sz="1400" i="1"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base address is zero</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burst size is placed on port size</a:t>
            </a:r>
          </a:p>
          <a:p>
            <a:pPr marL="342900" indent="-342900" defTabSz="9144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All reads are done consecutively</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a:t>
            </a:r>
            <a:r>
              <a:rPr lang="en-US" sz="1400" kern="0" dirty="0" err="1">
                <a:solidFill>
                  <a:srgbClr val="000000"/>
                </a:solidFill>
                <a:latin typeface="Arial"/>
                <a:ea typeface="ＭＳ Ｐゴシック" pitchFamily="24" charset="-128"/>
                <a:cs typeface="ＭＳ Ｐゴシック" pitchFamily="24" charset="-128"/>
              </a:rPr>
              <a:t>empty_n</a:t>
            </a:r>
            <a:r>
              <a:rPr lang="en-US" sz="1400" kern="0" dirty="0">
                <a:solidFill>
                  <a:srgbClr val="000000"/>
                </a:solidFill>
                <a:latin typeface="Arial"/>
                <a:ea typeface="ＭＳ Ｐゴシック" pitchFamily="24" charset="-128"/>
                <a:cs typeface="ＭＳ Ｐゴシック" pitchFamily="24" charset="-128"/>
              </a:rPr>
              <a:t> signal will stall the RTL until data is available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6ED8B2-9D90-48AC-847E-B32FA67DF8F8}"/>
              </a:ext>
            </a:extLst>
          </p:cNvPr>
          <p:cNvSpPr/>
          <p:nvPr/>
        </p:nvSpPr>
        <p:spPr>
          <a:xfrm>
            <a:off x="259962" y="1393535"/>
            <a:ext cx="10801793"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2" name="Title 1"/>
          <p:cNvSpPr>
            <a:spLocks noGrp="1"/>
          </p:cNvSpPr>
          <p:nvPr>
            <p:ph type="title"/>
          </p:nvPr>
        </p:nvSpPr>
        <p:spPr/>
        <p:txBody>
          <a:bodyPr/>
          <a:lstStyle/>
          <a:p>
            <a:r>
              <a:rPr lang="en-US" strike="sngStrike" dirty="0"/>
              <a:t>Bus IO Protocol (Burst, Write)</a:t>
            </a:r>
          </a:p>
        </p:txBody>
      </p:sp>
      <p:sp>
        <p:nvSpPr>
          <p:cNvPr id="3" name="Slide Number Placeholder 2"/>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76</a:t>
            </a:fld>
            <a:endParaRPr lang="en-US" dirty="0">
              <a:solidFill>
                <a:srgbClr val="0C0C0C">
                  <a:tint val="75000"/>
                </a:srgbClr>
              </a:solidFill>
              <a:latin typeface="Arial"/>
            </a:endParaRPr>
          </a:p>
        </p:txBody>
      </p:sp>
      <p:sp>
        <p:nvSpPr>
          <p:cNvPr id="10"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76</a:t>
            </a:fld>
            <a:endParaRPr lang="en-US" sz="1000" dirty="0">
              <a:solidFill>
                <a:srgbClr val="FFFFFF"/>
              </a:solidFill>
              <a:latin typeface="Arial" charset="0"/>
              <a:ea typeface="ＭＳ Ｐゴシック" pitchFamily="34" charset="-128"/>
              <a:cs typeface="Arial" charset="0"/>
            </a:endParaRPr>
          </a:p>
        </p:txBody>
      </p:sp>
      <p:sp>
        <p:nvSpPr>
          <p:cNvPr id="9" name="Rectangle 8"/>
          <p:cNvSpPr/>
          <p:nvPr/>
        </p:nvSpPr>
        <p:spPr>
          <a:xfrm>
            <a:off x="9100320" y="549482"/>
            <a:ext cx="2616452" cy="1938992"/>
          </a:xfrm>
          <a:prstGeom prst="rect">
            <a:avLst/>
          </a:prstGeom>
          <a:solidFill>
            <a:schemeClr val="bg1"/>
          </a:solidFill>
        </p:spPr>
        <p:txBody>
          <a:bodyPr wrap="square">
            <a:spAutoFit/>
          </a:bodyPr>
          <a:lstStyle/>
          <a:p>
            <a:pPr defTabSz="914400"/>
            <a:r>
              <a:rPr lang="en-US" sz="1200" dirty="0">
                <a:solidFill>
                  <a:srgbClr val="0C0C0C"/>
                </a:solidFill>
                <a:latin typeface="Arial"/>
              </a:rPr>
              <a:t>void foo (</a:t>
            </a:r>
            <a:r>
              <a:rPr lang="en-US" sz="1200" dirty="0" err="1">
                <a:solidFill>
                  <a:srgbClr val="0C0C0C"/>
                </a:solidFill>
                <a:latin typeface="Arial"/>
              </a:rPr>
              <a:t>int</a:t>
            </a:r>
            <a:r>
              <a:rPr lang="en-US" sz="1200" dirty="0">
                <a:solidFill>
                  <a:srgbClr val="0C0C0C"/>
                </a:solidFill>
                <a:latin typeface="Arial"/>
              </a:rPr>
              <a:t> *d) {</a:t>
            </a:r>
          </a:p>
          <a:p>
            <a:pPr defTabSz="914400"/>
            <a:r>
              <a:rPr lang="en-US" sz="1200" dirty="0">
                <a:solidFill>
                  <a:srgbClr val="0C0C0C"/>
                </a:solidFill>
                <a:latin typeface="Arial"/>
              </a:rPr>
              <a:t>    </a:t>
            </a:r>
            <a:r>
              <a:rPr lang="en-US" sz="1200" dirty="0" err="1">
                <a:solidFill>
                  <a:srgbClr val="0C0C0C"/>
                </a:solidFill>
                <a:latin typeface="Arial"/>
              </a:rPr>
              <a:t>int</a:t>
            </a:r>
            <a:r>
              <a:rPr lang="en-US" sz="1200" dirty="0">
                <a:solidFill>
                  <a:srgbClr val="0C0C0C"/>
                </a:solidFill>
                <a:latin typeface="Arial"/>
              </a:rPr>
              <a:t> buf1[4], buf2[4];</a:t>
            </a:r>
          </a:p>
          <a:p>
            <a:pPr defTabSz="914400"/>
            <a:r>
              <a:rPr lang="en-US" sz="1200" dirty="0">
                <a:solidFill>
                  <a:srgbClr val="0C0C0C"/>
                </a:solidFill>
                <a:latin typeface="Arial"/>
              </a:rPr>
              <a:t>    </a:t>
            </a:r>
            <a:r>
              <a:rPr lang="en-US" sz="1200" dirty="0" err="1">
                <a:solidFill>
                  <a:srgbClr val="0C0C0C"/>
                </a:solidFill>
                <a:latin typeface="Arial"/>
              </a:rPr>
              <a:t>int</a:t>
            </a:r>
            <a:r>
              <a:rPr lang="en-US" sz="1200" dirty="0">
                <a:solidFill>
                  <a:srgbClr val="0C0C0C"/>
                </a:solidFill>
                <a:latin typeface="Arial"/>
              </a:rPr>
              <a:t> i;</a:t>
            </a:r>
          </a:p>
          <a:p>
            <a:pPr defTabSz="914400"/>
            <a:r>
              <a:rPr lang="en-US" sz="1200" dirty="0">
                <a:solidFill>
                  <a:srgbClr val="0C0C0C"/>
                </a:solidFill>
                <a:latin typeface="Arial"/>
              </a:rPr>
              <a:t>    </a:t>
            </a:r>
            <a:r>
              <a:rPr lang="en-US" sz="1200" dirty="0" err="1">
                <a:solidFill>
                  <a:srgbClr val="0C0C0C"/>
                </a:solidFill>
                <a:latin typeface="Arial"/>
              </a:rPr>
              <a:t>memcpy</a:t>
            </a:r>
            <a:r>
              <a:rPr lang="en-US" sz="1200" dirty="0">
                <a:solidFill>
                  <a:srgbClr val="0C0C0C"/>
                </a:solidFill>
                <a:latin typeface="Arial"/>
              </a:rPr>
              <a:t>(buf1,d,4*</a:t>
            </a:r>
            <a:r>
              <a:rPr lang="en-US" sz="1200" dirty="0" err="1">
                <a:solidFill>
                  <a:srgbClr val="0C0C0C"/>
                </a:solidFill>
                <a:latin typeface="Arial"/>
              </a:rPr>
              <a:t>sizeof</a:t>
            </a:r>
            <a:r>
              <a:rPr lang="en-US" sz="1200" dirty="0">
                <a:solidFill>
                  <a:srgbClr val="0C0C0C"/>
                </a:solidFill>
                <a:latin typeface="Arial"/>
              </a:rPr>
              <a:t>(</a:t>
            </a:r>
            <a:r>
              <a:rPr lang="en-US" sz="1200" dirty="0" err="1">
                <a:solidFill>
                  <a:srgbClr val="0C0C0C"/>
                </a:solidFill>
                <a:latin typeface="Arial"/>
              </a:rPr>
              <a:t>int</a:t>
            </a:r>
            <a:r>
              <a:rPr lang="en-US" sz="1200" dirty="0">
                <a:solidFill>
                  <a:srgbClr val="0C0C0C"/>
                </a:solidFill>
                <a:latin typeface="Arial"/>
              </a:rPr>
              <a:t>));</a:t>
            </a:r>
          </a:p>
          <a:p>
            <a:pPr defTabSz="914400"/>
            <a:endParaRPr lang="en-US" sz="1200" dirty="0">
              <a:solidFill>
                <a:srgbClr val="0C0C0C"/>
              </a:solidFill>
              <a:latin typeface="Arial"/>
            </a:endParaRPr>
          </a:p>
          <a:p>
            <a:pPr defTabSz="914400"/>
            <a:r>
              <a:rPr lang="en-US" sz="1200" dirty="0">
                <a:solidFill>
                  <a:srgbClr val="0C0C0C"/>
                </a:solidFill>
                <a:latin typeface="Arial"/>
              </a:rPr>
              <a:t>    for (i=0;i&lt;4;i++) {</a:t>
            </a:r>
          </a:p>
          <a:p>
            <a:pPr defTabSz="914400"/>
            <a:r>
              <a:rPr lang="en-US" sz="1200" dirty="0">
                <a:solidFill>
                  <a:srgbClr val="0C0C0C"/>
                </a:solidFill>
                <a:latin typeface="Arial"/>
              </a:rPr>
              <a:t>           buf2[i] = buf1[3-i];</a:t>
            </a:r>
          </a:p>
          <a:p>
            <a:pPr defTabSz="914400"/>
            <a:r>
              <a:rPr lang="en-US" sz="1200" dirty="0">
                <a:solidFill>
                  <a:srgbClr val="0C0C0C"/>
                </a:solidFill>
                <a:latin typeface="Arial"/>
              </a:rPr>
              <a:t>     }</a:t>
            </a:r>
          </a:p>
          <a:p>
            <a:pPr defTabSz="914400"/>
            <a:r>
              <a:rPr lang="en-US" sz="1200" dirty="0">
                <a:solidFill>
                  <a:srgbClr val="0C0C0C"/>
                </a:solidFill>
                <a:latin typeface="Arial"/>
              </a:rPr>
              <a:t>     </a:t>
            </a:r>
            <a:r>
              <a:rPr lang="en-US" sz="1200" b="1" dirty="0" err="1">
                <a:solidFill>
                  <a:srgbClr val="0C0C0C"/>
                </a:solidFill>
                <a:latin typeface="Arial"/>
              </a:rPr>
              <a:t>memcpy</a:t>
            </a:r>
            <a:r>
              <a:rPr lang="en-US" sz="1200" b="1" dirty="0">
                <a:solidFill>
                  <a:srgbClr val="0C0C0C"/>
                </a:solidFill>
                <a:latin typeface="Arial"/>
              </a:rPr>
              <a:t>(d,buf2,4*</a:t>
            </a:r>
            <a:r>
              <a:rPr lang="en-US" sz="1200" b="1" dirty="0" err="1">
                <a:solidFill>
                  <a:srgbClr val="0C0C0C"/>
                </a:solidFill>
                <a:latin typeface="Arial"/>
              </a:rPr>
              <a:t>sizeof</a:t>
            </a:r>
            <a:r>
              <a:rPr lang="en-US" sz="1200" b="1" dirty="0">
                <a:solidFill>
                  <a:srgbClr val="0C0C0C"/>
                </a:solidFill>
                <a:latin typeface="Arial"/>
              </a:rPr>
              <a:t>(</a:t>
            </a:r>
            <a:r>
              <a:rPr lang="en-US" sz="1200" b="1" dirty="0" err="1">
                <a:solidFill>
                  <a:srgbClr val="0C0C0C"/>
                </a:solidFill>
                <a:latin typeface="Arial"/>
              </a:rPr>
              <a:t>int</a:t>
            </a:r>
            <a:r>
              <a:rPr lang="en-US" sz="1200" b="1" dirty="0">
                <a:solidFill>
                  <a:srgbClr val="0C0C0C"/>
                </a:solidFill>
                <a:latin typeface="Arial"/>
              </a:rPr>
              <a:t>));</a:t>
            </a:r>
          </a:p>
          <a:p>
            <a:pPr defTabSz="914400"/>
            <a:r>
              <a:rPr lang="en-US" sz="1200" dirty="0">
                <a:solidFill>
                  <a:srgbClr val="0C0C0C"/>
                </a:solidFill>
                <a:latin typeface="Arial"/>
              </a:rPr>
              <a:t>}</a:t>
            </a:r>
          </a:p>
        </p:txBody>
      </p:sp>
      <p:pic>
        <p:nvPicPr>
          <p:cNvPr id="13" name="Picture 12" descr="AESL_Port_Level_IO_BusWrite_stall.PNG">
            <a:extLst>
              <a:ext uri="{FF2B5EF4-FFF2-40B4-BE49-F238E27FC236}">
                <a16:creationId xmlns:a16="http://schemas.microsoft.com/office/drawing/2014/main" id="{72EF80BD-3FB0-4EB4-A08E-54755BD0AE25}"/>
              </a:ext>
            </a:extLst>
          </p:cNvPr>
          <p:cNvPicPr>
            <a:picLocks noChangeAspect="1"/>
          </p:cNvPicPr>
          <p:nvPr/>
        </p:nvPicPr>
        <p:blipFill>
          <a:blip r:embed="rId2"/>
          <a:stretch>
            <a:fillRect/>
          </a:stretch>
        </p:blipFill>
        <p:spPr>
          <a:xfrm>
            <a:off x="413542" y="1739180"/>
            <a:ext cx="8395705" cy="4057164"/>
          </a:xfrm>
          <a:prstGeom prst="rect">
            <a:avLst/>
          </a:prstGeom>
        </p:spPr>
      </p:pic>
      <p:sp>
        <p:nvSpPr>
          <p:cNvPr id="14" name="Content Placeholder 2">
            <a:extLst>
              <a:ext uri="{FF2B5EF4-FFF2-40B4-BE49-F238E27FC236}">
                <a16:creationId xmlns:a16="http://schemas.microsoft.com/office/drawing/2014/main" id="{0F7D5005-9787-4374-966C-15A3F6CC02D9}"/>
              </a:ext>
            </a:extLst>
          </p:cNvPr>
          <p:cNvSpPr txBox="1">
            <a:spLocks/>
          </p:cNvSpPr>
          <p:nvPr/>
        </p:nvSpPr>
        <p:spPr bwMode="auto">
          <a:xfrm>
            <a:off x="7631802" y="2507280"/>
            <a:ext cx="4249047" cy="2765160"/>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9144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Similar to a Standard Mode</a:t>
            </a:r>
          </a:p>
          <a:p>
            <a:pPr marL="342900" indent="-342900" defTabSz="9144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This example uses a burst=4</a:t>
            </a:r>
          </a:p>
          <a:p>
            <a:pPr marL="342900" indent="-342900" defTabSz="914400" fontAlgn="base">
              <a:spcBef>
                <a:spcPct val="20000"/>
              </a:spcBef>
              <a:spcAft>
                <a:spcPct val="0"/>
              </a:spcAft>
              <a:buFont typeface="Arial" charset="0"/>
              <a:buChar char="•"/>
              <a:defRPr/>
            </a:pPr>
            <a:endParaRPr lang="en-US" sz="1400" i="1"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base address is zero</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burst size is placed on port size</a:t>
            </a:r>
          </a:p>
          <a:p>
            <a:pPr marL="342900" indent="-342900" defTabSz="9144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All writes are done consecutively</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a:t>
            </a:r>
            <a:r>
              <a:rPr lang="en-US" sz="1400" kern="0" dirty="0" err="1">
                <a:solidFill>
                  <a:srgbClr val="000000"/>
                </a:solidFill>
                <a:latin typeface="Arial"/>
                <a:ea typeface="ＭＳ Ｐゴシック" pitchFamily="24" charset="-128"/>
                <a:cs typeface="ＭＳ Ｐゴシック" pitchFamily="24" charset="-128"/>
              </a:rPr>
              <a:t>full_n</a:t>
            </a:r>
            <a:r>
              <a:rPr lang="en-US" sz="1400" kern="0" dirty="0">
                <a:solidFill>
                  <a:srgbClr val="000000"/>
                </a:solidFill>
                <a:latin typeface="Arial"/>
                <a:ea typeface="ＭＳ Ｐゴシック" pitchFamily="24" charset="-128"/>
                <a:cs typeface="ＭＳ Ｐゴシック" pitchFamily="24" charset="-128"/>
              </a:rPr>
              <a:t> signal will stall the RTL until data is available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001A4-AE25-4B92-83B3-3E89AFCD1AF5}"/>
              </a:ext>
            </a:extLst>
          </p:cNvPr>
          <p:cNvSpPr>
            <a:spLocks noGrp="1"/>
          </p:cNvSpPr>
          <p:nvPr>
            <p:ph type="title"/>
          </p:nvPr>
        </p:nvSpPr>
        <p:spPr/>
        <p:txBody>
          <a:bodyPr/>
          <a:lstStyle/>
          <a:p>
            <a:r>
              <a:rPr lang="en-US" altLang="zh-CN" dirty="0"/>
              <a:t>Summary</a:t>
            </a:r>
            <a:endParaRPr lang="zh-CN" altLang="en-US" dirty="0"/>
          </a:p>
        </p:txBody>
      </p:sp>
    </p:spTree>
    <p:extLst>
      <p:ext uri="{BB962C8B-B14F-4D97-AF65-F5344CB8AC3E}">
        <p14:creationId xmlns:p14="http://schemas.microsoft.com/office/powerpoint/2010/main" val="343328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err="1"/>
              <a:t>Vitis</a:t>
            </a:r>
            <a:r>
              <a:rPr lang="en-US" dirty="0"/>
              <a:t> HLS has four types of IO</a:t>
            </a:r>
          </a:p>
          <a:p>
            <a:pPr marL="800100" lvl="1" indent="-342900"/>
            <a:r>
              <a:rPr lang="en-US" dirty="0"/>
              <a:t>Data ports created by the original C function arguments </a:t>
            </a:r>
          </a:p>
          <a:p>
            <a:pPr marL="800100" lvl="1" indent="-342900"/>
            <a:r>
              <a:rPr lang="en-US" dirty="0"/>
              <a:t>IO protocol signals added at the Block-Level</a:t>
            </a:r>
          </a:p>
          <a:p>
            <a:pPr marL="800100" lvl="1" indent="-342900"/>
            <a:r>
              <a:rPr lang="en-US" dirty="0"/>
              <a:t>IO protocol signals added at the Port-Level </a:t>
            </a:r>
          </a:p>
          <a:p>
            <a:pPr marL="800100" lvl="1" indent="-342900"/>
            <a:r>
              <a:rPr lang="en-US" dirty="0"/>
              <a:t>IO protocol signals added externally as IP Interfaces</a:t>
            </a:r>
            <a:r>
              <a:rPr lang="en-US" sz="1600" dirty="0"/>
              <a:t> </a:t>
            </a:r>
          </a:p>
          <a:p>
            <a:r>
              <a:rPr lang="en-US" dirty="0"/>
              <a:t>Block Level protocols provide default handshake</a:t>
            </a:r>
          </a:p>
          <a:p>
            <a:pPr marL="747713" lvl="1" indent="-347663"/>
            <a:r>
              <a:rPr lang="en-US" dirty="0"/>
              <a:t>Block Level handshakes are added to the RTL design</a:t>
            </a:r>
          </a:p>
          <a:p>
            <a:pPr marL="747713" lvl="1" indent="-347663"/>
            <a:r>
              <a:rPr lang="en-US" dirty="0"/>
              <a:t>Enables system level control &amp; sequencing</a:t>
            </a:r>
            <a:endParaRPr lang="en-US" b="0" dirty="0"/>
          </a:p>
          <a:p>
            <a:r>
              <a:rPr lang="en-US" dirty="0"/>
              <a:t>Port Level Protocols provide wide support for all standard IO protocols</a:t>
            </a:r>
          </a:p>
          <a:p>
            <a:pPr lvl="1"/>
            <a:r>
              <a:rPr lang="en-US" dirty="0"/>
              <a:t>The protocol is dependent on the C variable type</a:t>
            </a:r>
          </a:p>
          <a:p>
            <a:endParaRPr lang="en-US" dirty="0"/>
          </a:p>
          <a:p>
            <a:pPr lvl="1"/>
            <a:endParaRPr lang="en-US" dirty="0"/>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78</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79</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lstStyle/>
          <a:p>
            <a:r>
              <a:rPr lang="en-US" dirty="0" err="1">
                <a:highlight>
                  <a:srgbClr val="FFFF00"/>
                </a:highlight>
              </a:rPr>
              <a:t>Vitis</a:t>
            </a:r>
            <a:r>
              <a:rPr lang="en-US" dirty="0"/>
              <a:t> HLS has four types of IO</a:t>
            </a:r>
          </a:p>
          <a:p>
            <a:pPr marL="800100" lvl="1" indent="-342900"/>
            <a:r>
              <a:rPr lang="en-US" dirty="0"/>
              <a:t>Data ports created by the original C function arguments </a:t>
            </a:r>
          </a:p>
          <a:p>
            <a:pPr marL="800100" lvl="1" indent="-342900"/>
            <a:r>
              <a:rPr lang="en-US" dirty="0"/>
              <a:t>IO protocol signals added at the Block-Level</a:t>
            </a:r>
          </a:p>
          <a:p>
            <a:pPr marL="800100" lvl="1" indent="-342900"/>
            <a:r>
              <a:rPr lang="en-US" dirty="0"/>
              <a:t>IO protocol signals added at the Port-Level </a:t>
            </a:r>
          </a:p>
          <a:p>
            <a:pPr marL="800100" lvl="1" indent="-342900"/>
            <a:r>
              <a:rPr lang="en-US" dirty="0"/>
              <a:t>IO protocol signals added externally as IP Interfaces</a:t>
            </a:r>
            <a:r>
              <a:rPr lang="en-US" sz="1600" dirty="0"/>
              <a:t> </a:t>
            </a:r>
          </a:p>
          <a:p>
            <a:r>
              <a:rPr lang="en-US" dirty="0"/>
              <a:t>Block Level protocols provide default handshake</a:t>
            </a:r>
          </a:p>
          <a:p>
            <a:pPr marL="747713" lvl="1" indent="-347663"/>
            <a:r>
              <a:rPr lang="en-US" dirty="0"/>
              <a:t>Block Level handshakes are added to the RTL design</a:t>
            </a:r>
          </a:p>
          <a:p>
            <a:pPr marL="747713" lvl="1" indent="-347663"/>
            <a:r>
              <a:rPr lang="en-US" dirty="0"/>
              <a:t>Enables system level control &amp; sequencing</a:t>
            </a:r>
            <a:endParaRPr lang="en-US" b="0" dirty="0"/>
          </a:p>
          <a:p>
            <a:r>
              <a:rPr lang="en-US" dirty="0"/>
              <a:t>Port Level Protocols provide wide support for all standard IO protocols</a:t>
            </a:r>
          </a:p>
          <a:p>
            <a:pPr lvl="1"/>
            <a:r>
              <a:rPr lang="en-US" dirty="0"/>
              <a:t>The protocol is dependent on the C variable type</a:t>
            </a:r>
            <a:endParaRPr lang="en-US" sz="2000" dirty="0"/>
          </a:p>
          <a:p>
            <a:endParaRPr lang="en-US" sz="2400" dirty="0"/>
          </a:p>
          <a:p>
            <a:pPr lvl="1"/>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102: Sequential Design</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8</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normAutofit/>
          </a:bodyPr>
          <a:lstStyle/>
          <a:p>
            <a:r>
              <a:rPr lang="en-US" dirty="0"/>
              <a:t>The same adder design is now synthesized with a 3ns clock</a:t>
            </a:r>
          </a:p>
          <a:p>
            <a:pPr lvl="1"/>
            <a:r>
              <a:rPr lang="en-US" dirty="0"/>
              <a:t>The design now takes more than 1 cycle to complete</a:t>
            </a:r>
          </a:p>
          <a:p>
            <a:pPr lvl="1"/>
            <a:r>
              <a:rPr lang="en-US" dirty="0" err="1">
                <a:highlight>
                  <a:srgbClr val="FFFF00"/>
                </a:highlight>
              </a:rPr>
              <a:t>Vitis</a:t>
            </a:r>
            <a:r>
              <a:rPr lang="en-US" dirty="0"/>
              <a:t> HLS creates a </a:t>
            </a:r>
            <a:r>
              <a:rPr lang="en-US" b="1" u="sng" dirty="0"/>
              <a:t>sequential</a:t>
            </a:r>
            <a:r>
              <a:rPr lang="en-US" dirty="0"/>
              <a:t> design with the default port types</a:t>
            </a:r>
          </a:p>
          <a:p>
            <a:pPr lvl="1"/>
            <a:endParaRPr lang="en-US" dirty="0"/>
          </a:p>
          <a:p>
            <a:pPr lvl="1"/>
            <a:endParaRPr lang="en-US" dirty="0"/>
          </a:p>
          <a:p>
            <a:pPr>
              <a:buNone/>
            </a:pPr>
            <a:endParaRPr lang="en-US" dirty="0"/>
          </a:p>
          <a:p>
            <a:pPr>
              <a:buNone/>
            </a:pPr>
            <a:endParaRPr lang="en-US" dirty="0"/>
          </a:p>
          <a:p>
            <a:r>
              <a:rPr lang="en-US" dirty="0"/>
              <a:t>By Default ..</a:t>
            </a:r>
          </a:p>
          <a:p>
            <a:pPr lvl="1"/>
            <a:r>
              <a:rPr lang="en-US" dirty="0"/>
              <a:t>Block level handshake signals are added to the design</a:t>
            </a:r>
          </a:p>
          <a:p>
            <a:pPr lvl="1"/>
            <a:r>
              <a:rPr lang="en-US" dirty="0" err="1">
                <a:highlight>
                  <a:srgbClr val="FFFF00"/>
                </a:highlight>
              </a:rPr>
              <a:t>ap_start</a:t>
            </a:r>
            <a:r>
              <a:rPr lang="en-US" dirty="0">
                <a:highlight>
                  <a:srgbClr val="FFFF00"/>
                </a:highlight>
              </a:rPr>
              <a:t>: when to start</a:t>
            </a:r>
          </a:p>
          <a:p>
            <a:pPr lvl="1"/>
            <a:r>
              <a:rPr lang="en-US" dirty="0" err="1">
                <a:highlight>
                  <a:srgbClr val="FFFF00"/>
                </a:highlight>
              </a:rPr>
              <a:t>ap_done</a:t>
            </a:r>
            <a:r>
              <a:rPr lang="en-US" dirty="0">
                <a:highlight>
                  <a:srgbClr val="FFFF00"/>
                </a:highlight>
              </a:rPr>
              <a:t>: when the design has completed the operation</a:t>
            </a:r>
          </a:p>
          <a:p>
            <a:pPr lvl="1"/>
            <a:r>
              <a:rPr lang="en-US" dirty="0" err="1">
                <a:highlight>
                  <a:srgbClr val="FFFF00"/>
                </a:highlight>
              </a:rPr>
              <a:t>ap_idle</a:t>
            </a:r>
            <a:r>
              <a:rPr lang="en-US" dirty="0">
                <a:highlight>
                  <a:srgbClr val="FFFF00"/>
                </a:highlight>
              </a:rPr>
              <a:t>: when the design is idle</a:t>
            </a:r>
          </a:p>
        </p:txBody>
      </p:sp>
      <p:sp>
        <p:nvSpPr>
          <p:cNvPr id="25" name="TextBox 24">
            <a:extLst>
              <a:ext uri="{FF2B5EF4-FFF2-40B4-BE49-F238E27FC236}">
                <a16:creationId xmlns:a16="http://schemas.microsoft.com/office/drawing/2014/main" id="{43A3E89F-C0A0-4702-A2A2-9C82178B751B}"/>
              </a:ext>
            </a:extLst>
          </p:cNvPr>
          <p:cNvSpPr txBox="1"/>
          <p:nvPr/>
        </p:nvSpPr>
        <p:spPr>
          <a:xfrm>
            <a:off x="1347586" y="2699412"/>
            <a:ext cx="3839500" cy="1200329"/>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tabLst>
                <a:tab pos="457200" algn="l"/>
              </a:tabLst>
              <a:defRPr/>
            </a:pPr>
            <a:r>
              <a:rPr lang="en-US" sz="900" b="1" kern="0" dirty="0">
                <a:solidFill>
                  <a:srgbClr val="000000"/>
                </a:solidFill>
                <a:latin typeface="Arial"/>
              </a:rPr>
              <a:t>#include "</a:t>
            </a:r>
            <a:r>
              <a:rPr lang="en-US" sz="900" b="1" kern="0" dirty="0" err="1">
                <a:solidFill>
                  <a:srgbClr val="000000"/>
                </a:solidFill>
                <a:latin typeface="Arial"/>
              </a:rPr>
              <a:t>adders.h</a:t>
            </a:r>
            <a:r>
              <a:rPr lang="en-US" sz="900" b="1" kern="0" dirty="0">
                <a:solidFill>
                  <a:srgbClr val="000000"/>
                </a:solidFill>
                <a:latin typeface="Arial"/>
              </a:rPr>
              <a:t>"</a:t>
            </a:r>
          </a:p>
          <a:p>
            <a:pPr defTabSz="914400" fontAlgn="base">
              <a:spcBef>
                <a:spcPct val="0"/>
              </a:spcBef>
              <a:spcAft>
                <a:spcPct val="0"/>
              </a:spcAft>
              <a:tabLst>
                <a:tab pos="457200" algn="l"/>
              </a:tabLst>
              <a:defRPr/>
            </a:pPr>
            <a:r>
              <a:rPr lang="en-US" sz="900" b="1" kern="0" dirty="0" err="1">
                <a:solidFill>
                  <a:srgbClr val="000000"/>
                </a:solidFill>
                <a:latin typeface="Arial"/>
              </a:rPr>
              <a:t>int</a:t>
            </a:r>
            <a:r>
              <a:rPr lang="en-US" sz="900" b="1" kern="0" dirty="0">
                <a:solidFill>
                  <a:srgbClr val="000000"/>
                </a:solidFill>
                <a:latin typeface="Arial"/>
              </a:rPr>
              <a:t> adders(</a:t>
            </a:r>
            <a:r>
              <a:rPr lang="en-US" sz="900" b="1" kern="0" dirty="0" err="1">
                <a:solidFill>
                  <a:srgbClr val="000000"/>
                </a:solidFill>
                <a:latin typeface="Arial"/>
              </a:rPr>
              <a:t>int</a:t>
            </a:r>
            <a:r>
              <a:rPr lang="en-US" sz="900" b="1" kern="0" dirty="0">
                <a:solidFill>
                  <a:srgbClr val="000000"/>
                </a:solidFill>
                <a:latin typeface="Arial"/>
              </a:rPr>
              <a:t> in1, </a:t>
            </a:r>
            <a:r>
              <a:rPr lang="en-US" sz="900" b="1" kern="0" dirty="0" err="1">
                <a:solidFill>
                  <a:srgbClr val="000000"/>
                </a:solidFill>
                <a:latin typeface="Arial"/>
              </a:rPr>
              <a:t>int</a:t>
            </a:r>
            <a:r>
              <a:rPr lang="en-US" sz="900" b="1" kern="0" dirty="0">
                <a:solidFill>
                  <a:srgbClr val="000000"/>
                </a:solidFill>
                <a:latin typeface="Arial"/>
              </a:rPr>
              <a:t> in2, </a:t>
            </a:r>
            <a:r>
              <a:rPr lang="en-US" sz="900" b="1" kern="0" dirty="0" err="1">
                <a:solidFill>
                  <a:srgbClr val="000000"/>
                </a:solidFill>
                <a:latin typeface="Arial"/>
              </a:rPr>
              <a:t>int</a:t>
            </a:r>
            <a:r>
              <a:rPr lang="en-US" sz="900" b="1" kern="0" dirty="0">
                <a:solidFill>
                  <a:srgbClr val="000000"/>
                </a:solidFill>
                <a:latin typeface="Arial"/>
              </a:rPr>
              <a:t> in3) {</a:t>
            </a:r>
          </a:p>
          <a:p>
            <a:pPr defTabSz="914400" fontAlgn="base">
              <a:spcBef>
                <a:spcPct val="0"/>
              </a:spcBef>
              <a:spcAft>
                <a:spcPct val="0"/>
              </a:spcAft>
              <a:tabLst>
                <a:tab pos="457200" algn="l"/>
              </a:tabLst>
              <a:defRPr/>
            </a:pPr>
            <a:endParaRPr lang="en-US" sz="900" b="1" kern="0" dirty="0">
              <a:solidFill>
                <a:srgbClr val="000000"/>
              </a:solidFill>
              <a:latin typeface="Arial"/>
            </a:endParaRPr>
          </a:p>
          <a:p>
            <a:pPr defTabSz="914400" fontAlgn="base">
              <a:spcBef>
                <a:spcPct val="0"/>
              </a:spcBef>
              <a:spcAft>
                <a:spcPct val="0"/>
              </a:spcAft>
              <a:tabLst>
                <a:tab pos="457200" algn="l"/>
              </a:tabLs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sum;</a:t>
            </a:r>
          </a:p>
          <a:p>
            <a:pPr defTabSz="914400" fontAlgn="base">
              <a:spcBef>
                <a:spcPct val="0"/>
              </a:spcBef>
              <a:spcAft>
                <a:spcPct val="0"/>
              </a:spcAft>
              <a:tabLst>
                <a:tab pos="457200" algn="l"/>
              </a:tabLst>
              <a:defRPr/>
            </a:pPr>
            <a:r>
              <a:rPr lang="en-US" sz="900" b="1" kern="0" dirty="0">
                <a:solidFill>
                  <a:srgbClr val="000000"/>
                </a:solidFill>
                <a:latin typeface="Arial"/>
              </a:rPr>
              <a:t>	sum = in1 + in2 + in3;</a:t>
            </a:r>
          </a:p>
          <a:p>
            <a:pPr defTabSz="914400" fontAlgn="base">
              <a:spcBef>
                <a:spcPct val="0"/>
              </a:spcBef>
              <a:spcAft>
                <a:spcPct val="0"/>
              </a:spcAft>
              <a:tabLst>
                <a:tab pos="457200" algn="l"/>
              </a:tabLst>
              <a:defRPr/>
            </a:pPr>
            <a:r>
              <a:rPr lang="en-US" sz="900" b="1" kern="0" dirty="0">
                <a:solidFill>
                  <a:srgbClr val="000000"/>
                </a:solidFill>
                <a:latin typeface="Arial"/>
              </a:rPr>
              <a:t>	return sum;</a:t>
            </a:r>
          </a:p>
          <a:p>
            <a:pPr defTabSz="914400" fontAlgn="base">
              <a:spcBef>
                <a:spcPct val="0"/>
              </a:spcBef>
              <a:spcAft>
                <a:spcPct val="0"/>
              </a:spcAft>
              <a:tabLst>
                <a:tab pos="457200" algn="l"/>
              </a:tabLst>
              <a:defRPr/>
            </a:pPr>
            <a:r>
              <a:rPr lang="en-US" sz="900" b="1" kern="0" dirty="0">
                <a:solidFill>
                  <a:srgbClr val="000000"/>
                </a:solidFill>
                <a:latin typeface="Arial"/>
              </a:rPr>
              <a:t>}</a:t>
            </a:r>
          </a:p>
          <a:p>
            <a:pPr defTabSz="914400" fontAlgn="base">
              <a:spcBef>
                <a:spcPct val="0"/>
              </a:spcBef>
              <a:spcAft>
                <a:spcPct val="0"/>
              </a:spcAft>
              <a:tabLst>
                <a:tab pos="457200" algn="l"/>
              </a:tabLst>
              <a:defRPr/>
            </a:pPr>
            <a:endParaRPr lang="en-US" sz="900" b="1" kern="0" dirty="0">
              <a:solidFill>
                <a:srgbClr val="000000"/>
              </a:solidFill>
              <a:latin typeface="Arial"/>
            </a:endParaRPr>
          </a:p>
        </p:txBody>
      </p:sp>
      <p:sp>
        <p:nvSpPr>
          <p:cNvPr id="26" name="Rectangle 25">
            <a:extLst>
              <a:ext uri="{FF2B5EF4-FFF2-40B4-BE49-F238E27FC236}">
                <a16:creationId xmlns:a16="http://schemas.microsoft.com/office/drawing/2014/main" id="{CC13FE53-B057-4FEF-979E-60C456F3A1F2}"/>
              </a:ext>
            </a:extLst>
          </p:cNvPr>
          <p:cNvSpPr/>
          <p:nvPr/>
        </p:nvSpPr>
        <p:spPr>
          <a:xfrm>
            <a:off x="6518113" y="2747591"/>
            <a:ext cx="3583533" cy="1200329"/>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27" name="TextBox 26">
            <a:extLst>
              <a:ext uri="{FF2B5EF4-FFF2-40B4-BE49-F238E27FC236}">
                <a16:creationId xmlns:a16="http://schemas.microsoft.com/office/drawing/2014/main" id="{C5BD1453-479B-4F94-993A-6338A5DDE7E2}"/>
              </a:ext>
            </a:extLst>
          </p:cNvPr>
          <p:cNvSpPr txBox="1"/>
          <p:nvPr/>
        </p:nvSpPr>
        <p:spPr>
          <a:xfrm>
            <a:off x="7932768" y="2747589"/>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latin typeface="Arial"/>
              </a:rPr>
              <a:t>adders</a:t>
            </a:r>
          </a:p>
        </p:txBody>
      </p:sp>
      <p:sp>
        <p:nvSpPr>
          <p:cNvPr id="28" name="TextBox 27">
            <a:extLst>
              <a:ext uri="{FF2B5EF4-FFF2-40B4-BE49-F238E27FC236}">
                <a16:creationId xmlns:a16="http://schemas.microsoft.com/office/drawing/2014/main" id="{8F0C95A7-14B1-4CFE-ADD6-149335EC4D48}"/>
              </a:ext>
            </a:extLst>
          </p:cNvPr>
          <p:cNvSpPr txBox="1"/>
          <p:nvPr/>
        </p:nvSpPr>
        <p:spPr>
          <a:xfrm>
            <a:off x="10075254" y="2862804"/>
            <a:ext cx="8354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000000"/>
                </a:solidFill>
                <a:latin typeface="Arial"/>
              </a:rPr>
              <a:t>ap_return</a:t>
            </a:r>
            <a:endParaRPr lang="en-US" sz="1100" b="1" kern="0" dirty="0">
              <a:solidFill>
                <a:srgbClr val="000000"/>
              </a:solidFill>
              <a:latin typeface="Arial"/>
            </a:endParaRPr>
          </a:p>
        </p:txBody>
      </p:sp>
      <p:sp>
        <p:nvSpPr>
          <p:cNvPr id="29" name="TextBox 28">
            <a:extLst>
              <a:ext uri="{FF2B5EF4-FFF2-40B4-BE49-F238E27FC236}">
                <a16:creationId xmlns:a16="http://schemas.microsoft.com/office/drawing/2014/main" id="{5F06EBF7-1830-4D5F-ADF6-3BADE7743F9B}"/>
              </a:ext>
            </a:extLst>
          </p:cNvPr>
          <p:cNvSpPr txBox="1"/>
          <p:nvPr/>
        </p:nvSpPr>
        <p:spPr>
          <a:xfrm>
            <a:off x="6184076" y="2824399"/>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in1</a:t>
            </a:r>
          </a:p>
        </p:txBody>
      </p:sp>
      <p:sp>
        <p:nvSpPr>
          <p:cNvPr id="30" name="TextBox 29">
            <a:extLst>
              <a:ext uri="{FF2B5EF4-FFF2-40B4-BE49-F238E27FC236}">
                <a16:creationId xmlns:a16="http://schemas.microsoft.com/office/drawing/2014/main" id="{A1DB56A4-6D8B-4666-A8FF-3A830088A84A}"/>
              </a:ext>
            </a:extLst>
          </p:cNvPr>
          <p:cNvSpPr txBox="1"/>
          <p:nvPr/>
        </p:nvSpPr>
        <p:spPr>
          <a:xfrm>
            <a:off x="6184076" y="2999046"/>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In2</a:t>
            </a:r>
          </a:p>
        </p:txBody>
      </p:sp>
      <p:cxnSp>
        <p:nvCxnSpPr>
          <p:cNvPr id="31" name="Straight Arrow Connector 30">
            <a:extLst>
              <a:ext uri="{FF2B5EF4-FFF2-40B4-BE49-F238E27FC236}">
                <a16:creationId xmlns:a16="http://schemas.microsoft.com/office/drawing/2014/main" id="{00DA6203-5746-4BED-A4C5-617A9433B756}"/>
              </a:ext>
            </a:extLst>
          </p:cNvPr>
          <p:cNvCxnSpPr/>
          <p:nvPr/>
        </p:nvCxnSpPr>
        <p:spPr>
          <a:xfrm>
            <a:off x="6511512" y="2939613"/>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32" name="Straight Arrow Connector 31">
            <a:extLst>
              <a:ext uri="{FF2B5EF4-FFF2-40B4-BE49-F238E27FC236}">
                <a16:creationId xmlns:a16="http://schemas.microsoft.com/office/drawing/2014/main" id="{B8FE1118-85E9-40DB-8D20-5D90616772D4}"/>
              </a:ext>
            </a:extLst>
          </p:cNvPr>
          <p:cNvCxnSpPr/>
          <p:nvPr/>
        </p:nvCxnSpPr>
        <p:spPr>
          <a:xfrm>
            <a:off x="6511512" y="3131638"/>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33" name="Straight Arrow Connector 32">
            <a:extLst>
              <a:ext uri="{FF2B5EF4-FFF2-40B4-BE49-F238E27FC236}">
                <a16:creationId xmlns:a16="http://schemas.microsoft.com/office/drawing/2014/main" id="{D967121A-1305-44BE-8957-E6827EED43DB}"/>
              </a:ext>
            </a:extLst>
          </p:cNvPr>
          <p:cNvCxnSpPr/>
          <p:nvPr/>
        </p:nvCxnSpPr>
        <p:spPr>
          <a:xfrm>
            <a:off x="9692098" y="297801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34" name="TextBox 33">
            <a:extLst>
              <a:ext uri="{FF2B5EF4-FFF2-40B4-BE49-F238E27FC236}">
                <a16:creationId xmlns:a16="http://schemas.microsoft.com/office/drawing/2014/main" id="{CE6F739C-21C5-4542-8CE8-6141F0435092}"/>
              </a:ext>
            </a:extLst>
          </p:cNvPr>
          <p:cNvSpPr txBox="1"/>
          <p:nvPr/>
        </p:nvSpPr>
        <p:spPr>
          <a:xfrm>
            <a:off x="6183451" y="3184963"/>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In3</a:t>
            </a:r>
          </a:p>
        </p:txBody>
      </p:sp>
      <p:cxnSp>
        <p:nvCxnSpPr>
          <p:cNvPr id="35" name="Straight Arrow Connector 34">
            <a:extLst>
              <a:ext uri="{FF2B5EF4-FFF2-40B4-BE49-F238E27FC236}">
                <a16:creationId xmlns:a16="http://schemas.microsoft.com/office/drawing/2014/main" id="{8145C544-467E-467B-A0EB-85AECDE4F783}"/>
              </a:ext>
            </a:extLst>
          </p:cNvPr>
          <p:cNvCxnSpPr/>
          <p:nvPr/>
        </p:nvCxnSpPr>
        <p:spPr>
          <a:xfrm>
            <a:off x="6510887" y="331755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36" name="Right Arrow 15">
            <a:extLst>
              <a:ext uri="{FF2B5EF4-FFF2-40B4-BE49-F238E27FC236}">
                <a16:creationId xmlns:a16="http://schemas.microsoft.com/office/drawing/2014/main" id="{2F859B53-FA0A-4D2D-BFB4-623C350036D6}"/>
              </a:ext>
            </a:extLst>
          </p:cNvPr>
          <p:cNvSpPr/>
          <p:nvPr/>
        </p:nvSpPr>
        <p:spPr>
          <a:xfrm>
            <a:off x="4265606" y="3160270"/>
            <a:ext cx="1740573" cy="38405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1400" kern="0" dirty="0">
                <a:solidFill>
                  <a:srgbClr val="FFFFFF"/>
                </a:solidFill>
                <a:latin typeface="Arial"/>
              </a:rPr>
              <a:t>Synthesis</a:t>
            </a:r>
          </a:p>
        </p:txBody>
      </p:sp>
      <p:sp>
        <p:nvSpPr>
          <p:cNvPr id="37" name="TextBox 36">
            <a:extLst>
              <a:ext uri="{FF2B5EF4-FFF2-40B4-BE49-F238E27FC236}">
                <a16:creationId xmlns:a16="http://schemas.microsoft.com/office/drawing/2014/main" id="{B8A38329-88FC-4303-9EE3-F19AB901E4B1}"/>
              </a:ext>
            </a:extLst>
          </p:cNvPr>
          <p:cNvSpPr txBox="1"/>
          <p:nvPr/>
        </p:nvSpPr>
        <p:spPr>
          <a:xfrm>
            <a:off x="10050589" y="3487058"/>
            <a:ext cx="766557"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latin typeface="Arial"/>
              </a:rPr>
              <a:t>ap_done</a:t>
            </a:r>
          </a:p>
        </p:txBody>
      </p:sp>
      <p:sp>
        <p:nvSpPr>
          <p:cNvPr id="38" name="TextBox 37">
            <a:extLst>
              <a:ext uri="{FF2B5EF4-FFF2-40B4-BE49-F238E27FC236}">
                <a16:creationId xmlns:a16="http://schemas.microsoft.com/office/drawing/2014/main" id="{CFD86FAD-7232-477D-8035-81E493EF9C3E}"/>
              </a:ext>
            </a:extLst>
          </p:cNvPr>
          <p:cNvSpPr txBox="1"/>
          <p:nvPr/>
        </p:nvSpPr>
        <p:spPr>
          <a:xfrm>
            <a:off x="5839066" y="3669309"/>
            <a:ext cx="710451"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ap_start</a:t>
            </a:r>
          </a:p>
        </p:txBody>
      </p:sp>
      <p:cxnSp>
        <p:nvCxnSpPr>
          <p:cNvPr id="39" name="Straight Arrow Connector 38">
            <a:extLst>
              <a:ext uri="{FF2B5EF4-FFF2-40B4-BE49-F238E27FC236}">
                <a16:creationId xmlns:a16="http://schemas.microsoft.com/office/drawing/2014/main" id="{2D33B0D7-5F74-4496-8BA5-9EC87EB2A29A}"/>
              </a:ext>
            </a:extLst>
          </p:cNvPr>
          <p:cNvCxnSpPr/>
          <p:nvPr/>
        </p:nvCxnSpPr>
        <p:spPr>
          <a:xfrm>
            <a:off x="6498323" y="3784523"/>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40" name="Straight Arrow Connector 39">
            <a:extLst>
              <a:ext uri="{FF2B5EF4-FFF2-40B4-BE49-F238E27FC236}">
                <a16:creationId xmlns:a16="http://schemas.microsoft.com/office/drawing/2014/main" id="{DCDE4ABB-3E58-4804-9F48-14E464D8A900}"/>
              </a:ext>
            </a:extLst>
          </p:cNvPr>
          <p:cNvCxnSpPr/>
          <p:nvPr/>
        </p:nvCxnSpPr>
        <p:spPr>
          <a:xfrm>
            <a:off x="9678909" y="3602273"/>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1" name="TextBox 40">
            <a:extLst>
              <a:ext uri="{FF2B5EF4-FFF2-40B4-BE49-F238E27FC236}">
                <a16:creationId xmlns:a16="http://schemas.microsoft.com/office/drawing/2014/main" id="{EA8A6EAA-295F-4DFE-86F0-27F87704A820}"/>
              </a:ext>
            </a:extLst>
          </p:cNvPr>
          <p:cNvSpPr txBox="1"/>
          <p:nvPr/>
        </p:nvSpPr>
        <p:spPr>
          <a:xfrm>
            <a:off x="10060600" y="3686308"/>
            <a:ext cx="670376"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latin typeface="Arial"/>
              </a:rPr>
              <a:t>ap_idle</a:t>
            </a:r>
          </a:p>
        </p:txBody>
      </p:sp>
      <p:cxnSp>
        <p:nvCxnSpPr>
          <p:cNvPr id="42" name="Straight Arrow Connector 41">
            <a:extLst>
              <a:ext uri="{FF2B5EF4-FFF2-40B4-BE49-F238E27FC236}">
                <a16:creationId xmlns:a16="http://schemas.microsoft.com/office/drawing/2014/main" id="{ABB8FDBC-B31D-4C2A-97FD-C06D88EEB704}"/>
              </a:ext>
            </a:extLst>
          </p:cNvPr>
          <p:cNvCxnSpPr/>
          <p:nvPr/>
        </p:nvCxnSpPr>
        <p:spPr>
          <a:xfrm>
            <a:off x="9679535" y="3801523"/>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908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25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Vitis</a:t>
            </a:r>
            <a:r>
              <a:rPr lang="en-US" dirty="0"/>
              <a:t> HLS IO Options</a:t>
            </a:r>
          </a:p>
        </p:txBody>
      </p:sp>
      <p:sp>
        <p:nvSpPr>
          <p:cNvPr id="3" name="Content Placeholder 2"/>
          <p:cNvSpPr>
            <a:spLocks noGrp="1"/>
          </p:cNvSpPr>
          <p:nvPr>
            <p:ph idx="1"/>
          </p:nvPr>
        </p:nvSpPr>
        <p:spPr/>
        <p:txBody>
          <a:bodyPr>
            <a:normAutofit fontScale="85000" lnSpcReduction="20000"/>
          </a:bodyPr>
          <a:lstStyle/>
          <a:p>
            <a:r>
              <a:rPr lang="en-US" sz="2200" dirty="0" err="1"/>
              <a:t>Vitis</a:t>
            </a:r>
            <a:r>
              <a:rPr lang="en-US" sz="2200" dirty="0"/>
              <a:t> HLS has four types of IO</a:t>
            </a:r>
          </a:p>
          <a:p>
            <a:pPr marL="800100" lvl="1" indent="-342900">
              <a:buFont typeface="+mj-lt"/>
              <a:buAutoNum type="arabicPeriod"/>
            </a:pPr>
            <a:r>
              <a:rPr lang="en-US" sz="1900" dirty="0"/>
              <a:t>Data ports created by the original top-level C function arguments </a:t>
            </a:r>
          </a:p>
          <a:p>
            <a:pPr marL="800100" lvl="1" indent="-342900">
              <a:buFont typeface="+mj-lt"/>
              <a:buAutoNum type="arabicPeriod"/>
            </a:pPr>
            <a:r>
              <a:rPr lang="en-US" sz="1900" dirty="0"/>
              <a:t>IO protocol signals added at the Block-Level</a:t>
            </a:r>
          </a:p>
          <a:p>
            <a:pPr marL="800100" lvl="1" indent="-342900">
              <a:buFont typeface="+mj-lt"/>
              <a:buAutoNum type="arabicPeriod"/>
            </a:pPr>
            <a:r>
              <a:rPr lang="en-US" sz="1900" dirty="0"/>
              <a:t>IO protocol signals added at the Port-Level </a:t>
            </a:r>
          </a:p>
          <a:p>
            <a:pPr marL="800100" lvl="1" indent="-342900">
              <a:buFont typeface="+mj-lt"/>
              <a:buAutoNum type="arabicPeriod"/>
            </a:pPr>
            <a:r>
              <a:rPr lang="en-US" sz="1900" dirty="0"/>
              <a:t>IO protocol signals added externally as IP Interfaces</a:t>
            </a:r>
          </a:p>
          <a:p>
            <a:r>
              <a:rPr lang="en-US" sz="2200" dirty="0"/>
              <a:t>Data Ports </a:t>
            </a:r>
          </a:p>
          <a:p>
            <a:pPr lvl="1"/>
            <a:r>
              <a:rPr lang="en-US" sz="1900" dirty="0"/>
              <a:t>These are the function arguments/parameters</a:t>
            </a:r>
          </a:p>
          <a:p>
            <a:r>
              <a:rPr lang="en-US" sz="2200" dirty="0"/>
              <a:t>Block-Level Interfaces (optional)</a:t>
            </a:r>
          </a:p>
          <a:p>
            <a:pPr lvl="1"/>
            <a:r>
              <a:rPr lang="en-US" sz="1900" dirty="0"/>
              <a:t>An interface protocol which is added at the block level</a:t>
            </a:r>
          </a:p>
          <a:p>
            <a:pPr lvl="1"/>
            <a:r>
              <a:rPr lang="en-US" sz="1900" dirty="0"/>
              <a:t>Controls the addition of block level control ports: start, idle, done, and ready </a:t>
            </a:r>
          </a:p>
          <a:p>
            <a:r>
              <a:rPr lang="en-US" sz="2200" dirty="0"/>
              <a:t>Port-Level interfaces (optional)</a:t>
            </a:r>
          </a:p>
          <a:p>
            <a:pPr lvl="1"/>
            <a:r>
              <a:rPr lang="en-US" sz="1900" dirty="0"/>
              <a:t>IO interface protocols added to the individual function arguments</a:t>
            </a:r>
          </a:p>
          <a:p>
            <a:r>
              <a:rPr lang="en-US" sz="2200" dirty="0"/>
              <a:t>IP interfaces (optional)</a:t>
            </a:r>
          </a:p>
          <a:p>
            <a:pPr lvl="1"/>
            <a:r>
              <a:rPr lang="en-US" sz="1900" dirty="0"/>
              <a:t>Added as external adapters when exported as an IP</a:t>
            </a:r>
          </a:p>
        </p:txBody>
      </p:sp>
      <p:sp>
        <p:nvSpPr>
          <p:cNvPr id="4" name="Slide Number Placeholder 3"/>
          <p:cNvSpPr>
            <a:spLocks noGrp="1"/>
          </p:cNvSpPr>
          <p:nvPr>
            <p:ph type="sldNum" sz="quarter" idx="4"/>
          </p:nvPr>
        </p:nvSpPr>
        <p:spPr/>
        <p:txBody>
          <a:bodyPr/>
          <a:lstStyle/>
          <a:p>
            <a:pPr>
              <a:defRPr/>
            </a:pPr>
            <a:r>
              <a:rPr lang="en-US" dirty="0"/>
              <a:t>IO Level Protocols 22- </a:t>
            </a:r>
            <a:fld id="{060BD193-E118-4B16-863C-C8C12C675E3E}" type="slidenum">
              <a:rPr lang="en-US" smtClean="0"/>
              <a:pPr>
                <a:defRPr/>
              </a:pPr>
              <a:t>9</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Xilinx-5">
  <a:themeElements>
    <a:clrScheme name="Custom 1">
      <a:dk1>
        <a:srgbClr val="0C0C0C"/>
      </a:dk1>
      <a:lt1>
        <a:srgbClr val="FFFFFF"/>
      </a:lt1>
      <a:dk2>
        <a:srgbClr val="161C2E"/>
      </a:dk2>
      <a:lt2>
        <a:srgbClr val="5F5F5F"/>
      </a:lt2>
      <a:accent1>
        <a:srgbClr val="E20000"/>
      </a:accent1>
      <a:accent2>
        <a:srgbClr val="282D3F"/>
      </a:accent2>
      <a:accent3>
        <a:srgbClr val="8D919A"/>
      </a:accent3>
      <a:accent4>
        <a:srgbClr val="055C99"/>
      </a:accent4>
      <a:accent5>
        <a:srgbClr val="0D9079"/>
      </a:accent5>
      <a:accent6>
        <a:srgbClr val="00B2BA"/>
      </a:accent6>
      <a:hlink>
        <a:srgbClr val="055C99"/>
      </a:hlink>
      <a:folHlink>
        <a:srgbClr val="5F5F5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xilinx-amd-corporate-ppt-template-2021" id="{7CC915E4-ED56-F440-A372-8A06D175C5EE}" vid="{9CD3E2E4-A2A3-2840-AEBD-8A66C2529386}"/>
    </a:ext>
  </a:extLst>
</a:theme>
</file>

<file path=ppt/theme/theme2.xml><?xml version="1.0" encoding="utf-8"?>
<a:theme xmlns:a="http://schemas.openxmlformats.org/drawingml/2006/main" name="1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Xilinx Template-2018_Final" id="{59614F72-ED6C-4F13-AF1A-893C27C977D5}" vid="{23EBD899-BF60-4C88-B6F9-094F3CC04C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13AA4F4-3B34-2743-ACD6-F6D573A82AF7}">
  <we:reference id="f9ac8e4d-ed29-46df-aca6-61a4f7a9a1d6" version="1.0.0.1" store="developer" storeType="Registry"/>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8A00A9B6178BD498632E37D0AD5CC8E" ma:contentTypeVersion="3" ma:contentTypeDescription="Create a new document." ma:contentTypeScope="" ma:versionID="fbaca91dc24b034817257c3a25d93af0">
  <xsd:schema xmlns:xsd="http://www.w3.org/2001/XMLSchema" xmlns:xs="http://www.w3.org/2001/XMLSchema" xmlns:p="http://schemas.microsoft.com/office/2006/metadata/properties" xmlns:ns2="ee71d666-e06f-4bed-b53d-75a975332d6d" targetNamespace="http://schemas.microsoft.com/office/2006/metadata/properties" ma:root="true" ma:fieldsID="14a92504b4f4f9b68fc7bcdaff1e0a50" ns2:_="">
    <xsd:import namespace="ee71d666-e06f-4bed-b53d-75a975332d6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71d666-e06f-4bed-b53d-75a975332d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BE94A12-9E97-40EB-A974-3BC9F5C18103}">
  <ds:schemaRefs>
    <ds:schemaRef ds:uri="http://schemas.microsoft.com/sharepoint/v3/contenttype/forms"/>
  </ds:schemaRefs>
</ds:datastoreItem>
</file>

<file path=customXml/itemProps2.xml><?xml version="1.0" encoding="utf-8"?>
<ds:datastoreItem xmlns:ds="http://schemas.openxmlformats.org/officeDocument/2006/customXml" ds:itemID="{F4DF82DF-52AA-4D1D-AC7B-8F45A830CA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71d666-e06f-4bed-b53d-75a975332d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60316F9-D49B-43D3-B1A5-38BBC2E7659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e71d666-e06f-4bed-b53d-75a975332d6d"/>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9553</Words>
  <Application>Microsoft Office PowerPoint</Application>
  <PresentationFormat>宽屏</PresentationFormat>
  <Paragraphs>1467</Paragraphs>
  <Slides>81</Slides>
  <Notes>25</Notes>
  <HiddenSlides>36</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81</vt:i4>
      </vt:variant>
    </vt:vector>
  </HeadingPairs>
  <TitlesOfParts>
    <vt:vector size="89" baseType="lpstr">
      <vt:lpstr>Arial</vt:lpstr>
      <vt:lpstr>Calibri</vt:lpstr>
      <vt:lpstr>Microsoft Sans Serif</vt:lpstr>
      <vt:lpstr>Webdings</vt:lpstr>
      <vt:lpstr>Wingdings</vt:lpstr>
      <vt:lpstr>Wingdings 3</vt:lpstr>
      <vt:lpstr>Xilinx-5</vt:lpstr>
      <vt:lpstr>1_Xilinx-5</vt:lpstr>
      <vt:lpstr>Block and Port Level Protocols</vt:lpstr>
      <vt:lpstr>Objectives</vt:lpstr>
      <vt:lpstr>Objectives</vt:lpstr>
      <vt:lpstr>Outline</vt:lpstr>
      <vt:lpstr>The Key Attributes of C code : IO</vt:lpstr>
      <vt:lpstr>Example 101 : Combinational Design</vt:lpstr>
      <vt:lpstr>Example 102: Sequential Design</vt:lpstr>
      <vt:lpstr>Example 102: Sequential Design</vt:lpstr>
      <vt:lpstr>Vitis HLS IO Options</vt:lpstr>
      <vt:lpstr>Vitis HLS IO Options</vt:lpstr>
      <vt:lpstr>Vitis HLS Basic Ports</vt:lpstr>
      <vt:lpstr>Vitis HLS Optional IO : Function Arguments</vt:lpstr>
      <vt:lpstr>Vitis HLS Optional IO : Function Arguments</vt:lpstr>
      <vt:lpstr>Vitis HLS Optional IO : Block Level Protocol</vt:lpstr>
      <vt:lpstr>Vitis HLS Optional IO : Block Level Protocol</vt:lpstr>
      <vt:lpstr>Vitis HLS Optional IO : Port-Level IO Protocols</vt:lpstr>
      <vt:lpstr>Vitis HLS Optional IO : Port-Level IO Protocols</vt:lpstr>
      <vt:lpstr>Vitis HLS Interfaces Summary</vt:lpstr>
      <vt:lpstr>Vitis HLS Interfaces Summary</vt:lpstr>
      <vt:lpstr>Vitis HLS Optional IO : IP Adapters</vt:lpstr>
      <vt:lpstr>Vitis HLS Optional IO : IP Adapters</vt:lpstr>
      <vt:lpstr>Block Level Protocols</vt:lpstr>
      <vt:lpstr>AP_START: Single Cycle</vt:lpstr>
      <vt:lpstr>AP_START: Constant High</vt:lpstr>
      <vt:lpstr>Pipelined Designs</vt:lpstr>
      <vt:lpstr>Pipelined Designs: II = 1</vt:lpstr>
      <vt:lpstr>Disabling Block Level Handshakes</vt:lpstr>
      <vt:lpstr>AP_CTRL_CHAIN</vt:lpstr>
      <vt:lpstr>AP_CTRL_CHAIN</vt:lpstr>
      <vt:lpstr>AP_CTRL_CHAIN</vt:lpstr>
      <vt:lpstr>Port Level Protocols</vt:lpstr>
      <vt:lpstr>Port Level IO protocols</vt:lpstr>
      <vt:lpstr>Port Level IO protocols</vt:lpstr>
      <vt:lpstr>Let’s Look at an Example</vt:lpstr>
      <vt:lpstr>Let’s Look at an Example</vt:lpstr>
      <vt:lpstr>Interface Types</vt:lpstr>
      <vt:lpstr>Interface Types</vt:lpstr>
      <vt:lpstr>Default IO Protocols</vt:lpstr>
      <vt:lpstr>Default IO Protocols</vt:lpstr>
      <vt:lpstr>Specifying IO Protocols</vt:lpstr>
      <vt:lpstr>Specifying IO Protocols</vt:lpstr>
      <vt:lpstr>Interface Types</vt:lpstr>
      <vt:lpstr>Interface Types</vt:lpstr>
      <vt:lpstr>No IO Protocol</vt:lpstr>
      <vt:lpstr>No IO Protocol</vt:lpstr>
      <vt:lpstr>Interface Types</vt:lpstr>
      <vt:lpstr>Interface Types</vt:lpstr>
      <vt:lpstr>Wire Protocols</vt:lpstr>
      <vt:lpstr>Wire Protocols: Ports Generated</vt:lpstr>
      <vt:lpstr>Handshake IO Protocol</vt:lpstr>
      <vt:lpstr>Handshake IO Protocol</vt:lpstr>
      <vt:lpstr>Other Handshake Protocols</vt:lpstr>
      <vt:lpstr>Registering IO Reads and Writes</vt:lpstr>
      <vt:lpstr>Registering IO Reads and Writes</vt:lpstr>
      <vt:lpstr>Interface Types</vt:lpstr>
      <vt:lpstr>Interface Types</vt:lpstr>
      <vt:lpstr>Memory IO Protocols</vt:lpstr>
      <vt:lpstr>Memory IO Protocols</vt:lpstr>
      <vt:lpstr>Memory IO Protocols: Ports Generated</vt:lpstr>
      <vt:lpstr>Memory IO Protocols: Ports Generated</vt:lpstr>
      <vt:lpstr>Memory IO Protocol (ap_memory)</vt:lpstr>
      <vt:lpstr>Memory IO Protocol (ap_memory)</vt:lpstr>
      <vt:lpstr>Block RAM(bram)</vt:lpstr>
      <vt:lpstr>Block RAM(bram)</vt:lpstr>
      <vt:lpstr>FIFO IO Protocol (ap_fifo, Read)</vt:lpstr>
      <vt:lpstr>FIFO IO Protocol (ap_fifo, Read)</vt:lpstr>
      <vt:lpstr>FIFO IO Protocol (ap_fifo, Write)</vt:lpstr>
      <vt:lpstr>FIFO IO Protocol (ap_fifo, Write)</vt:lpstr>
      <vt:lpstr>Interface Types</vt:lpstr>
      <vt:lpstr>Bus IO Protocol</vt:lpstr>
      <vt:lpstr>Standard and Burst Mode</vt:lpstr>
      <vt:lpstr>Bus IO Protocol: Ports Generated</vt:lpstr>
      <vt:lpstr>Bus IO Protocol (Standard, Read)</vt:lpstr>
      <vt:lpstr>Bus IO Protocol (Standard, Write)</vt:lpstr>
      <vt:lpstr>Bus IO Protocol (Burst, Read)</vt:lpstr>
      <vt:lpstr>Bus IO Protocol (Burst, Write)</vt:lpstr>
      <vt:lpstr>Summary</vt:lpstr>
      <vt:lpstr>Summary</vt:lpstr>
      <vt:lpstr>Summary</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STOP (Read Instructions Below)</dc:title>
  <dc:subject/>
  <dc:creator/>
  <cp:keywords>Public</cp:keywords>
  <dc:description/>
  <cp:revision>2</cp:revision>
  <dcterms:created xsi:type="dcterms:W3CDTF">2019-10-16T21:50:31Z</dcterms:created>
  <dcterms:modified xsi:type="dcterms:W3CDTF">2022-04-13T20:42:20Z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XilinxClassification">
    <vt:lpwstr>Public</vt:lpwstr>
  </property>
  <property fmtid="{D5CDD505-2E9C-101B-9397-08002B2CF9AE}" pid="3" name="IDENTIFIER">
    <vt:lpwstr>12B622CE-7949-4BC8-8A85-7A5041597B9E</vt:lpwstr>
  </property>
  <property fmtid="{D5CDD505-2E9C-101B-9397-08002B2CF9AE}" pid="4" name="TitusGUID">
    <vt:lpwstr>1dba0418-053d-4691-96f7-30b93ca76c5f</vt:lpwstr>
  </property>
  <property fmtid="{D5CDD505-2E9C-101B-9397-08002B2CF9AE}" pid="5" name="ContentTypeId">
    <vt:lpwstr>0x01010058A00A9B6178BD498632E37D0AD5CC8E</vt:lpwstr>
  </property>
  <property fmtid="{D5CDD505-2E9C-101B-9397-08002B2CF9AE}" pid="6" name="VisualMarkings">
    <vt:lpwstr>Yes</vt:lpwstr>
  </property>
  <property fmtid="{D5CDD505-2E9C-101B-9397-08002B2CF9AE}" pid="7" name="PublicationYear">
    <vt:lpwstr>2022</vt:lpwstr>
  </property>
</Properties>
</file>